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41"/>
  </p:notesMasterIdLst>
  <p:sldIdLst>
    <p:sldId id="282" r:id="rId2"/>
    <p:sldId id="354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404" r:id="rId11"/>
    <p:sldId id="405" r:id="rId12"/>
    <p:sldId id="406" r:id="rId13"/>
    <p:sldId id="378" r:id="rId14"/>
    <p:sldId id="379" r:id="rId15"/>
    <p:sldId id="407" r:id="rId16"/>
    <p:sldId id="380" r:id="rId17"/>
    <p:sldId id="381" r:id="rId18"/>
    <p:sldId id="382" r:id="rId19"/>
    <p:sldId id="410" r:id="rId20"/>
    <p:sldId id="383" r:id="rId21"/>
    <p:sldId id="384" r:id="rId22"/>
    <p:sldId id="385" r:id="rId23"/>
    <p:sldId id="386" r:id="rId24"/>
    <p:sldId id="387" r:id="rId25"/>
    <p:sldId id="391" r:id="rId26"/>
    <p:sldId id="392" r:id="rId27"/>
    <p:sldId id="393" r:id="rId28"/>
    <p:sldId id="394" r:id="rId29"/>
    <p:sldId id="408" r:id="rId30"/>
    <p:sldId id="400" r:id="rId31"/>
    <p:sldId id="395" r:id="rId32"/>
    <p:sldId id="396" r:id="rId33"/>
    <p:sldId id="398" r:id="rId34"/>
    <p:sldId id="401" r:id="rId35"/>
    <p:sldId id="399" r:id="rId36"/>
    <p:sldId id="402" r:id="rId37"/>
    <p:sldId id="403" r:id="rId38"/>
    <p:sldId id="411" r:id="rId39"/>
    <p:sldId id="409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26" autoAdjust="0"/>
    <p:restoredTop sz="86416" autoAdjust="0"/>
  </p:normalViewPr>
  <p:slideViewPr>
    <p:cSldViewPr snapToGrid="0">
      <p:cViewPr varScale="1">
        <p:scale>
          <a:sx n="73" d="100"/>
          <a:sy n="73" d="100"/>
        </p:scale>
        <p:origin x="17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89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7D520D-48F3-46FA-8AB2-D63839DB6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C2139-C5B0-4ECC-8FA1-30116DFB129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21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6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10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9921" y="1443038"/>
            <a:ext cx="10356849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8125" y="4425955"/>
            <a:ext cx="9001129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14408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© 2021 - Brad Myers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34453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B77B1-CE06-4CD1-893A-1C072024A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" name="Picture 12" descr="red_hcii_logo">
            <a:extLst>
              <a:ext uri="{FF2B5EF4-FFF2-40B4-BE49-F238E27FC236}">
                <a16:creationId xmlns:a16="http://schemas.microsoft.com/office/drawing/2014/main" id="{5D516934-6BD8-4BFE-B9F9-EAFC53CF4B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40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7">
            <a:extLst>
              <a:ext uri="{FF2B5EF4-FFF2-40B4-BE49-F238E27FC236}">
                <a16:creationId xmlns:a16="http://schemas.microsoft.com/office/drawing/2014/main" id="{BA781A48-734D-4CAC-945B-42E7385A9C1A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-3079749" y="3079751"/>
            <a:ext cx="6858000" cy="698499"/>
            <a:chOff x="0" y="0"/>
            <a:chExt cx="5760" cy="128"/>
          </a:xfrm>
        </p:grpSpPr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E94DC23C-7717-46DB-BBFD-A29ADFCF15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952C443D-CEDB-4806-8044-105576C574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490C5C08-64B5-4271-AEE2-07CC627C71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BD9C0B63-FF1C-41D4-8DF8-C1357E0BAD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32550"/>
            <a:ext cx="2844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720936" y="6432551"/>
            <a:ext cx="4750129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© 2021 -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32550"/>
            <a:ext cx="2844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15BA-FF6E-4F83-822C-B6704CDD7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35973"/>
            <a:ext cx="28448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35973"/>
            <a:ext cx="38608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35973"/>
            <a:ext cx="28448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91B7-A729-4FFA-B190-1C9571A8B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32550"/>
            <a:ext cx="2844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32550"/>
            <a:ext cx="3860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32550"/>
            <a:ext cx="2844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C468-BDEB-4F01-A96B-B287F5A27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00800"/>
            <a:ext cx="2844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B6F1-B5F8-417B-BD46-793343459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1138"/>
            <a:ext cx="28448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71138"/>
            <a:ext cx="38608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71138"/>
            <a:ext cx="28448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51DB-4E15-430C-8042-4DCA33BBD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66FD-D079-4A62-A952-B281EB6BC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5"/>
            <a:ext cx="12192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49684" y="6248400"/>
            <a:ext cx="489263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dirty="0"/>
              <a:t>© 2021 - Brad Myers</a:t>
            </a:r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798F90B-E41F-482D-9849-38A262FB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" name="Picture 2" descr="red_hcii_logo">
            <a:extLst>
              <a:ext uri="{FF2B5EF4-FFF2-40B4-BE49-F238E27FC236}">
                <a16:creationId xmlns:a16="http://schemas.microsoft.com/office/drawing/2014/main" id="{6F370CBD-41FA-4949-B217-06E9750213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07853" y="211141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bam/uicourse/05631fall2021/schedul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nvas.cmu.edu/courses/24229/files/folder/Lecture%20Video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sights.stackoverflow.com/trends?tags=jquery%2Cangularjs%2Cangular%2Creactjs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s.statcounter.com/browser-market-share#monthly-200901-202110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g"/><Relationship Id="rId7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nsights.stackoverflow.com/survey/2021#technology-most-popular-technologie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mj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xplainxkcd.com/wiki/index.php/2347:_Dependency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eact-bootstrap.github.io/" TargetMode="External"/><Relationship Id="rId2" Type="http://schemas.openxmlformats.org/officeDocument/2006/relationships/hyperlink" Target="https://getbootstra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ngularjs.org/misc/version-support-status" TargetMode="External"/><Relationship Id="rId2" Type="http://schemas.openxmlformats.org/officeDocument/2006/relationships/hyperlink" Target="https://angularj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s://angular.io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w3schools.com/angular/angular_databinding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s://www.w3schools.com/angular/tryit.asp?filename=try_ng_databinding_two-way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medium.com/javascript-scene/angular-2-vs-react-the-ultimate-dance-off-60e7dfbc379c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vuejs.org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xpressjs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nsights.stackoverflow.com/survey/2021#technology-most-popular-technologi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hahn.org/" TargetMode="External"/><Relationship Id="rId2" Type="http://schemas.openxmlformats.org/officeDocument/2006/relationships/hyperlink" Target="https://joseph.nlpweb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im_Berners-Le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pebbles.hcii.cmu.edu/research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Lecture 12:</a:t>
            </a:r>
            <a:br>
              <a:rPr lang="en-US" sz="2800" dirty="0"/>
            </a:br>
            <a:r>
              <a:rPr lang="en-US" b="0" dirty="0"/>
              <a:t>Some Other Web Toolkits - jQuery, AngularJS, </a:t>
            </a:r>
            <a:r>
              <a:rPr lang="en-US" b="0" dirty="0" err="1"/>
              <a:t>Vue</a:t>
            </a:r>
            <a:r>
              <a:rPr lang="en-US" b="0" dirty="0"/>
              <a:t>, Bootstrap, etc.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05-431/631 Software Structures for User Interfaces (SSUI)</a:t>
            </a:r>
          </a:p>
          <a:p>
            <a:r>
              <a:rPr lang="en-US" dirty="0"/>
              <a:t>Fall, 2021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77B1-CE06-4CD1-893A-1C072024AD6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 and JSP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9774381" cy="50149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Microsoft’s ASP (Active Server Pages) – 1996</a:t>
            </a:r>
          </a:p>
          <a:p>
            <a:pPr lvl="1"/>
            <a:r>
              <a:rPr lang="en-US" dirty="0"/>
              <a:t>ASP.NET, January 2002</a:t>
            </a:r>
          </a:p>
          <a:p>
            <a:pPr lvl="1"/>
            <a:r>
              <a:rPr lang="en-US" dirty="0"/>
              <a:t>Supported VBScript (Visual Basic), JScript, or </a:t>
            </a:r>
            <a:r>
              <a:rPr lang="en-US" dirty="0" err="1"/>
              <a:t>PerlScript</a:t>
            </a:r>
            <a:br>
              <a:rPr lang="en-US" dirty="0"/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The server's current time:</a:t>
            </a:r>
          </a:p>
          <a:p>
            <a:pPr marL="639762" lvl="2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&lt;% </a:t>
            </a:r>
          </a:p>
          <a:p>
            <a:pPr marL="639762" lvl="2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Response.Write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Now()</a:t>
            </a:r>
          </a:p>
          <a:p>
            <a:pPr marL="639762" lvl="2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%&gt;</a:t>
            </a:r>
          </a:p>
          <a:p>
            <a:r>
              <a:rPr lang="en-US" dirty="0"/>
              <a:t>Sun’s JSP (Java Server Pages) – 1999</a:t>
            </a:r>
          </a:p>
          <a:p>
            <a:pPr lvl="1"/>
            <a:r>
              <a:rPr lang="en-US" dirty="0"/>
              <a:t>Embed Java into the html</a:t>
            </a:r>
          </a:p>
          <a:p>
            <a:pPr marL="639762" lvl="2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&lt;p&gt;Counting to three:&lt;/p&gt;</a:t>
            </a:r>
          </a:p>
          <a:p>
            <a:pPr marL="639762" lvl="2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&lt;% for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i=1; i&lt;4; i++) { %&gt;</a:t>
            </a:r>
          </a:p>
          <a:p>
            <a:pPr marL="639762" lvl="2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&lt;p&gt;This number is &lt;%= i %&gt;.&lt;/p&gt;</a:t>
            </a:r>
          </a:p>
          <a:p>
            <a:pPr marL="639762" lvl="2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&lt;% } %&gt;</a:t>
            </a:r>
          </a:p>
          <a:p>
            <a:pPr marL="639762" lvl="2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&lt;p&gt;OK.&lt;/p&gt;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11268" name="Picture 4" descr="Active Server Pages (ASP) – Network Encyc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152" y="122237"/>
            <a:ext cx="2350215" cy="178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Jsp png 1 » PNG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7" r="19606"/>
          <a:stretch/>
        </p:blipFill>
        <p:spPr bwMode="auto">
          <a:xfrm>
            <a:off x="8707252" y="4597687"/>
            <a:ext cx="1721922" cy="145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901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152399"/>
            <a:ext cx="6119813" cy="1265238"/>
          </a:xfrm>
        </p:spPr>
        <p:txBody>
          <a:bodyPr/>
          <a:lstStyle/>
          <a:p>
            <a:r>
              <a:rPr lang="en-US" dirty="0"/>
              <a:t>PHP still popular (Languages)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sz="1400" dirty="0"/>
          </a:p>
          <a:p>
            <a:endParaRPr lang="en-US" dirty="0"/>
          </a:p>
          <a:p>
            <a:r>
              <a:rPr lang="en-US" dirty="0"/>
              <a:t>21.98%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82C432-BDE7-4A2D-92E4-A666EBC19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455" y="0"/>
            <a:ext cx="5599545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7592617" y="3165763"/>
            <a:ext cx="2687782" cy="263237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47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929" y="46065"/>
            <a:ext cx="3965196" cy="1371571"/>
          </a:xfrm>
        </p:spPr>
        <p:txBody>
          <a:bodyPr/>
          <a:lstStyle/>
          <a:p>
            <a:r>
              <a:rPr lang="en-US" dirty="0"/>
              <a:t>ASP also (Frameworks)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18.1%</a:t>
            </a:r>
          </a:p>
          <a:p>
            <a:r>
              <a:rPr lang="en-US" dirty="0"/>
              <a:t>15.74%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C4A9A3-DB59-4AA1-B700-1E4F71A4E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722" y="0"/>
            <a:ext cx="744035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562411" y="2547811"/>
            <a:ext cx="4216219" cy="282722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5562410" y="3217718"/>
            <a:ext cx="4216219" cy="282722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5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122239"/>
            <a:ext cx="8810625" cy="890133"/>
          </a:xfrm>
        </p:spPr>
        <p:txBody>
          <a:bodyPr/>
          <a:lstStyle/>
          <a:p>
            <a:r>
              <a:rPr lang="en-US" dirty="0"/>
              <a:t>Phase 2.5: AJAX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3" y="1257301"/>
            <a:ext cx="10429875" cy="4873625"/>
          </a:xfrm>
        </p:spPr>
        <p:txBody>
          <a:bodyPr>
            <a:normAutofit/>
          </a:bodyPr>
          <a:lstStyle/>
          <a:p>
            <a:r>
              <a:rPr lang="en-US" dirty="0"/>
              <a:t>Update only </a:t>
            </a:r>
            <a:r>
              <a:rPr lang="en-US" i="1" dirty="0"/>
              <a:t>part</a:t>
            </a:r>
            <a:r>
              <a:rPr lang="en-US" dirty="0"/>
              <a:t> of an html page</a:t>
            </a:r>
          </a:p>
          <a:p>
            <a:r>
              <a:rPr lang="en-US" dirty="0"/>
              <a:t>Dynamic html (</a:t>
            </a:r>
            <a:r>
              <a:rPr lang="en-US" dirty="0" err="1"/>
              <a:t>dhtml</a:t>
            </a:r>
            <a:r>
              <a:rPr lang="en-US" dirty="0"/>
              <a:t>) ~ 1997</a:t>
            </a:r>
          </a:p>
          <a:p>
            <a:pPr lvl="1"/>
            <a:r>
              <a:rPr lang="en-US" dirty="0"/>
              <a:t>Used JavaScript</a:t>
            </a:r>
          </a:p>
          <a:p>
            <a:pPr lvl="1"/>
            <a:r>
              <a:rPr lang="en-US" dirty="0"/>
              <a:t>DOM manipulations</a:t>
            </a:r>
          </a:p>
          <a:p>
            <a:pPr lvl="1"/>
            <a:r>
              <a:rPr lang="en-US" dirty="0"/>
              <a:t>Sufficient for form validation, games</a:t>
            </a:r>
          </a:p>
          <a:p>
            <a:r>
              <a:rPr lang="en-US" dirty="0"/>
              <a:t>AJAX = Asynchronous JavaScript and XML around 2000</a:t>
            </a:r>
          </a:p>
          <a:p>
            <a:pPr lvl="1"/>
            <a:r>
              <a:rPr lang="en-US" dirty="0"/>
              <a:t>Round trip to server without reloading</a:t>
            </a:r>
          </a:p>
          <a:p>
            <a:pPr lvl="1"/>
            <a:r>
              <a:rPr lang="en-US" dirty="0"/>
              <a:t>Communicate using XML</a:t>
            </a:r>
          </a:p>
          <a:p>
            <a:pPr lvl="1"/>
            <a:r>
              <a:rPr lang="en-US" dirty="0"/>
              <a:t>Enabled web </a:t>
            </a:r>
            <a:r>
              <a:rPr lang="en-US" i="1" dirty="0">
                <a:solidFill>
                  <a:schemeClr val="accent6"/>
                </a:solidFill>
              </a:rPr>
              <a:t>applications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14340" name="Picture 4" descr="Introduction to AJAX. Well, if we go to a web site, we are… | by akila  liyanage | 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033" y="1012372"/>
            <a:ext cx="1531133" cy="145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44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22238"/>
            <a:ext cx="8667750" cy="971776"/>
          </a:xfrm>
        </p:spPr>
        <p:txBody>
          <a:bodyPr/>
          <a:lstStyle/>
          <a:p>
            <a:r>
              <a:rPr lang="en-US" dirty="0"/>
              <a:t>jQuery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49" y="1224644"/>
            <a:ext cx="9401175" cy="52079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Starting about 2006</a:t>
            </a:r>
          </a:p>
          <a:p>
            <a:r>
              <a:rPr lang="en-US" dirty="0"/>
              <a:t>Cross-browser compatibility</a:t>
            </a:r>
          </a:p>
          <a:p>
            <a:r>
              <a:rPr lang="en-US" dirty="0"/>
              <a:t>Made it easier to select and manipulate elements in the DOM tree</a:t>
            </a:r>
          </a:p>
          <a:p>
            <a:r>
              <a:rPr lang="en-US" dirty="0"/>
              <a:t>Impact:</a:t>
            </a:r>
          </a:p>
          <a:p>
            <a:pPr lvl="1"/>
            <a:r>
              <a:rPr lang="en-US" dirty="0"/>
              <a:t>Developers started building complex and reusable components</a:t>
            </a:r>
          </a:p>
          <a:p>
            <a:r>
              <a:rPr lang="en-US" dirty="0"/>
              <a:t>Pitfalls:</a:t>
            </a:r>
          </a:p>
          <a:p>
            <a:pPr lvl="1"/>
            <a:r>
              <a:rPr lang="en-US" dirty="0"/>
              <a:t>DOM tree with thousands+ of nested elements can be tedious to maintain and manipulate programmatically</a:t>
            </a:r>
          </a:p>
          <a:p>
            <a:pPr lvl="1"/>
            <a:r>
              <a:rPr lang="en-US" dirty="0"/>
              <a:t>Manually maintaining and syncing two sets of states</a:t>
            </a:r>
          </a:p>
          <a:p>
            <a:pPr lvl="2"/>
            <a:r>
              <a:rPr lang="en-US" dirty="0"/>
              <a:t>DOM element attributes</a:t>
            </a:r>
          </a:p>
          <a:p>
            <a:pPr lvl="2"/>
            <a:r>
              <a:rPr lang="en-US" dirty="0"/>
              <a:t>JavaScript variables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15362" name="Picture 2" descr="jquery-logo-vertical_large_square - OpenJS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065" y="608126"/>
            <a:ext cx="1479673" cy="147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894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801" y="287010"/>
            <a:ext cx="5019675" cy="1111751"/>
          </a:xfrm>
        </p:spPr>
        <p:txBody>
          <a:bodyPr/>
          <a:lstStyle/>
          <a:p>
            <a:r>
              <a:rPr lang="en-US" dirty="0"/>
              <a:t>jQuery still much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176" y="1845427"/>
            <a:ext cx="8229600" cy="4411662"/>
          </a:xfrm>
        </p:spPr>
        <p:txBody>
          <a:bodyPr/>
          <a:lstStyle/>
          <a:p>
            <a:r>
              <a:rPr lang="en-US" dirty="0"/>
              <a:t>34.42%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C0A34B-69C7-462B-BF6F-60658CC21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722" y="0"/>
            <a:ext cx="744035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175432" y="1233989"/>
            <a:ext cx="6807019" cy="319017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76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3: Imperative -&gt; Declarative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JavaScript 5.0, 2009 added many jQuery features</a:t>
            </a:r>
          </a:p>
          <a:p>
            <a:r>
              <a:rPr lang="en-US" dirty="0"/>
              <a:t>New libraries and frameworks</a:t>
            </a:r>
          </a:p>
          <a:p>
            <a:pPr lvl="1"/>
            <a:r>
              <a:rPr lang="en-US" dirty="0"/>
              <a:t>Angular 2010</a:t>
            </a:r>
          </a:p>
          <a:p>
            <a:pPr lvl="1"/>
            <a:r>
              <a:rPr lang="en-US" dirty="0"/>
              <a:t>React 2013</a:t>
            </a:r>
          </a:p>
          <a:p>
            <a:pPr lvl="1"/>
            <a:r>
              <a:rPr lang="en-US" dirty="0" err="1"/>
              <a:t>Vue</a:t>
            </a:r>
            <a:r>
              <a:rPr lang="en-US" dirty="0"/>
              <a:t> 2014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888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980" y="122238"/>
            <a:ext cx="8878020" cy="1172482"/>
          </a:xfrm>
        </p:spPr>
        <p:txBody>
          <a:bodyPr/>
          <a:lstStyle/>
          <a:p>
            <a:r>
              <a:rPr lang="en-US" dirty="0"/>
              <a:t>React (2013)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665" y="1294720"/>
            <a:ext cx="6329471" cy="5410880"/>
          </a:xfrm>
        </p:spPr>
        <p:txBody>
          <a:bodyPr/>
          <a:lstStyle/>
          <a:p>
            <a:r>
              <a:rPr lang="en-US" dirty="0"/>
              <a:t>Declarative</a:t>
            </a:r>
          </a:p>
          <a:p>
            <a:pPr lvl="1"/>
            <a:r>
              <a:rPr lang="en-US" dirty="0"/>
              <a:t>No DOM manipulation</a:t>
            </a:r>
          </a:p>
          <a:p>
            <a:r>
              <a:rPr lang="en-US" dirty="0"/>
              <a:t>Component-based</a:t>
            </a:r>
          </a:p>
          <a:p>
            <a:pPr lvl="1"/>
            <a:r>
              <a:rPr lang="en-US" dirty="0"/>
              <a:t>Reuse and encapsulation</a:t>
            </a:r>
          </a:p>
          <a:p>
            <a:pPr lvl="1"/>
            <a:r>
              <a:rPr lang="en-US" dirty="0"/>
              <a:t>Compose different components</a:t>
            </a:r>
          </a:p>
          <a:p>
            <a:pPr lvl="1"/>
            <a:r>
              <a:rPr lang="en-US" dirty="0"/>
              <a:t>One-way Data Flow</a:t>
            </a:r>
          </a:p>
          <a:p>
            <a:r>
              <a:rPr lang="en-US" dirty="0"/>
              <a:t>Code executed in frontend instead of backend like PHP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6" name="object 3"/>
          <p:cNvSpPr/>
          <p:nvPr/>
        </p:nvSpPr>
        <p:spPr>
          <a:xfrm>
            <a:off x="7020142" y="2467202"/>
            <a:ext cx="5171858" cy="339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/>
          <p:nvPr/>
        </p:nvSpPr>
        <p:spPr>
          <a:xfrm>
            <a:off x="8296461" y="451210"/>
            <a:ext cx="2852819" cy="2015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0062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– virtual 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9263"/>
            <a:ext cx="8434388" cy="4411662"/>
          </a:xfrm>
        </p:spPr>
        <p:txBody>
          <a:bodyPr/>
          <a:lstStyle/>
          <a:p>
            <a:r>
              <a:rPr lang="en-US" dirty="0"/>
              <a:t>Renders to a virtual DOM and only updates what is needed in the real DOM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4702" y="5506276"/>
            <a:ext cx="3562597" cy="27305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5506275"/>
            <a:ext cx="2133600" cy="273050"/>
          </a:xfrm>
        </p:spPr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6" name="object 3"/>
          <p:cNvSpPr/>
          <p:nvPr/>
        </p:nvSpPr>
        <p:spPr>
          <a:xfrm>
            <a:off x="1301651" y="3488563"/>
            <a:ext cx="3692477" cy="2424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6659588" y="3830517"/>
            <a:ext cx="4816280" cy="2082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5273181" y="4459161"/>
            <a:ext cx="1107354" cy="529590"/>
          </a:xfrm>
          <a:custGeom>
            <a:avLst/>
            <a:gdLst/>
            <a:ahLst/>
            <a:cxnLst/>
            <a:rect l="l" t="t" r="r" b="b"/>
            <a:pathLst>
              <a:path w="2189479" h="1047115">
                <a:moveTo>
                  <a:pt x="1518813" y="0"/>
                </a:moveTo>
                <a:lnTo>
                  <a:pt x="1518813" y="356010"/>
                </a:lnTo>
                <a:lnTo>
                  <a:pt x="0" y="356010"/>
                </a:lnTo>
                <a:lnTo>
                  <a:pt x="0" y="691078"/>
                </a:lnTo>
                <a:lnTo>
                  <a:pt x="1518813" y="691078"/>
                </a:lnTo>
                <a:lnTo>
                  <a:pt x="1518813" y="1047088"/>
                </a:lnTo>
                <a:lnTo>
                  <a:pt x="2188950" y="523544"/>
                </a:lnTo>
                <a:lnTo>
                  <a:pt x="1518813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 txBox="1">
            <a:spLocks/>
          </p:cNvSpPr>
          <p:nvPr/>
        </p:nvSpPr>
        <p:spPr bwMode="auto">
          <a:xfrm>
            <a:off x="5142865" y="4019461"/>
            <a:ext cx="1906270" cy="44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>
              <a:spcBef>
                <a:spcPts val="105"/>
              </a:spcBef>
            </a:pPr>
            <a:r>
              <a:rPr lang="en-US" sz="2800" b="0" kern="0" dirty="0">
                <a:solidFill>
                  <a:schemeClr val="tx1"/>
                </a:solidFill>
                <a:cs typeface="Times New Roman" panose="02020603050405020304" pitchFamily="18" charset="0"/>
              </a:rPr>
              <a:t>render()</a:t>
            </a:r>
          </a:p>
        </p:txBody>
      </p:sp>
      <p:sp>
        <p:nvSpPr>
          <p:cNvPr id="10" name="object 8"/>
          <p:cNvSpPr/>
          <p:nvPr/>
        </p:nvSpPr>
        <p:spPr>
          <a:xfrm>
            <a:off x="8296461" y="451210"/>
            <a:ext cx="2852819" cy="2015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0527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way dependencies, not MVC</a:t>
            </a:r>
          </a:p>
          <a:p>
            <a:pPr lvl="1"/>
            <a:r>
              <a:rPr lang="en-US" dirty="0"/>
              <a:t>“Boost” state variables higher in hierarchy so shared</a:t>
            </a:r>
          </a:p>
          <a:p>
            <a:pPr lvl="1"/>
            <a:r>
              <a:rPr lang="en-US" dirty="0"/>
              <a:t>Direct access of variables instead of </a:t>
            </a:r>
            <a:r>
              <a:rPr lang="en-US" dirty="0" err="1"/>
              <a:t>notifiers</a:t>
            </a:r>
            <a:r>
              <a:rPr lang="en-US" dirty="0"/>
              <a:t>, or data bindings</a:t>
            </a:r>
          </a:p>
          <a:p>
            <a:r>
              <a:rPr lang="en-US" dirty="0"/>
              <a:t>Lots of packages from community for almost anything</a:t>
            </a:r>
          </a:p>
          <a:p>
            <a:pPr lvl="1"/>
            <a:r>
              <a:rPr lang="en-US" dirty="0"/>
              <a:t>(Rather than built-in like with Angular)</a:t>
            </a:r>
          </a:p>
          <a:p>
            <a:r>
              <a:rPr lang="en-US" dirty="0"/>
              <a:t>JSX – to generate JavaScript, bugs </a:t>
            </a:r>
            <a:r>
              <a:rPr lang="en-US"/>
              <a:t>are often caught </a:t>
            </a:r>
            <a:r>
              <a:rPr lang="en-US" dirty="0"/>
              <a:t>at compile-time</a:t>
            </a:r>
          </a:p>
        </p:txBody>
      </p:sp>
      <p:sp>
        <p:nvSpPr>
          <p:cNvPr id="10" name="object 8"/>
          <p:cNvSpPr/>
          <p:nvPr/>
        </p:nvSpPr>
        <p:spPr>
          <a:xfrm>
            <a:off x="8296461" y="451210"/>
            <a:ext cx="2852819" cy="2015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B8BFE-AA33-418A-81EE-E21E5B5D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81208-BC39-48AD-B79B-44603A7F1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23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719263"/>
            <a:ext cx="10787063" cy="46089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Don’t forget to start on Homework 4 – due 10/21/2021</a:t>
            </a:r>
          </a:p>
          <a:p>
            <a:endParaRPr lang="en-US" dirty="0"/>
          </a:p>
          <a:p>
            <a:r>
              <a:rPr lang="en-US" dirty="0"/>
              <a:t>Homework 3 graded by this weekend</a:t>
            </a:r>
          </a:p>
          <a:p>
            <a:endParaRPr lang="en-US" dirty="0"/>
          </a:p>
          <a:p>
            <a:r>
              <a:rPr lang="en-US" dirty="0"/>
              <a:t>Mid term is after class next Tuesday, 10/12/2021</a:t>
            </a:r>
          </a:p>
          <a:p>
            <a:pPr lvl="1"/>
            <a:r>
              <a:rPr lang="en-US" dirty="0"/>
              <a:t>Decided next Tuesday’s content will </a:t>
            </a:r>
            <a:r>
              <a:rPr lang="en-US" i="1" dirty="0"/>
              <a:t>not</a:t>
            </a:r>
            <a:r>
              <a:rPr lang="en-US" dirty="0"/>
              <a:t> be in the exam, so just lectures 1-12</a:t>
            </a:r>
          </a:p>
          <a:p>
            <a:r>
              <a:rPr lang="en-US" dirty="0"/>
              <a:t>Slides are available on the course </a:t>
            </a:r>
            <a:r>
              <a:rPr lang="en-US" dirty="0">
                <a:hlinkClick r:id="rId3"/>
              </a:rPr>
              <a:t>schedule page</a:t>
            </a:r>
            <a:endParaRPr lang="en-US" dirty="0"/>
          </a:p>
          <a:p>
            <a:r>
              <a:rPr lang="en-US" dirty="0"/>
              <a:t>Videos of all lectures are available for review </a:t>
            </a:r>
            <a:r>
              <a:rPr lang="en-US" dirty="0">
                <a:hlinkClick r:id="rId4"/>
              </a:rPr>
              <a:t>on Canvas</a:t>
            </a:r>
            <a:endParaRPr lang="en-US" dirty="0"/>
          </a:p>
          <a:p>
            <a:pPr lvl="1"/>
            <a:r>
              <a:rPr lang="en-US" dirty="0"/>
              <a:t>Sorry if the quality isn’t very good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5BA-FF6E-4F83-822C-B6704CDD761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260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FC5311A-3A97-40D6-AB78-401B3DA16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369" y="1233623"/>
            <a:ext cx="7990204" cy="5386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7543800" cy="854668"/>
          </a:xfrm>
        </p:spPr>
        <p:txBody>
          <a:bodyPr/>
          <a:lstStyle/>
          <a:p>
            <a:r>
              <a:rPr lang="en-US" dirty="0"/>
              <a:t>Transition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9" name="object 5"/>
          <p:cNvSpPr/>
          <p:nvPr/>
        </p:nvSpPr>
        <p:spPr>
          <a:xfrm>
            <a:off x="6400800" y="3831746"/>
            <a:ext cx="661013" cy="583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/>
          <p:nvPr/>
        </p:nvSpPr>
        <p:spPr>
          <a:xfrm>
            <a:off x="9063954" y="1618225"/>
            <a:ext cx="758855" cy="290978"/>
          </a:xfrm>
          <a:custGeom>
            <a:avLst/>
            <a:gdLst/>
            <a:ahLst/>
            <a:cxnLst/>
            <a:rect l="l" t="t" r="r" b="b"/>
            <a:pathLst>
              <a:path w="1250315" h="479425">
                <a:moveTo>
                  <a:pt x="1218266" y="0"/>
                </a:moveTo>
                <a:lnTo>
                  <a:pt x="286724" y="283390"/>
                </a:lnTo>
                <a:lnTo>
                  <a:pt x="259007" y="192280"/>
                </a:lnTo>
                <a:lnTo>
                  <a:pt x="0" y="427817"/>
                </a:lnTo>
                <a:lnTo>
                  <a:pt x="346293" y="479213"/>
                </a:lnTo>
                <a:lnTo>
                  <a:pt x="318576" y="388103"/>
                </a:lnTo>
                <a:lnTo>
                  <a:pt x="1250119" y="104713"/>
                </a:lnTo>
                <a:lnTo>
                  <a:pt x="1218266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/>
        </p:nvSpPr>
        <p:spPr>
          <a:xfrm>
            <a:off x="9098564" y="1979503"/>
            <a:ext cx="619203" cy="214615"/>
          </a:xfrm>
          <a:custGeom>
            <a:avLst/>
            <a:gdLst/>
            <a:ahLst/>
            <a:cxnLst/>
            <a:rect l="l" t="t" r="r" b="b"/>
            <a:pathLst>
              <a:path w="1372234" h="475614">
                <a:moveTo>
                  <a:pt x="344136" y="0"/>
                </a:moveTo>
                <a:lnTo>
                  <a:pt x="0" y="64266"/>
                </a:lnTo>
                <a:lnTo>
                  <a:pt x="267604" y="289988"/>
                </a:lnTo>
                <a:lnTo>
                  <a:pt x="291907" y="197908"/>
                </a:lnTo>
                <a:lnTo>
                  <a:pt x="1344021" y="475587"/>
                </a:lnTo>
                <a:lnTo>
                  <a:pt x="1371947" y="369760"/>
                </a:lnTo>
                <a:lnTo>
                  <a:pt x="319833" y="92079"/>
                </a:lnTo>
                <a:lnTo>
                  <a:pt x="3441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/>
        </p:nvSpPr>
        <p:spPr>
          <a:xfrm>
            <a:off x="9116787" y="2142882"/>
            <a:ext cx="582813" cy="135245"/>
          </a:xfrm>
          <a:custGeom>
            <a:avLst/>
            <a:gdLst/>
            <a:ahLst/>
            <a:cxnLst/>
            <a:rect l="l" t="t" r="r" b="b"/>
            <a:pathLst>
              <a:path w="1291590" h="299719">
                <a:moveTo>
                  <a:pt x="321623" y="0"/>
                </a:moveTo>
                <a:lnTo>
                  <a:pt x="0" y="138271"/>
                </a:lnTo>
                <a:lnTo>
                  <a:pt x="310639" y="299715"/>
                </a:lnTo>
                <a:lnTo>
                  <a:pt x="314126" y="204546"/>
                </a:lnTo>
                <a:lnTo>
                  <a:pt x="1287164" y="240208"/>
                </a:lnTo>
                <a:lnTo>
                  <a:pt x="1291175" y="130831"/>
                </a:lnTo>
                <a:lnTo>
                  <a:pt x="318136" y="95168"/>
                </a:lnTo>
                <a:lnTo>
                  <a:pt x="32162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/>
        </p:nvSpPr>
        <p:spPr>
          <a:xfrm>
            <a:off x="9076395" y="2270374"/>
            <a:ext cx="646137" cy="135818"/>
          </a:xfrm>
          <a:custGeom>
            <a:avLst/>
            <a:gdLst/>
            <a:ahLst/>
            <a:cxnLst/>
            <a:rect l="l" t="t" r="r" b="b"/>
            <a:pathLst>
              <a:path w="1431925" h="300989">
                <a:moveTo>
                  <a:pt x="1422270" y="0"/>
                </a:moveTo>
                <a:lnTo>
                  <a:pt x="310398" y="96841"/>
                </a:lnTo>
                <a:lnTo>
                  <a:pt x="302137" y="1967"/>
                </a:lnTo>
                <a:lnTo>
                  <a:pt x="0" y="178810"/>
                </a:lnTo>
                <a:lnTo>
                  <a:pt x="328157" y="300754"/>
                </a:lnTo>
                <a:lnTo>
                  <a:pt x="319896" y="205879"/>
                </a:lnTo>
                <a:lnTo>
                  <a:pt x="1431767" y="109038"/>
                </a:lnTo>
                <a:lnTo>
                  <a:pt x="142227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9727309" y="1462417"/>
            <a:ext cx="1300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Imperative</a:t>
            </a:r>
          </a:p>
          <a:p>
            <a:endParaRPr lang="en-US" dirty="0"/>
          </a:p>
          <a:p>
            <a:r>
              <a:rPr lang="en-US" dirty="0"/>
              <a:t>declarative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63C68F-5702-4E30-80E5-B04AC415302D}"/>
              </a:ext>
            </a:extLst>
          </p:cNvPr>
          <p:cNvSpPr txBox="1"/>
          <p:nvPr/>
        </p:nvSpPr>
        <p:spPr>
          <a:xfrm>
            <a:off x="8820090" y="5298266"/>
            <a:ext cx="3169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dirty="0">
                <a:hlinkClick r:id="rId4"/>
              </a:rPr>
              <a:t>https://insights.stackoverflow.com/trends?tags=jquery%2Cangularjs%2Cangular%2Creactjs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4113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 dirty="0"/>
              <a:t>Contributing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/>
          </a:bodyPr>
          <a:lstStyle/>
          <a:p>
            <a:r>
              <a:rPr lang="en-US" dirty="0"/>
              <a:t>Increase in computation power</a:t>
            </a:r>
          </a:p>
          <a:p>
            <a:pPr lvl="1"/>
            <a:r>
              <a:rPr lang="en-US" dirty="0"/>
              <a:t>Backend: C++ -&gt; PHP -&gt; Python/Ruby/</a:t>
            </a:r>
            <a:r>
              <a:rPr lang="en-US" dirty="0" err="1"/>
              <a:t>NodeJS</a:t>
            </a:r>
            <a:endParaRPr lang="en-US" dirty="0"/>
          </a:p>
          <a:p>
            <a:pPr lvl="1"/>
            <a:r>
              <a:rPr lang="en-US" dirty="0"/>
              <a:t>Frontend: Imperative -&gt; Declarative</a:t>
            </a:r>
          </a:p>
          <a:p>
            <a:r>
              <a:rPr lang="en-US" dirty="0"/>
              <a:t>Browsers became more standard compliant</a:t>
            </a:r>
          </a:p>
          <a:p>
            <a:pPr lvl="1"/>
            <a:r>
              <a:rPr lang="en-US" dirty="0"/>
              <a:t>Microsoft’s Internet Explorer (IE) had been notorious for differences</a:t>
            </a:r>
          </a:p>
          <a:p>
            <a:pPr lvl="1"/>
            <a:r>
              <a:rPr lang="en-US" dirty="0"/>
              <a:t>…and W3C are pushing out new standard specifications faster</a:t>
            </a:r>
          </a:p>
          <a:p>
            <a:pPr lvl="1"/>
            <a:r>
              <a:rPr lang="en-US" dirty="0"/>
              <a:t>Lowered effort for maintaining large frameworks</a:t>
            </a:r>
          </a:p>
          <a:p>
            <a:r>
              <a:rPr lang="en-US" dirty="0"/>
              <a:t>JavaScript compilers significantly increased performance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20936" y="6432551"/>
            <a:ext cx="4750129" cy="273050"/>
          </a:xfrm>
        </p:spPr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32550"/>
            <a:ext cx="2844800" cy="273050"/>
          </a:xfrm>
        </p:spPr>
        <p:txBody>
          <a:bodyPr/>
          <a:lstStyle/>
          <a:p>
            <a:fld id="{A3B315BA-FF6E-4F83-822C-B6704CDD7611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165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181613"/>
            <a:ext cx="7439891" cy="869950"/>
          </a:xfrm>
        </p:spPr>
        <p:txBody>
          <a:bodyPr/>
          <a:lstStyle/>
          <a:p>
            <a:r>
              <a:rPr lang="en-US" dirty="0"/>
              <a:t>jQuery Browser Compatibility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155" y="1101952"/>
            <a:ext cx="4611832" cy="4099647"/>
          </a:xfrm>
        </p:spPr>
        <p:txBody>
          <a:bodyPr/>
          <a:lstStyle/>
          <a:p>
            <a:r>
              <a:rPr lang="en-US" dirty="0"/>
              <a:t>“Browser wars”</a:t>
            </a:r>
          </a:p>
          <a:p>
            <a:pPr lvl="1"/>
            <a:r>
              <a:rPr lang="en-US" dirty="0"/>
              <a:t>1995-2001</a:t>
            </a:r>
          </a:p>
          <a:p>
            <a:r>
              <a:rPr lang="en-US" dirty="0"/>
              <a:t>Netscape Navigator</a:t>
            </a:r>
          </a:p>
          <a:p>
            <a:r>
              <a:rPr lang="en-US" dirty="0"/>
              <a:t>Internet Explorer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6" name="object 3"/>
          <p:cNvSpPr/>
          <p:nvPr/>
        </p:nvSpPr>
        <p:spPr>
          <a:xfrm>
            <a:off x="6426625" y="1051563"/>
            <a:ext cx="5639283" cy="57357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B8E89CDD-582A-4789-9DE3-824EA2B0A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601"/>
            <a:ext cx="6309360" cy="35490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F3BC5-CE7C-4A88-966F-57E76E986301}"/>
              </a:ext>
            </a:extLst>
          </p:cNvPr>
          <p:cNvSpPr txBox="1"/>
          <p:nvPr/>
        </p:nvSpPr>
        <p:spPr>
          <a:xfrm>
            <a:off x="5642030" y="307293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ref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51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6" name="object 2"/>
          <p:cNvSpPr/>
          <p:nvPr/>
        </p:nvSpPr>
        <p:spPr>
          <a:xfrm>
            <a:off x="1843935" y="1684854"/>
            <a:ext cx="1289391" cy="1819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3740222" y="2059333"/>
            <a:ext cx="1855333" cy="13929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7716078" y="4973677"/>
            <a:ext cx="2546553" cy="9910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/>
        </p:nvSpPr>
        <p:spPr>
          <a:xfrm>
            <a:off x="2267586" y="4620616"/>
            <a:ext cx="1432982" cy="14329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/>
          <p:nvPr/>
        </p:nvSpPr>
        <p:spPr>
          <a:xfrm>
            <a:off x="4981259" y="4356543"/>
            <a:ext cx="1961131" cy="19611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/>
        </p:nvSpPr>
        <p:spPr>
          <a:xfrm>
            <a:off x="5718259" y="1747814"/>
            <a:ext cx="2852819" cy="20159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/>
        </p:nvSpPr>
        <p:spPr>
          <a:xfrm>
            <a:off x="8479160" y="1747814"/>
            <a:ext cx="2015992" cy="20159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3420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Media Queries</a:t>
            </a:r>
          </a:p>
          <a:p>
            <a:r>
              <a:rPr lang="en-US" dirty="0"/>
              <a:t>New Layout Types (Flexbox, CSS Grid)</a:t>
            </a:r>
          </a:p>
          <a:p>
            <a:r>
              <a:rPr lang="en-US" dirty="0"/>
              <a:t>Transitions and Animations</a:t>
            </a:r>
          </a:p>
          <a:p>
            <a:r>
              <a:rPr lang="en-US" dirty="0"/>
              <a:t>Richer Unit Types (</a:t>
            </a:r>
            <a:r>
              <a:rPr lang="en-US" dirty="0" err="1"/>
              <a:t>vw</a:t>
            </a:r>
            <a:r>
              <a:rPr lang="en-US" dirty="0"/>
              <a:t>, </a:t>
            </a:r>
            <a:r>
              <a:rPr lang="en-US" dirty="0" err="1"/>
              <a:t>vh</a:t>
            </a:r>
            <a:r>
              <a:rPr lang="en-US" dirty="0"/>
              <a:t>, rem) and </a:t>
            </a:r>
            <a:r>
              <a:rPr lang="en-US" dirty="0" err="1"/>
              <a:t>calc</a:t>
            </a:r>
            <a:r>
              <a:rPr lang="en-US" dirty="0"/>
              <a:t>()</a:t>
            </a:r>
          </a:p>
          <a:p>
            <a:r>
              <a:rPr lang="en-US" dirty="0"/>
              <a:t>Graphics Transforms + Filters</a:t>
            </a:r>
          </a:p>
          <a:p>
            <a:r>
              <a:rPr lang="en-US" dirty="0"/>
              <a:t>Font Loading</a:t>
            </a:r>
          </a:p>
          <a:p>
            <a:r>
              <a:rPr lang="en-US" dirty="0"/>
              <a:t>Box Shadows, Gradients, Rounded Corners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6" name="object 4"/>
          <p:cNvSpPr/>
          <p:nvPr/>
        </p:nvSpPr>
        <p:spPr>
          <a:xfrm>
            <a:off x="9378088" y="769939"/>
            <a:ext cx="1289912" cy="1819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6631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6 (</a:t>
            </a:r>
            <a:r>
              <a:rPr lang="en-US" b="0" dirty="0"/>
              <a:t>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663" y="1524000"/>
            <a:ext cx="9482137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= “ECMA Script” (ES)</a:t>
            </a:r>
          </a:p>
          <a:p>
            <a:pPr lvl="1"/>
            <a:r>
              <a:rPr lang="en-US" dirty="0"/>
              <a:t>International standards organization</a:t>
            </a:r>
          </a:p>
          <a:p>
            <a:pPr lvl="1"/>
            <a:r>
              <a:rPr lang="en-US" dirty="0"/>
              <a:t>Originally:  European Computer Manufacturers Association</a:t>
            </a:r>
          </a:p>
          <a:p>
            <a:r>
              <a:rPr lang="en-US" dirty="0"/>
              <a:t>Arrow Functions</a:t>
            </a:r>
          </a:p>
          <a:p>
            <a:r>
              <a:rPr lang="en-US" dirty="0" err="1"/>
              <a:t>Async</a:t>
            </a:r>
            <a:r>
              <a:rPr lang="en-US" dirty="0"/>
              <a:t> (Promises, Await)</a:t>
            </a:r>
          </a:p>
          <a:p>
            <a:r>
              <a:rPr lang="en-US" dirty="0"/>
              <a:t>Modules (name spaces, import-export)</a:t>
            </a:r>
          </a:p>
          <a:p>
            <a:r>
              <a:rPr lang="en-US" dirty="0"/>
              <a:t>Variable Scoping (Let, </a:t>
            </a:r>
            <a:r>
              <a:rPr lang="en-US" dirty="0" err="1"/>
              <a:t>Const</a:t>
            </a:r>
            <a:r>
              <a:rPr lang="en-US" dirty="0"/>
              <a:t>)</a:t>
            </a:r>
          </a:p>
          <a:p>
            <a:r>
              <a:rPr lang="en-US" dirty="0"/>
              <a:t>Template Literals</a:t>
            </a:r>
          </a:p>
          <a:p>
            <a:r>
              <a:rPr lang="en-US" dirty="0"/>
              <a:t>Built-in Collection Functional Tools (map, reduce, etc.)</a:t>
            </a:r>
          </a:p>
          <a:p>
            <a:r>
              <a:rPr lang="en-US" dirty="0"/>
              <a:t>Sets, Map, </a:t>
            </a:r>
            <a:r>
              <a:rPr lang="en-US" dirty="0" err="1"/>
              <a:t>WeakMap</a:t>
            </a:r>
            <a:endParaRPr lang="en-US" dirty="0"/>
          </a:p>
          <a:p>
            <a:r>
              <a:rPr lang="en-US" dirty="0"/>
              <a:t>Symbols</a:t>
            </a:r>
          </a:p>
          <a:p>
            <a:r>
              <a:rPr lang="en-US" dirty="0"/>
              <a:t>Classes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6" name="object 3"/>
          <p:cNvSpPr/>
          <p:nvPr/>
        </p:nvSpPr>
        <p:spPr>
          <a:xfrm>
            <a:off x="8769928" y="777930"/>
            <a:ext cx="1704109" cy="1279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6688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664" y="1373583"/>
            <a:ext cx="9793710" cy="515389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Created by Microsoft</a:t>
            </a:r>
          </a:p>
          <a:p>
            <a:r>
              <a:rPr lang="en-US" dirty="0"/>
              <a:t>First release 2012</a:t>
            </a:r>
          </a:p>
          <a:p>
            <a:r>
              <a:rPr lang="en-US" dirty="0"/>
              <a:t>Add optional static typing to JavaScript</a:t>
            </a:r>
          </a:p>
          <a:p>
            <a:pPr lvl="1"/>
            <a:r>
              <a:rPr lang="en-US" dirty="0"/>
              <a:t>Significant for large-scale development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Readability</a:t>
            </a:r>
            <a:r>
              <a:rPr lang="en-US" dirty="0"/>
              <a:t> as well as type-safety</a:t>
            </a:r>
          </a:p>
          <a:p>
            <a:pPr lvl="1"/>
            <a:r>
              <a:rPr lang="en-US" dirty="0"/>
              <a:t>Separate compilation with definition files (header files)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any</a:t>
            </a:r>
            <a:r>
              <a:rPr lang="en-US" dirty="0"/>
              <a:t>, user-defined classes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endParaRPr lang="en-US" dirty="0"/>
          </a:p>
          <a:p>
            <a:pPr lvl="1"/>
            <a:r>
              <a:rPr lang="en-US" dirty="0"/>
              <a:t>Type inference – so can often </a:t>
            </a:r>
            <a:r>
              <a:rPr lang="en-US" i="1" dirty="0"/>
              <a:t>detect</a:t>
            </a:r>
            <a:r>
              <a:rPr lang="en-US" dirty="0"/>
              <a:t> the type</a:t>
            </a:r>
          </a:p>
          <a:p>
            <a:r>
              <a:rPr lang="en-US" dirty="0"/>
              <a:t>Requires compiler </a:t>
            </a:r>
            <a:r>
              <a:rPr lang="en-US" dirty="0">
                <a:sym typeface="Wingdings" panose="05000000000000000000" pitchFamily="2" charset="2"/>
              </a:rPr>
              <a:t> JavaScript, so has a processing step like React</a:t>
            </a:r>
          </a:p>
          <a:p>
            <a:r>
              <a:rPr lang="en-US" dirty="0">
                <a:sym typeface="Wingdings" panose="05000000000000000000" pitchFamily="2" charset="2"/>
              </a:rPr>
              <a:t>Client side and server side</a:t>
            </a:r>
          </a:p>
          <a:p>
            <a:r>
              <a:rPr lang="en-US" dirty="0">
                <a:sym typeface="Wingdings" panose="05000000000000000000" pitchFamily="2" charset="2"/>
              </a:rPr>
              <a:t>Supported for React, Angular, </a:t>
            </a:r>
            <a:r>
              <a:rPr lang="en-US" dirty="0" err="1">
                <a:sym typeface="Wingdings" panose="05000000000000000000" pitchFamily="2" charset="2"/>
              </a:rPr>
              <a:t>Vue</a:t>
            </a:r>
            <a:r>
              <a:rPr lang="en-US" dirty="0">
                <a:sym typeface="Wingdings" panose="05000000000000000000" pitchFamily="2" charset="2"/>
              </a:rPr>
              <a:t>, etc.</a:t>
            </a:r>
          </a:p>
          <a:p>
            <a:r>
              <a:rPr lang="en-US" dirty="0">
                <a:sym typeface="Wingdings" panose="05000000000000000000" pitchFamily="2" charset="2"/>
              </a:rPr>
              <a:t>But adds developer overhead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6" name="object 3"/>
          <p:cNvSpPr/>
          <p:nvPr/>
        </p:nvSpPr>
        <p:spPr>
          <a:xfrm>
            <a:off x="8883285" y="748907"/>
            <a:ext cx="1639088" cy="1639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0627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Typescript,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8" y="1417638"/>
            <a:ext cx="4930132" cy="4411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function greeter(person: string)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"Hello, " + person;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da-DK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let user = [0, 1, 2];</a:t>
            </a:r>
          </a:p>
          <a:p>
            <a:pPr marL="0" indent="0">
              <a:buNone/>
            </a:pPr>
            <a:endParaRPr lang="da-DK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document.body.textContent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greeter(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925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error TS2345: Argument of type 'number[]' is not assignable to parameter of type 'string'.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6" name="object 3"/>
          <p:cNvSpPr/>
          <p:nvPr/>
        </p:nvSpPr>
        <p:spPr>
          <a:xfrm>
            <a:off x="8883285" y="748907"/>
            <a:ext cx="1639088" cy="1639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"/>
          <p:cNvSpPr/>
          <p:nvPr/>
        </p:nvSpPr>
        <p:spPr>
          <a:xfrm>
            <a:off x="5753100" y="3152550"/>
            <a:ext cx="4930132" cy="3705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4492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63" y="122238"/>
            <a:ext cx="8682037" cy="766368"/>
          </a:xfrm>
        </p:spPr>
        <p:txBody>
          <a:bodyPr/>
          <a:lstStyle/>
          <a:p>
            <a:r>
              <a:rPr lang="en-US" dirty="0"/>
              <a:t>Typescript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6" y="888607"/>
            <a:ext cx="8474406" cy="149938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Better tooling = hover help, immediate errors (squiggly underlines), auto-complete (“</a:t>
            </a:r>
            <a:r>
              <a:rPr lang="en-US" dirty="0" err="1"/>
              <a:t>intellisense</a:t>
            </a:r>
            <a:r>
              <a:rPr lang="en-US" dirty="0"/>
              <a:t>”)</a:t>
            </a:r>
          </a:p>
          <a:p>
            <a:r>
              <a:rPr lang="en-US" dirty="0"/>
              <a:t>Integrated into Visual Studio Code,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7" name="object 3"/>
          <p:cNvSpPr/>
          <p:nvPr/>
        </p:nvSpPr>
        <p:spPr>
          <a:xfrm>
            <a:off x="9848457" y="748907"/>
            <a:ext cx="1639088" cy="1639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"/>
          <p:cNvSpPr/>
          <p:nvPr/>
        </p:nvSpPr>
        <p:spPr>
          <a:xfrm>
            <a:off x="1981200" y="2310170"/>
            <a:ext cx="6300789" cy="2580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014" y="4099808"/>
            <a:ext cx="6757987" cy="275819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852934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3" y="122238"/>
            <a:ext cx="8910637" cy="869268"/>
          </a:xfrm>
        </p:spPr>
        <p:txBody>
          <a:bodyPr/>
          <a:lstStyle/>
          <a:p>
            <a:r>
              <a:rPr lang="en-US" dirty="0"/>
              <a:t>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6" y="1462556"/>
            <a:ext cx="9494731" cy="4411662"/>
          </a:xfrm>
        </p:spPr>
        <p:txBody>
          <a:bodyPr/>
          <a:lstStyle/>
          <a:p>
            <a:r>
              <a:rPr lang="en-US" dirty="0"/>
              <a:t>JavaScript</a:t>
            </a:r>
            <a:br>
              <a:rPr lang="en-US" dirty="0"/>
            </a:br>
            <a:r>
              <a:rPr lang="en-US" dirty="0"/>
              <a:t>64.96%</a:t>
            </a:r>
            <a:br>
              <a:rPr lang="en-US" dirty="0"/>
            </a:br>
            <a:r>
              <a:rPr lang="en-US" dirty="0"/>
              <a:t>(down from 67.7 % in 2020)</a:t>
            </a:r>
          </a:p>
          <a:p>
            <a:endParaRPr lang="en-US" dirty="0"/>
          </a:p>
          <a:p>
            <a:r>
              <a:rPr lang="en-US" dirty="0"/>
              <a:t>TypeScript</a:t>
            </a:r>
            <a:br>
              <a:rPr lang="en-US" dirty="0"/>
            </a:br>
            <a:r>
              <a:rPr lang="en-US" dirty="0"/>
              <a:t>30.19%</a:t>
            </a:r>
            <a:br>
              <a:rPr lang="en-US" dirty="0"/>
            </a:br>
            <a:r>
              <a:rPr lang="en-US" dirty="0"/>
              <a:t>(up from 25.4% in 2020)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2FD914-D36C-4392-BFD4-182D98FF9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455" y="0"/>
            <a:ext cx="5599545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842331" y="676662"/>
            <a:ext cx="4969823" cy="231470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430325" y="2179286"/>
            <a:ext cx="2614550" cy="220798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7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2237"/>
            <a:ext cx="6135254" cy="1406525"/>
          </a:xfrm>
        </p:spPr>
        <p:txBody>
          <a:bodyPr/>
          <a:lstStyle/>
          <a:p>
            <a:r>
              <a:rPr lang="en-US" sz="2800" dirty="0"/>
              <a:t>Most Popular Technologies:</a:t>
            </a:r>
            <a:br>
              <a:rPr lang="en-US" sz="2800" dirty="0"/>
            </a:br>
            <a:r>
              <a:rPr lang="en-US" sz="2800" b="0" dirty="0">
                <a:hlinkClick r:id="rId2"/>
              </a:rPr>
              <a:t>Programming, Scripting, and Markup Languages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8614" y="4634861"/>
            <a:ext cx="2336981" cy="1205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https://insights.stackoverflow.com/survey/2021#technology-most-popular-technologies</a:t>
            </a:r>
            <a:r>
              <a:rPr lang="en-US" sz="1800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F5236D-0B0A-487D-8003-A892D651C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455" y="0"/>
            <a:ext cx="5599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89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027293"/>
          </a:xfrm>
        </p:spPr>
        <p:txBody>
          <a:bodyPr/>
          <a:lstStyle/>
          <a:p>
            <a:r>
              <a:rPr lang="en-US" dirty="0"/>
              <a:t>NPM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035" y="1220460"/>
            <a:ext cx="10972800" cy="505969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hlinkClick r:id="rId3"/>
              </a:rPr>
              <a:t>https://www.npmjs.com/</a:t>
            </a:r>
            <a:r>
              <a:rPr lang="en-US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Originally: Node Package Manager, started 2010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Now (2020), a subsidiary of GitHub (which is a</a:t>
            </a:r>
            <a:br>
              <a:rPr lang="en-US" dirty="0"/>
            </a:br>
            <a:r>
              <a:rPr lang="en-US" dirty="0"/>
              <a:t>subsidiary of Microsoft since 2018)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Repository for JavaScript packages (not just for node.js)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Now has more than 1.3 million packages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Simple command line for adding packages to a project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Provides a consistent language for libraries to make</a:t>
            </a:r>
            <a:br>
              <a:rPr lang="en-US" dirty="0"/>
            </a:br>
            <a:r>
              <a:rPr lang="en-US" dirty="0"/>
              <a:t>themselves available  to others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Tracks the list of dependencies for a module along</a:t>
            </a:r>
            <a:br>
              <a:rPr lang="en-US" dirty="0"/>
            </a:br>
            <a:r>
              <a:rPr lang="en-US" dirty="0"/>
              <a:t>with the version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Provides a way to execute package binaries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6" name="object 3"/>
          <p:cNvSpPr/>
          <p:nvPr/>
        </p:nvSpPr>
        <p:spPr>
          <a:xfrm>
            <a:off x="7950207" y="639282"/>
            <a:ext cx="2387587" cy="9291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41912FC3-EF1D-47D5-B541-B39DD308BB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57" y="3317966"/>
            <a:ext cx="2787143" cy="35400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D3A10F-3E56-4C72-AD1F-7E6AD8FE21BB}"/>
              </a:ext>
            </a:extLst>
          </p:cNvPr>
          <p:cNvSpPr txBox="1"/>
          <p:nvPr/>
        </p:nvSpPr>
        <p:spPr>
          <a:xfrm>
            <a:off x="8204496" y="6021821"/>
            <a:ext cx="1466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</a:t>
            </a:r>
            <a:r>
              <a:rPr lang="en-US" i="1" dirty="0" err="1">
                <a:hlinkClick r:id="rId6"/>
              </a:rPr>
              <a:t>xkcd</a:t>
            </a:r>
            <a:r>
              <a:rPr lang="en-US" i="1" dirty="0">
                <a:hlinkClick r:id="rId6"/>
              </a:rPr>
              <a:t> 2347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04591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3" y="122238"/>
            <a:ext cx="8796337" cy="1020762"/>
          </a:xfrm>
        </p:spPr>
        <p:txBody>
          <a:bodyPr/>
          <a:lstStyle/>
          <a:p>
            <a:r>
              <a:rPr lang="en-US" dirty="0" err="1"/>
              <a:t>Webpack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663" y="1143000"/>
            <a:ext cx="9217605" cy="5715001"/>
          </a:xfrm>
        </p:spPr>
        <p:txBody>
          <a:bodyPr>
            <a:normAutofit/>
          </a:bodyPr>
          <a:lstStyle/>
          <a:p>
            <a:r>
              <a:rPr lang="en-US" dirty="0"/>
              <a:t>JavaScript module “bundler”</a:t>
            </a:r>
          </a:p>
          <a:p>
            <a:r>
              <a:rPr lang="en-US" dirty="0"/>
              <a:t>Initial release 2012</a:t>
            </a:r>
          </a:p>
          <a:p>
            <a:r>
              <a:rPr lang="en-US" dirty="0"/>
              <a:t>Determines dependencies among “assets”</a:t>
            </a:r>
          </a:p>
          <a:p>
            <a:pPr lvl="1"/>
            <a:r>
              <a:rPr lang="en-US" dirty="0"/>
              <a:t>html, </a:t>
            </a:r>
            <a:r>
              <a:rPr lang="en-US" dirty="0" err="1"/>
              <a:t>js</a:t>
            </a:r>
            <a:r>
              <a:rPr lang="en-US" dirty="0"/>
              <a:t>, </a:t>
            </a:r>
            <a:r>
              <a:rPr lang="en-US" dirty="0" err="1"/>
              <a:t>css</a:t>
            </a:r>
            <a:r>
              <a:rPr lang="en-US" dirty="0"/>
              <a:t>, images</a:t>
            </a:r>
          </a:p>
          <a:p>
            <a:pPr lvl="1"/>
            <a:r>
              <a:rPr lang="en-US" dirty="0"/>
              <a:t>Libraries, components</a:t>
            </a:r>
          </a:p>
          <a:p>
            <a:pPr lvl="1"/>
            <a:r>
              <a:rPr lang="en-US" dirty="0"/>
              <a:t>Includes just what is actually used / needed</a:t>
            </a:r>
          </a:p>
          <a:p>
            <a:r>
              <a:rPr lang="en-US" dirty="0"/>
              <a:t>Generates static assets to be loaded</a:t>
            </a:r>
          </a:p>
          <a:p>
            <a:r>
              <a:rPr lang="en-US" dirty="0"/>
              <a:t>Works with </a:t>
            </a:r>
            <a:r>
              <a:rPr lang="en-US" dirty="0" err="1"/>
              <a:t>npm</a:t>
            </a:r>
            <a:r>
              <a:rPr lang="en-US" dirty="0"/>
              <a:t>, node.js, so invisible to developers and users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6" name="object 59"/>
          <p:cNvSpPr/>
          <p:nvPr/>
        </p:nvSpPr>
        <p:spPr>
          <a:xfrm>
            <a:off x="8989754" y="649953"/>
            <a:ext cx="1535371" cy="1535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0743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22238"/>
            <a:ext cx="7532846" cy="420038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8" name="object 59"/>
          <p:cNvSpPr/>
          <p:nvPr/>
        </p:nvSpPr>
        <p:spPr>
          <a:xfrm>
            <a:off x="9056846" y="649953"/>
            <a:ext cx="1535371" cy="1535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3"/>
          <p:cNvSpPr/>
          <p:nvPr/>
        </p:nvSpPr>
        <p:spPr>
          <a:xfrm>
            <a:off x="2951018" y="3481318"/>
            <a:ext cx="7716982" cy="3360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7013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 dirty="0"/>
              <a:t>Bootstrap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6213"/>
            <a:ext cx="10972800" cy="4986337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https://getbootstrap.com/</a:t>
            </a:r>
            <a:r>
              <a:rPr lang="en-US" dirty="0"/>
              <a:t> </a:t>
            </a:r>
          </a:p>
          <a:p>
            <a:r>
              <a:rPr lang="en-US" dirty="0"/>
              <a:t>Initial release, 2011, from Twitter</a:t>
            </a:r>
          </a:p>
          <a:p>
            <a:r>
              <a:rPr lang="en-US" dirty="0"/>
              <a:t>free and open-source CSS framework directed at responsive, mobile-first front-end web development</a:t>
            </a:r>
          </a:p>
          <a:p>
            <a:r>
              <a:rPr lang="en-US" dirty="0"/>
              <a:t>templates for typography, forms, buttons, navigation, and other interface components</a:t>
            </a:r>
          </a:p>
          <a:p>
            <a:r>
              <a:rPr lang="en-US" dirty="0"/>
              <a:t>Originally used jQuery – newest version (B4) pure JavaScript</a:t>
            </a:r>
          </a:p>
          <a:p>
            <a:r>
              <a:rPr lang="en-US" dirty="0"/>
              <a:t>Many components for standard layouts</a:t>
            </a:r>
          </a:p>
          <a:p>
            <a:pPr lvl="1"/>
            <a:r>
              <a:rPr lang="en-US" dirty="0"/>
              <a:t>“Containers”</a:t>
            </a:r>
          </a:p>
          <a:p>
            <a:pPr lvl="1"/>
            <a:r>
              <a:rPr lang="en-US" dirty="0"/>
              <a:t>Adapt to screen size</a:t>
            </a:r>
          </a:p>
          <a:p>
            <a:pPr lvl="1"/>
            <a:r>
              <a:rPr lang="en-US" dirty="0"/>
              <a:t>Themes, icons, </a:t>
            </a:r>
          </a:p>
          <a:p>
            <a:r>
              <a:rPr lang="en-US" dirty="0"/>
              <a:t>Helps with accessibility</a:t>
            </a:r>
          </a:p>
          <a:p>
            <a:r>
              <a:rPr lang="en-US" dirty="0"/>
              <a:t>Version for React = </a:t>
            </a:r>
            <a:r>
              <a:rPr lang="en-US" dirty="0">
                <a:hlinkClick r:id="rId3"/>
              </a:rPr>
              <a:t>https://react-bootstrap.github.io/</a:t>
            </a:r>
            <a:endParaRPr lang="en-US" dirty="0"/>
          </a:p>
          <a:p>
            <a:pPr lvl="1"/>
            <a:r>
              <a:rPr lang="en-US" dirty="0" err="1"/>
              <a:t>Reimplemented</a:t>
            </a:r>
            <a:endParaRPr lang="en-US" dirty="0"/>
          </a:p>
          <a:p>
            <a:pPr lvl="1"/>
            <a:r>
              <a:rPr lang="en-US" dirty="0"/>
              <a:t>no jQuery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20936" y="6432551"/>
            <a:ext cx="4750129" cy="273050"/>
          </a:xfrm>
        </p:spPr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32550"/>
            <a:ext cx="2844800" cy="273050"/>
          </a:xfrm>
        </p:spPr>
        <p:txBody>
          <a:bodyPr/>
          <a:lstStyle/>
          <a:p>
            <a:fld id="{A3B315BA-FF6E-4F83-822C-B6704CDD7611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5122" name="Picture 2" descr="Bootstrap logo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483682"/>
            <a:ext cx="1378960" cy="137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745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8" y="122239"/>
            <a:ext cx="8996362" cy="726557"/>
          </a:xfrm>
        </p:spPr>
        <p:txBody>
          <a:bodyPr/>
          <a:lstStyle/>
          <a:p>
            <a:r>
              <a:rPr lang="en-US" dirty="0"/>
              <a:t>Bootstrap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848795"/>
            <a:ext cx="6564889" cy="49670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+mj-lt"/>
                <a:cs typeface="Courier New" panose="02070309020205020404" pitchFamily="49" charset="0"/>
              </a:rPr>
              <a:t>https://www.w3schools.com/bootstrap4/default.asp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&lt;div class="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jumbotron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text-center"&gt;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&lt;h1&gt;My First Bootstrap Page&lt;/h1&gt;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&lt;p&gt;Resize this responsive page to see the effect!&lt;/p&gt; 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&lt;/div&gt;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&lt;div class="container"&gt;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&lt;div class="row"&gt;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&lt;div class="col-sm-4"&gt;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&lt;h3&gt;Column 1&lt;/h3&gt;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&lt;p&gt;Lorem ipsum dolor..&lt;/p&gt;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&lt;/div&gt;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&lt;div class="col-sm-4"&gt;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&lt;h3&gt;Column 2&lt;/h3&gt;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&lt;p&gt;Lorem ipsum dolor..&lt;/p&gt;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&lt;/div&gt;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&lt;div class="col-sm-4"&gt;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&lt;h3&gt;Column 3&lt;/h3&gt; 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&lt;p&gt;Lorem ipsum dolor..&lt;/p&gt;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&lt;/div&gt;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&lt;/div&gt;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&lt;/div&gt;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6" name="Picture 2" descr="Bootstrap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520" y="728158"/>
            <a:ext cx="1378960" cy="137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451" y="2424545"/>
            <a:ext cx="4839949" cy="1815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686" y="4426813"/>
            <a:ext cx="2334952" cy="24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11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103889"/>
          </a:xfrm>
        </p:spPr>
        <p:txBody>
          <a:bodyPr/>
          <a:lstStyle/>
          <a:p>
            <a:r>
              <a:rPr lang="en-US" dirty="0"/>
              <a:t>Angular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509645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Original version, AngularJS, 2010 in</a:t>
            </a:r>
            <a:br>
              <a:rPr lang="en-US" dirty="0"/>
            </a:br>
            <a:r>
              <a:rPr lang="en-US" dirty="0"/>
              <a:t>JavaScript, up to v1.8 - </a:t>
            </a:r>
            <a:r>
              <a:rPr lang="en-US" dirty="0">
                <a:hlinkClick r:id="rId2"/>
              </a:rPr>
              <a:t>https://angularjs.org/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</a:t>
            </a:r>
            <a:r>
              <a:rPr lang="en-US" b="1" i="0" dirty="0">
                <a:solidFill>
                  <a:srgbClr val="C09853"/>
                </a:solidFill>
                <a:effectLst/>
                <a:latin typeface="Roboto" panose="02000000000000000000" pitchFamily="2" charset="0"/>
              </a:rPr>
              <a:t>AngularJS is now in Long Term Support (LTS) mode</a:t>
            </a:r>
            <a:r>
              <a:rPr lang="en-US" b="0" i="0" dirty="0">
                <a:solidFill>
                  <a:srgbClr val="C09853"/>
                </a:solidFill>
                <a:effectLst/>
                <a:latin typeface="Roboto" panose="02000000000000000000" pitchFamily="2" charset="0"/>
              </a:rPr>
              <a:t>: </a:t>
            </a:r>
            <a:r>
              <a:rPr lang="en-US" b="0" i="0" u="none" strike="noStrike" dirty="0">
                <a:solidFill>
                  <a:srgbClr val="0088CC"/>
                </a:solidFill>
                <a:effectLst/>
                <a:latin typeface="Roboto" panose="02000000000000000000" pitchFamily="2" charset="0"/>
                <a:hlinkClick r:id="rId3"/>
              </a:rPr>
              <a:t>Find out more.</a:t>
            </a:r>
            <a:r>
              <a:rPr lang="en-US" dirty="0"/>
              <a:t>”</a:t>
            </a:r>
          </a:p>
          <a:p>
            <a:r>
              <a:rPr lang="en-US" dirty="0"/>
              <a:t>Current version, </a:t>
            </a:r>
            <a:r>
              <a:rPr lang="en-US" dirty="0" err="1"/>
              <a:t>TypeScript</a:t>
            </a:r>
            <a:r>
              <a:rPr lang="en-US" dirty="0"/>
              <a:t>, since 2016</a:t>
            </a:r>
          </a:p>
          <a:p>
            <a:pPr lvl="1"/>
            <a:r>
              <a:rPr lang="en-US" dirty="0">
                <a:hlinkClick r:id="rId4"/>
              </a:rPr>
              <a:t>https://angular.io/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Started at v2.0, now v11</a:t>
            </a:r>
          </a:p>
          <a:p>
            <a:r>
              <a:rPr lang="en-US" dirty="0"/>
              <a:t>Open-source web application framework from Google</a:t>
            </a:r>
          </a:p>
          <a:p>
            <a:r>
              <a:rPr lang="en-US" dirty="0"/>
              <a:t>Uses MongoDB database, Express.js web application server framework, Node.js server runtime environment and http server.</a:t>
            </a:r>
          </a:p>
          <a:p>
            <a:r>
              <a:rPr lang="en-US" dirty="0"/>
              <a:t>Based on Model-View-Controller</a:t>
            </a:r>
          </a:p>
          <a:p>
            <a:r>
              <a:rPr lang="en-US" dirty="0"/>
              <a:t>Declarative for UI and connections</a:t>
            </a:r>
          </a:p>
          <a:p>
            <a:r>
              <a:rPr lang="en-US" dirty="0"/>
              <a:t>Imperative for business logic</a:t>
            </a:r>
          </a:p>
          <a:p>
            <a:r>
              <a:rPr lang="en-US" dirty="0"/>
              <a:t>De-emphasizes manipulation of DOM – so whole application affected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20936" y="6432551"/>
            <a:ext cx="4750129" cy="273050"/>
          </a:xfrm>
        </p:spPr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32550"/>
            <a:ext cx="2844800" cy="273050"/>
          </a:xfrm>
        </p:spPr>
        <p:txBody>
          <a:bodyPr/>
          <a:lstStyle/>
          <a:p>
            <a:fld id="{A3B315BA-FF6E-4F83-822C-B6704CDD7611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10" name="Picture 2" descr="Angular full color logo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471" y="34391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355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54" y="122238"/>
            <a:ext cx="8911046" cy="849346"/>
          </a:xfrm>
        </p:spPr>
        <p:txBody>
          <a:bodyPr/>
          <a:lstStyle/>
          <a:p>
            <a:r>
              <a:rPr lang="en-US" dirty="0"/>
              <a:t>AngularJS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122396"/>
            <a:ext cx="9915100" cy="4562476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/>
              <a:t>AngularJS used two-way </a:t>
            </a:r>
            <a:r>
              <a:rPr lang="en-US" sz="4400" dirty="0">
                <a:solidFill>
                  <a:srgbClr val="C00000"/>
                </a:solidFill>
                <a:hlinkClick r:id="rId2"/>
              </a:rPr>
              <a:t>data-binding</a:t>
            </a:r>
            <a:r>
              <a:rPr lang="en-US" sz="4400" dirty="0"/>
              <a:t> to synchronize models and views</a:t>
            </a:r>
          </a:p>
          <a:p>
            <a:pPr lvl="1"/>
            <a:r>
              <a:rPr lang="en-US" sz="3600" dirty="0"/>
              <a:t>Declare that values are connected, system maintains it if </a:t>
            </a:r>
            <a:r>
              <a:rPr lang="en-US" sz="3600" i="1" dirty="0"/>
              <a:t>either </a:t>
            </a:r>
            <a:r>
              <a:rPr lang="en-US" sz="3600" dirty="0"/>
              <a:t>changes: Lectures 16-18</a:t>
            </a:r>
          </a:p>
          <a:p>
            <a:r>
              <a:rPr lang="en-US" sz="4000" dirty="0"/>
              <a:t>“Dependency Injection” – to make the dependencies go both ways without each side knowing about the other</a:t>
            </a:r>
          </a:p>
          <a:p>
            <a:endParaRPr lang="en-US" sz="4000" dirty="0"/>
          </a:p>
          <a:p>
            <a:r>
              <a:rPr lang="en-US" sz="4000" dirty="0"/>
              <a:t>Abbreviated as “ng-”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&lt;div ng-app="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myApp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" ng-controller="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myCtrl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b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  Name: &lt;input ng-model="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"&gt; </a:t>
            </a:r>
            <a:r>
              <a:rPr lang="en-US" sz="3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//model</a:t>
            </a:r>
            <a:b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  &lt;h1&gt;{{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}}&lt;/h1&gt;  </a:t>
            </a:r>
            <a:r>
              <a:rPr lang="en-US" sz="3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//view</a:t>
            </a:r>
            <a:b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&lt;/div&gt;</a:t>
            </a:r>
            <a:b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&lt;script&gt;</a:t>
            </a:r>
          </a:p>
          <a:p>
            <a:pPr marL="0" indent="0">
              <a:buNone/>
            </a:pP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 app = 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angular.module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myApp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', []);</a:t>
            </a:r>
            <a:b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app.controller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myCtrl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', function($scope) { </a:t>
            </a:r>
            <a:r>
              <a:rPr lang="en-US" sz="3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//controller</a:t>
            </a:r>
            <a:b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  $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scope.firstname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 = "John";</a:t>
            </a:r>
            <a:b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  $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scope.lastname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 = "Doe";</a:t>
            </a:r>
            <a:b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});</a:t>
            </a:r>
          </a:p>
          <a:p>
            <a:pPr marL="0" indent="0">
              <a:buNone/>
            </a:pP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987" y="4722277"/>
            <a:ext cx="4076190" cy="140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221711" y="6095527"/>
            <a:ext cx="7031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https://www.w3schools.com/angular/tryit.asp?filename=try_ng_databinding_two-way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pic>
        <p:nvPicPr>
          <p:cNvPr id="10" name="Picture 2" descr="Angular full color logo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846" y="374717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828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 2+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2-way data binding was deemed too expensive</a:t>
            </a:r>
          </a:p>
          <a:p>
            <a:pPr lvl="1"/>
            <a:r>
              <a:rPr lang="en-US" dirty="0"/>
              <a:t>Now provide data binding for 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model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view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and </a:t>
            </a:r>
            <a:r>
              <a:rPr lang="en-US" dirty="0"/>
              <a:t>event handlers for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view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model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React was dramatically faster than AngularJS, but fixed with Angular 2+ (</a:t>
            </a:r>
            <a:r>
              <a:rPr lang="en-US" dirty="0">
                <a:hlinkClick r:id="rId2"/>
              </a:rPr>
              <a:t>cite</a:t>
            </a:r>
            <a:r>
              <a:rPr lang="en-US" dirty="0"/>
              <a:t>)</a:t>
            </a:r>
          </a:p>
          <a:p>
            <a:r>
              <a:rPr lang="en-US" dirty="0"/>
              <a:t>Routing supported natively</a:t>
            </a:r>
          </a:p>
          <a:p>
            <a:pPr lvl="1"/>
            <a:r>
              <a:rPr lang="en-US" dirty="0"/>
              <a:t>Pick the “path” (route) based on a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selector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pic>
        <p:nvPicPr>
          <p:cNvPr id="7" name="Picture 2" descr="Angular full color logo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471" y="34391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1157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https://vuejs.org/</a:t>
            </a:r>
            <a:r>
              <a:rPr lang="en-US" dirty="0"/>
              <a:t> </a:t>
            </a:r>
          </a:p>
          <a:p>
            <a:r>
              <a:rPr lang="en-US" dirty="0"/>
              <a:t>Created by a former Google employee, to “extract the part that I really liked about Angular and build something really lightweight”</a:t>
            </a:r>
          </a:p>
          <a:p>
            <a:pPr lvl="1"/>
            <a:r>
              <a:rPr lang="en-US" dirty="0"/>
              <a:t>First release, 2014</a:t>
            </a:r>
          </a:p>
          <a:p>
            <a:r>
              <a:rPr lang="en-US" dirty="0"/>
              <a:t>Open-source model-view front end JavaScript framework</a:t>
            </a:r>
          </a:p>
          <a:p>
            <a:r>
              <a:rPr lang="en-US" dirty="0"/>
              <a:t>No big companies, just open source community support</a:t>
            </a:r>
          </a:p>
          <a:p>
            <a:r>
              <a:rPr lang="en-US" dirty="0"/>
              <a:t>Between React and Angular in learnability &amp; comprehensiveness</a:t>
            </a:r>
          </a:p>
          <a:p>
            <a:pPr lvl="1"/>
            <a:r>
              <a:rPr lang="en-US" dirty="0"/>
              <a:t>Like React, can use for part of website</a:t>
            </a:r>
          </a:p>
          <a:p>
            <a:r>
              <a:rPr lang="en-US" dirty="0"/>
              <a:t>Uses components, templates and data bindings</a:t>
            </a:r>
          </a:p>
          <a:p>
            <a:r>
              <a:rPr lang="en-US" dirty="0"/>
              <a:t>Virtual DOM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1026" name="Picture 2" descr="File:Vue.js Logo 2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418" y="506703"/>
            <a:ext cx="1828800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433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4952126-495D-4275-BCB6-CEBF73B4F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722" y="0"/>
            <a:ext cx="74403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 dirty="0"/>
              <a:t>Frameworks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850A579-B34B-4605-ADC2-E686C31ED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30" y="1518456"/>
            <a:ext cx="4236720" cy="4411662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https://expressjs.com/</a:t>
            </a:r>
            <a:endParaRPr lang="en-US" dirty="0"/>
          </a:p>
          <a:p>
            <a:r>
              <a:rPr lang="en-US" sz="20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“Express is a minimal and flexible Node.js web application framework that provides a robust set of features for web and mobile applications.”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20936" y="6432551"/>
            <a:ext cx="4750129" cy="273050"/>
          </a:xfrm>
        </p:spPr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32550"/>
            <a:ext cx="2844800" cy="273050"/>
          </a:xfrm>
        </p:spPr>
        <p:txBody>
          <a:bodyPr/>
          <a:lstStyle/>
          <a:p>
            <a:fld id="{A3B315BA-FF6E-4F83-822C-B6704CDD7611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6290673" y="1879758"/>
            <a:ext cx="3610973" cy="682156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5DE796-96D0-436A-847E-8569F4E77CA1}"/>
              </a:ext>
            </a:extLst>
          </p:cNvPr>
          <p:cNvSpPr/>
          <p:nvPr/>
        </p:nvSpPr>
        <p:spPr bwMode="auto">
          <a:xfrm>
            <a:off x="6290673" y="824778"/>
            <a:ext cx="3610973" cy="682156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7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7"/>
            <a:ext cx="4141122" cy="2420937"/>
          </a:xfrm>
        </p:spPr>
        <p:txBody>
          <a:bodyPr/>
          <a:lstStyle/>
          <a:p>
            <a:r>
              <a:rPr lang="en-US" dirty="0"/>
              <a:t>Most Popular Technologies:</a:t>
            </a:r>
            <a:br>
              <a:rPr lang="en-US" dirty="0"/>
            </a:br>
            <a:r>
              <a:rPr lang="en-US" dirty="0">
                <a:hlinkClick r:id="rId2"/>
              </a:rPr>
              <a:t>Web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71799"/>
            <a:ext cx="3990975" cy="3159125"/>
          </a:xfrm>
        </p:spPr>
        <p:txBody>
          <a:bodyPr>
            <a:normAutofit/>
          </a:bodyPr>
          <a:lstStyle/>
          <a:p>
            <a:r>
              <a:rPr lang="en-US" dirty="0"/>
              <a:t>This year, React passed jQuery for the first time</a:t>
            </a:r>
          </a:p>
          <a:p>
            <a:endParaRPr lang="en-US" dirty="0"/>
          </a:p>
          <a:p>
            <a:r>
              <a:rPr lang="en-US" sz="2000" dirty="0">
                <a:hlinkClick r:id="rId2"/>
              </a:rPr>
              <a:t>https://insights.stackoverflow.com/survey/2021#technology-most-popular-technologies</a:t>
            </a:r>
            <a:r>
              <a:rPr lang="en-US" sz="2000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20936" y="6432551"/>
            <a:ext cx="4750129" cy="273050"/>
          </a:xfrm>
        </p:spPr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32550"/>
            <a:ext cx="2844800" cy="273050"/>
          </a:xfrm>
        </p:spPr>
        <p:txBody>
          <a:bodyPr/>
          <a:lstStyle/>
          <a:p>
            <a:fld id="{A3B315BA-FF6E-4F83-822C-B6704CDD7611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B84A1A-A1F9-4AC7-A3F7-DB4675930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722" y="0"/>
            <a:ext cx="7440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31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 Joseph Chang and</a:t>
            </a:r>
            <a:br>
              <a:rPr lang="en-US" dirty="0"/>
            </a:br>
            <a:r>
              <a:rPr lang="en-US" dirty="0"/>
              <a:t>Nathan Hahn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in part from: </a:t>
            </a:r>
            <a:r>
              <a:rPr lang="en-US" b="1" dirty="0">
                <a:hlinkClick r:id="rId2"/>
              </a:rPr>
              <a:t>Joseph Chang</a:t>
            </a:r>
            <a:r>
              <a:rPr lang="en-US" b="1" dirty="0"/>
              <a:t> </a:t>
            </a:r>
            <a:r>
              <a:rPr lang="en-US" dirty="0"/>
              <a:t>and</a:t>
            </a:r>
            <a:r>
              <a:rPr lang="en-US" b="1" dirty="0"/>
              <a:t> </a:t>
            </a:r>
            <a:r>
              <a:rPr lang="en-US" b="1" dirty="0">
                <a:hlinkClick r:id="rId3"/>
              </a:rPr>
              <a:t>Nathan Hahn</a:t>
            </a:r>
            <a:endParaRPr lang="en-US" b="1" dirty="0"/>
          </a:p>
          <a:p>
            <a:r>
              <a:rPr lang="en-US" dirty="0"/>
              <a:t>From 05-830, Spring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91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Paradigm Shifts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Webpages -&gt; Dynamic Webpages</a:t>
            </a:r>
          </a:p>
          <a:p>
            <a:r>
              <a:rPr lang="en-US" dirty="0"/>
              <a:t>Dynamic HTML and Ajax (so called “Web 2.0”)</a:t>
            </a:r>
          </a:p>
          <a:p>
            <a:r>
              <a:rPr lang="en-US" dirty="0"/>
              <a:t>Imperative -&gt; Declarative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14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Web: Static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06600"/>
            <a:ext cx="9258300" cy="4411662"/>
          </a:xfrm>
        </p:spPr>
        <p:txBody>
          <a:bodyPr/>
          <a:lstStyle/>
          <a:p>
            <a:r>
              <a:rPr lang="en-US" dirty="0"/>
              <a:t>Starting with </a:t>
            </a:r>
            <a:r>
              <a:rPr lang="en-US" u="sng" dirty="0">
                <a:hlinkClick r:id="rId3"/>
              </a:rPr>
              <a:t>Tim Berners-Lee</a:t>
            </a:r>
            <a:r>
              <a:rPr lang="en-US" dirty="0"/>
              <a:t> about 1991</a:t>
            </a:r>
          </a:p>
          <a:p>
            <a:r>
              <a:rPr lang="en-US" dirty="0"/>
              <a:t>Send URL to server, get back an html file</a:t>
            </a:r>
          </a:p>
          <a:p>
            <a:r>
              <a:rPr lang="en-US" dirty="0"/>
              <a:t>Minimal styling</a:t>
            </a:r>
          </a:p>
          <a:p>
            <a:r>
              <a:rPr lang="en-US" dirty="0"/>
              <a:t>Hyperlinks to other pages</a:t>
            </a:r>
          </a:p>
          <a:p>
            <a:r>
              <a:rPr lang="en-US" dirty="0"/>
              <a:t>Ability to add &lt;input&gt; elements, submit form data to remote server</a:t>
            </a:r>
          </a:p>
          <a:p>
            <a:pPr lvl="1"/>
            <a:r>
              <a:rPr lang="en-US" dirty="0"/>
              <a:t>Returns a new web page in response</a:t>
            </a:r>
          </a:p>
          <a:p>
            <a:pPr lvl="1"/>
            <a:r>
              <a:rPr lang="en-US" dirty="0"/>
              <a:t>No interactivity or data validation within a page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10244" name="Picture 4" descr="Remembering the Day the World Wide Web Was Born - Scientific Americ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799" y="70572"/>
            <a:ext cx="2936402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375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Dynamic Webpages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1417639"/>
            <a:ext cx="9496425" cy="32302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Started about 1993 - “Web 2.0”</a:t>
            </a:r>
          </a:p>
          <a:p>
            <a:r>
              <a:rPr lang="en-US" b="1" dirty="0"/>
              <a:t>Common Gateway Interface</a:t>
            </a:r>
            <a:r>
              <a:rPr lang="en-US" dirty="0"/>
              <a:t> (</a:t>
            </a:r>
            <a:r>
              <a:rPr lang="en-US" b="1" dirty="0"/>
              <a:t>CGI</a:t>
            </a:r>
            <a:r>
              <a:rPr lang="en-US" dirty="0"/>
              <a:t>) so web pages are generated on the server, rather than just returning pre-authored html</a:t>
            </a:r>
          </a:p>
          <a:p>
            <a:r>
              <a:rPr lang="en-US" dirty="0"/>
              <a:t>Programmer writes CGI scripts for server side to generate pages</a:t>
            </a:r>
          </a:p>
          <a:p>
            <a:pPr lvl="1"/>
            <a:r>
              <a:rPr lang="en-US" dirty="0"/>
              <a:t>Perl, Python, Java, etc.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pSp>
        <p:nvGrpSpPr>
          <p:cNvPr id="6" name="object 2"/>
          <p:cNvGrpSpPr/>
          <p:nvPr/>
        </p:nvGrpSpPr>
        <p:grpSpPr>
          <a:xfrm>
            <a:off x="1437382" y="4647884"/>
            <a:ext cx="8050409" cy="2057400"/>
            <a:chOff x="2321101" y="3678716"/>
            <a:chExt cx="15462250" cy="3951604"/>
          </a:xfrm>
        </p:grpSpPr>
        <p:sp>
          <p:nvSpPr>
            <p:cNvPr id="7" name="object 3"/>
            <p:cNvSpPr/>
            <p:nvPr/>
          </p:nvSpPr>
          <p:spPr>
            <a:xfrm>
              <a:off x="2321101" y="3678716"/>
              <a:ext cx="15461832" cy="3950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/>
            <p:cNvSpPr/>
            <p:nvPr/>
          </p:nvSpPr>
          <p:spPr>
            <a:xfrm>
              <a:off x="5266117" y="3733487"/>
              <a:ext cx="7933647" cy="8305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0349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6" name="object 2"/>
          <p:cNvSpPr/>
          <p:nvPr/>
        </p:nvSpPr>
        <p:spPr>
          <a:xfrm>
            <a:off x="1009651" y="3783215"/>
            <a:ext cx="6155871" cy="30747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8" y="122238"/>
            <a:ext cx="8996362" cy="792162"/>
          </a:xfrm>
        </p:spPr>
        <p:txBody>
          <a:bodyPr/>
          <a:lstStyle/>
          <a:p>
            <a:r>
              <a:rPr lang="en-US" dirty="0"/>
              <a:t>PHP </a:t>
            </a:r>
            <a:r>
              <a:rPr lang="en-US" dirty="0" err="1"/>
              <a:t>templating</a:t>
            </a:r>
            <a:r>
              <a:rPr lang="en-US" dirty="0"/>
              <a:t>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914401"/>
            <a:ext cx="10410824" cy="303711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Starting around 1994 as “Personal Home Page”</a:t>
            </a:r>
            <a:br>
              <a:rPr lang="en-US" dirty="0"/>
            </a:br>
            <a:r>
              <a:rPr lang="en-US" dirty="0"/>
              <a:t>then “PHP: Hypertext Preprocessor”</a:t>
            </a:r>
          </a:p>
          <a:p>
            <a:r>
              <a:rPr lang="en-US" dirty="0"/>
              <a:t>Programming involves creating html templates with embedded PHP code to get data and generate html</a:t>
            </a:r>
          </a:p>
          <a:p>
            <a:r>
              <a:rPr lang="en-US" dirty="0"/>
              <a:t>PHP is its own specialized programming language</a:t>
            </a:r>
          </a:p>
          <a:p>
            <a:r>
              <a:rPr lang="en-US" dirty="0"/>
              <a:t>Needed server-side support and security</a:t>
            </a:r>
          </a:p>
          <a:p>
            <a:pPr lvl="1"/>
            <a:r>
              <a:rPr lang="en-US" dirty="0"/>
              <a:t>Not supported by CMU’s servers, so we used our own server: </a:t>
            </a:r>
            <a:r>
              <a:rPr lang="en-US" sz="2400" dirty="0">
                <a:hlinkClick r:id="rId4"/>
              </a:rPr>
              <a:t>http://www.pebbles.hcii.cmu.edu/research.php</a:t>
            </a:r>
            <a:r>
              <a:rPr lang="en-US" sz="2400" dirty="0"/>
              <a:t> </a:t>
            </a:r>
          </a:p>
          <a:p>
            <a:r>
              <a:rPr lang="en-US" dirty="0"/>
              <a:t>Every interaction requires full page load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2290" name="Picture 2" descr="https://www.watermelonwebworks.com/images/711px-PHP-logo-650x35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048" y="423639"/>
            <a:ext cx="1857952" cy="100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57301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56247</TotalTime>
  <Words>2238</Words>
  <Application>Microsoft Office PowerPoint</Application>
  <PresentationFormat>Widescreen</PresentationFormat>
  <Paragraphs>352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Courier New</vt:lpstr>
      <vt:lpstr>Open Sans</vt:lpstr>
      <vt:lpstr>Roboto</vt:lpstr>
      <vt:lpstr>Tahoma</vt:lpstr>
      <vt:lpstr>Wingdings</vt:lpstr>
      <vt:lpstr>lecture template_polo</vt:lpstr>
      <vt:lpstr>Lecture 12: Some Other Web Toolkits - jQuery, AngularJS, Vue, Bootstrap, etc.</vt:lpstr>
      <vt:lpstr>Logistics</vt:lpstr>
      <vt:lpstr>Most Popular Technologies: Programming, Scripting, and Markup Languages</vt:lpstr>
      <vt:lpstr>Most Popular Technologies: Web Frameworks</vt:lpstr>
      <vt:lpstr>Thanks to Joseph Chang and Nathan Hahn</vt:lpstr>
      <vt:lpstr>Paradigm Shifts</vt:lpstr>
      <vt:lpstr>Original Web: Static pages</vt:lpstr>
      <vt:lpstr>Phase 2: Dynamic Webpages</vt:lpstr>
      <vt:lpstr>PHP templating languages</vt:lpstr>
      <vt:lpstr>ASP and JSP</vt:lpstr>
      <vt:lpstr>PHP still popular (Languages)</vt:lpstr>
      <vt:lpstr>ASP also (Frameworks)</vt:lpstr>
      <vt:lpstr>Phase 2.5: AJAX</vt:lpstr>
      <vt:lpstr>jQuery</vt:lpstr>
      <vt:lpstr>jQuery still much used</vt:lpstr>
      <vt:lpstr>Phase 3: Imperative -&gt; Declarative</vt:lpstr>
      <vt:lpstr>React (2013)</vt:lpstr>
      <vt:lpstr>React – virtual DOM</vt:lpstr>
      <vt:lpstr>React</vt:lpstr>
      <vt:lpstr>Transition </vt:lpstr>
      <vt:lpstr>Contributing factors</vt:lpstr>
      <vt:lpstr>jQuery Browser Compatibility</vt:lpstr>
      <vt:lpstr>Today</vt:lpstr>
      <vt:lpstr>CSS3</vt:lpstr>
      <vt:lpstr>JavaScript 6 (2015)</vt:lpstr>
      <vt:lpstr>Typescript</vt:lpstr>
      <vt:lpstr>Typescript, examples</vt:lpstr>
      <vt:lpstr>Typescript</vt:lpstr>
      <vt:lpstr>Languages</vt:lpstr>
      <vt:lpstr>NPM</vt:lpstr>
      <vt:lpstr>Webpack</vt:lpstr>
      <vt:lpstr>PowerPoint Presentation</vt:lpstr>
      <vt:lpstr>Bootstrap</vt:lpstr>
      <vt:lpstr>Bootstrap Example</vt:lpstr>
      <vt:lpstr>Angular</vt:lpstr>
      <vt:lpstr>AngularJS</vt:lpstr>
      <vt:lpstr>Angular 2+</vt:lpstr>
      <vt:lpstr>Vue</vt:lpstr>
      <vt:lpstr>Frameworks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05-830 Lecture 1</dc:title>
  <dc:creator>Brad Myers</dc:creator>
  <cp:lastModifiedBy>Brad A Myers</cp:lastModifiedBy>
  <cp:revision>1104</cp:revision>
  <cp:lastPrinted>1601-01-01T00:00:00Z</cp:lastPrinted>
  <dcterms:created xsi:type="dcterms:W3CDTF">2001-06-15T20:03:27Z</dcterms:created>
  <dcterms:modified xsi:type="dcterms:W3CDTF">2021-10-07T01:50:26Z</dcterms:modified>
</cp:coreProperties>
</file>