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0"/>
  </p:notesMasterIdLst>
  <p:sldIdLst>
    <p:sldId id="282" r:id="rId2"/>
    <p:sldId id="354" r:id="rId3"/>
    <p:sldId id="355" r:id="rId4"/>
    <p:sldId id="356" r:id="rId5"/>
    <p:sldId id="372" r:id="rId6"/>
    <p:sldId id="373" r:id="rId7"/>
    <p:sldId id="357" r:id="rId8"/>
    <p:sldId id="358" r:id="rId9"/>
    <p:sldId id="359" r:id="rId10"/>
    <p:sldId id="378" r:id="rId11"/>
    <p:sldId id="360" r:id="rId12"/>
    <p:sldId id="361" r:id="rId13"/>
    <p:sldId id="363" r:id="rId14"/>
    <p:sldId id="368" r:id="rId15"/>
    <p:sldId id="364" r:id="rId16"/>
    <p:sldId id="365" r:id="rId17"/>
    <p:sldId id="366" r:id="rId18"/>
    <p:sldId id="367" r:id="rId19"/>
    <p:sldId id="369" r:id="rId20"/>
    <p:sldId id="370" r:id="rId21"/>
    <p:sldId id="374" r:id="rId22"/>
    <p:sldId id="375" r:id="rId23"/>
    <p:sldId id="376" r:id="rId24"/>
    <p:sldId id="377" r:id="rId25"/>
    <p:sldId id="379" r:id="rId26"/>
    <p:sldId id="380" r:id="rId27"/>
    <p:sldId id="382" r:id="rId28"/>
    <p:sldId id="371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6E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26" autoAdjust="0"/>
    <p:restoredTop sz="86416" autoAdjust="0"/>
  </p:normalViewPr>
  <p:slideViewPr>
    <p:cSldViewPr snapToGrid="0">
      <p:cViewPr>
        <p:scale>
          <a:sx n="66" d="100"/>
          <a:sy n="66" d="100"/>
        </p:scale>
        <p:origin x="66" y="4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89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7D520D-48F3-46FA-8AB2-D63839DB6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32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C2139-C5B0-4ECC-8FA1-30116DFB129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21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69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57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4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9921" y="1443038"/>
            <a:ext cx="10356849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8125" y="4425955"/>
            <a:ext cx="9001129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14408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2021 - Brad Myers</a:t>
            </a:r>
            <a:endParaRPr lang="en-US" alt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34453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B77B1-CE06-4CD1-893A-1C072024AD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3" name="Picture 12" descr="red_hcii_logo">
            <a:extLst>
              <a:ext uri="{FF2B5EF4-FFF2-40B4-BE49-F238E27FC236}">
                <a16:creationId xmlns:a16="http://schemas.microsoft.com/office/drawing/2014/main" id="{FDE986A8-9E0B-41D9-9452-317BC2D589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40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7">
            <a:extLst>
              <a:ext uri="{FF2B5EF4-FFF2-40B4-BE49-F238E27FC236}">
                <a16:creationId xmlns:a16="http://schemas.microsoft.com/office/drawing/2014/main" id="{2EBDEA7A-5DB0-476E-9EF0-E7982564759A}"/>
              </a:ext>
            </a:extLst>
          </p:cNvPr>
          <p:cNvGrpSpPr>
            <a:grpSpLocks/>
          </p:cNvGrpSpPr>
          <p:nvPr userDrawn="1"/>
        </p:nvGrpSpPr>
        <p:grpSpPr bwMode="auto">
          <a:xfrm rot="5400000">
            <a:off x="-3079749" y="3079751"/>
            <a:ext cx="6858000" cy="698499"/>
            <a:chOff x="0" y="0"/>
            <a:chExt cx="5760" cy="128"/>
          </a:xfrm>
        </p:grpSpPr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35671257-07DA-4192-9C76-30F93ADA084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D944B04-0B22-4534-81B7-3E9209CF77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0B2FFA71-10D3-4314-ABBD-59B999D2BC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DDA9635B-CF9E-4867-8F4A-FAF4F61180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32550"/>
            <a:ext cx="28448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32550"/>
            <a:ext cx="38608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32550"/>
            <a:ext cx="28448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315BA-FF6E-4F83-822C-B6704CDD7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35973"/>
            <a:ext cx="28448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35973"/>
            <a:ext cx="38608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35973"/>
            <a:ext cx="28448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A91B7-A729-4FFA-B190-1C9571A8B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32550"/>
            <a:ext cx="28448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32550"/>
            <a:ext cx="38608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32550"/>
            <a:ext cx="28448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9C468-BDEB-4F01-A96B-B287F5A27C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2021 - Brad Myers</a:t>
            </a:r>
            <a:endParaRPr lang="en-US" altLang="en-US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00800"/>
            <a:ext cx="2844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B6F1-B5F8-417B-BD46-793343459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71138"/>
            <a:ext cx="28448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71138"/>
            <a:ext cx="38608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71138"/>
            <a:ext cx="28448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51DB-4E15-430C-8042-4DCA33BBD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266FD-D079-4A62-A952-B281EB6BCE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5"/>
            <a:ext cx="12192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/>
              <a:t>© 2021 - Brad Myers</a:t>
            </a:r>
            <a:endParaRPr lang="en-US" altLang="en-US" dirty="0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C798F90B-E41F-482D-9849-38A262FB9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3" name="Picture 2" descr="red_hcii_logo">
            <a:extLst>
              <a:ext uri="{FF2B5EF4-FFF2-40B4-BE49-F238E27FC236}">
                <a16:creationId xmlns:a16="http://schemas.microsoft.com/office/drawing/2014/main" id="{9FBE07EC-D390-4BD2-B96E-5357FBE231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07853" y="211141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developer.mozilla.org/en-US/docs/Web/JavaScript/Reference/Template_literal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npmj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~bam/uicourse/05631fall2021/midterm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reactjs.org/docs/lists-and-key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nu.org/software/emacs/manual/html_node/emacs/Hooks.html" TargetMode="External"/><Relationship Id="rId2" Type="http://schemas.openxmlformats.org/officeDocument/2006/relationships/hyperlink" Target="https://reactjs.org/docs/hooks-intro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sui-star-wars.netlify.app/" TargetMode="External"/><Relationship Id="rId2" Type="http://schemas.openxmlformats.org/officeDocument/2006/relationships/hyperlink" Target="https://github.com/lxieyang/ssui-simple-react-ap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reactj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git-scm.com/book/en/v2/Getting-Started-Installing-Git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create-react-app.dev/docs/getting-started#quick-start" TargetMode="External"/><Relationship Id="rId4" Type="http://schemas.openxmlformats.org/officeDocument/2006/relationships/hyperlink" Target="https://nodejs.org/e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npmjs.com/downloading-and-installing-node-js-and-npm" TargetMode="External"/><Relationship Id="rId2" Type="http://schemas.openxmlformats.org/officeDocument/2006/relationships/hyperlink" Target="https://reactjs.org/docs/create-a-new-react-app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3schools.com/react/react_getstarted.as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sui-star-wars.netlify.app/" TargetMode="External"/><Relationship Id="rId2" Type="http://schemas.openxmlformats.org/officeDocument/2006/relationships/hyperlink" Target="https://www.cs.cmu.edu/~bam/uicourse/05631fall2021/HW4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.to/easybuoy/deploying-react-app-from-github-to-netlify-3a9j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Lecture 11:</a:t>
            </a:r>
            <a:br>
              <a:rPr lang="en-US" sz="2800" dirty="0"/>
            </a:br>
            <a:r>
              <a:rPr lang="en-US" b="0" dirty="0"/>
              <a:t>React for JavaScript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05-431/631 Software Structures for User Interfaces (SSUI)</a:t>
            </a:r>
          </a:p>
          <a:p>
            <a:r>
              <a:rPr lang="en-US" dirty="0"/>
              <a:t>Fall, 2021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77B1-CE06-4CD1-893A-1C072024AD65}" type="slidenum">
              <a:rPr lang="en-US" altLang="en-US" smtClean="0"/>
              <a:pPr/>
              <a:t>1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934" y="2805919"/>
            <a:ext cx="2595074" cy="87897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C0999-DE1D-4833-9A60-F7FBE83EC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Backquote (“backtick”)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613B6-9D8F-4FDC-A903-93B378BC4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19263"/>
            <a:ext cx="11582400" cy="441166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Called “template literals”, ref: </a:t>
            </a:r>
            <a:r>
              <a:rPr lang="en-US" sz="1300" dirty="0">
                <a:hlinkClick r:id="rId2"/>
              </a:rPr>
              <a:t>https://developer.mozilla.org/en-US/docs/Web/JavaScript/Reference/Template_liter</a:t>
            </a:r>
            <a:r>
              <a:rPr lang="en-US" sz="1200" dirty="0">
                <a:hlinkClick r:id="rId2"/>
              </a:rPr>
              <a:t>als</a:t>
            </a:r>
            <a:r>
              <a:rPr lang="en-US" sz="1200" dirty="0"/>
              <a:t> </a:t>
            </a:r>
            <a:endParaRPr lang="en-US" sz="2800" dirty="0"/>
          </a:p>
          <a:p>
            <a:r>
              <a:rPr lang="en-US" sz="2800" dirty="0"/>
              <a:t>Creates a string, where elements in ${} are evaluated</a:t>
            </a:r>
          </a:p>
          <a:p>
            <a:pPr lvl="1"/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document.title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`You clicked ${count} times`;</a:t>
            </a:r>
          </a:p>
          <a:p>
            <a:pPr lvl="1"/>
            <a:r>
              <a:rPr lang="en-US" sz="2800" dirty="0">
                <a:ea typeface="+mn-ea"/>
                <a:cs typeface="+mn-cs"/>
              </a:rPr>
              <a:t>Same as: </a:t>
            </a:r>
            <a:r>
              <a:rPr lang="en-US" sz="24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You clicked " + count + " times";</a:t>
            </a:r>
          </a:p>
          <a:p>
            <a:r>
              <a:rPr lang="en-US" dirty="0"/>
              <a:t>Can also include newlines: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`string text line 1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string text line 2` 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/>
              <a:t>is the same as: 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'string text line 1\n' +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'string text line 2'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20F620-3DAE-4AAD-A3A0-02AF8B8C8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3DDDE-A396-423D-AED4-8E44E633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17DF97-CB07-42B5-8574-C6A2FDB07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600" y="3200505"/>
            <a:ext cx="2108029" cy="257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37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056" y="122238"/>
            <a:ext cx="8818944" cy="792162"/>
          </a:xfrm>
        </p:spPr>
        <p:txBody>
          <a:bodyPr/>
          <a:lstStyle/>
          <a:p>
            <a:r>
              <a:rPr lang="en-US" dirty="0"/>
              <a:t>React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886" y="914400"/>
            <a:ext cx="9259084" cy="16163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Elements of the web page</a:t>
            </a:r>
          </a:p>
          <a:p>
            <a:r>
              <a:rPr lang="en-US" dirty="0"/>
              <a:t>Styled with regular CSS</a:t>
            </a:r>
          </a:p>
          <a:p>
            <a:r>
              <a:rPr lang="en-US" dirty="0"/>
              <a:t>Defined using </a:t>
            </a:r>
            <a:r>
              <a:rPr lang="en-US" dirty="0" err="1"/>
              <a:t>jsx</a:t>
            </a:r>
            <a:r>
              <a:rPr lang="en-US" dirty="0"/>
              <a:t>:</a:t>
            </a:r>
          </a:p>
          <a:p>
            <a:r>
              <a:rPr lang="en-US" dirty="0"/>
              <a:t>Use “</a:t>
            </a:r>
            <a:r>
              <a:rPr lang="en-US" dirty="0" err="1"/>
              <a:t>class</a:t>
            </a:r>
            <a:r>
              <a:rPr lang="en-US" u="sng" dirty="0" err="1"/>
              <a:t>Name</a:t>
            </a:r>
            <a:r>
              <a:rPr lang="en-US" dirty="0"/>
              <a:t>” for CSS classes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6" name="Google Shape;362;p50"/>
          <p:cNvSpPr txBox="1">
            <a:spLocks/>
          </p:cNvSpPr>
          <p:nvPr/>
        </p:nvSpPr>
        <p:spPr bwMode="auto">
          <a:xfrm>
            <a:off x="2114475" y="2803750"/>
            <a:ext cx="2365500" cy="97668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1100" kern="0" dirty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>
                <a:solidFill>
                  <a:srgbClr val="61AFEF"/>
                </a:solidFill>
                <a:latin typeface="Consolas"/>
                <a:ea typeface="Consolas"/>
                <a:cs typeface="Consolas"/>
                <a:sym typeface="Consolas"/>
              </a:rPr>
              <a:t>id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1100" kern="0" dirty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"p1"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&gt;&lt;/</a:t>
            </a:r>
            <a:r>
              <a:rPr lang="en-US" sz="1100" kern="0" dirty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lang="en-US" sz="1100" kern="0" dirty="0">
              <a:solidFill>
                <a:srgbClr val="BBBBB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1100" kern="0" dirty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>
                <a:solidFill>
                  <a:srgbClr val="61AFEF"/>
                </a:solidFill>
                <a:latin typeface="Consolas"/>
                <a:ea typeface="Consolas"/>
                <a:cs typeface="Consolas"/>
                <a:sym typeface="Consolas"/>
              </a:rPr>
              <a:t>id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1100" kern="0" dirty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"p2"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&gt;&lt;/</a:t>
            </a:r>
            <a:r>
              <a:rPr lang="en-US" sz="1100" kern="0" dirty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lang="en-US" sz="1100" kern="0" dirty="0">
              <a:solidFill>
                <a:srgbClr val="BBBBB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1100" kern="0" dirty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>
                <a:solidFill>
                  <a:srgbClr val="61AFEF"/>
                </a:solidFill>
                <a:latin typeface="Consolas"/>
                <a:ea typeface="Consolas"/>
                <a:cs typeface="Consolas"/>
                <a:sym typeface="Consolas"/>
              </a:rPr>
              <a:t>id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1100" kern="0" dirty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"p3"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&gt;&lt;/</a:t>
            </a:r>
            <a:r>
              <a:rPr lang="en-US" sz="1100" kern="0" dirty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kern="0" dirty="0">
              <a:solidFill>
                <a:srgbClr val="ABB2B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" name="Google Shape;364;p50"/>
          <p:cNvSpPr txBox="1">
            <a:spLocks/>
          </p:cNvSpPr>
          <p:nvPr/>
        </p:nvSpPr>
        <p:spPr bwMode="auto">
          <a:xfrm>
            <a:off x="2114475" y="3887825"/>
            <a:ext cx="2365500" cy="264945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.person</a:t>
            </a: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margin</a:t>
            </a: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1100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10px</a:t>
            </a: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border</a:t>
            </a: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1100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1px</a:t>
            </a: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solid</a:t>
            </a: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#</a:t>
            </a:r>
            <a:r>
              <a:rPr lang="en-US" sz="1100" kern="0" dirty="0" err="1">
                <a:solidFill>
                  <a:srgbClr val="56B6C2"/>
                </a:solidFill>
                <a:latin typeface="Consolas"/>
                <a:ea typeface="Consolas"/>
                <a:cs typeface="Consolas"/>
                <a:sym typeface="Consolas"/>
              </a:rPr>
              <a:t>aaa</a:t>
            </a: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background-color</a:t>
            </a: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1100" kern="0" dirty="0" err="1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lightyellow</a:t>
            </a: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padding</a:t>
            </a: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1100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5px</a:t>
            </a: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10px</a:t>
            </a: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width</a:t>
            </a: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1100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250px</a:t>
            </a: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box-shadow</a:t>
            </a: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1100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4px</a:t>
            </a: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 err="1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4px</a:t>
            </a: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#</a:t>
            </a:r>
            <a:r>
              <a:rPr lang="en-US" sz="1100" kern="0" dirty="0">
                <a:solidFill>
                  <a:srgbClr val="56B6C2"/>
                </a:solidFill>
                <a:latin typeface="Consolas"/>
                <a:ea typeface="Consolas"/>
                <a:cs typeface="Consolas"/>
                <a:sym typeface="Consolas"/>
              </a:rPr>
              <a:t>888</a:t>
            </a: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margin</a:t>
            </a: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1100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30px</a:t>
            </a: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20px</a:t>
            </a: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00" kern="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00" kern="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" name="Google Shape;365;p50"/>
          <p:cNvSpPr txBox="1">
            <a:spLocks/>
          </p:cNvSpPr>
          <p:nvPr/>
        </p:nvSpPr>
        <p:spPr bwMode="auto">
          <a:xfrm>
            <a:off x="4767715" y="2475246"/>
            <a:ext cx="4262556" cy="42848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kern="0" dirty="0" err="1">
                <a:solidFill>
                  <a:srgbClr val="C678DD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>
                <a:solidFill>
                  <a:srgbClr val="61AFEF"/>
                </a:solidFill>
                <a:latin typeface="Consolas"/>
                <a:ea typeface="Consolas"/>
                <a:cs typeface="Consolas"/>
                <a:sym typeface="Consolas"/>
              </a:rPr>
              <a:t>Person</a:t>
            </a: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>
                <a:solidFill>
                  <a:srgbClr val="56B6C2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(props)</a:t>
            </a: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>
                <a:solidFill>
                  <a:srgbClr val="C678DD"/>
                </a:solidFill>
                <a:latin typeface="Consolas"/>
                <a:ea typeface="Consolas"/>
                <a:cs typeface="Consolas"/>
                <a:sym typeface="Consolas"/>
              </a:rPr>
              <a:t>=&gt;</a:t>
            </a: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 err="1">
                <a:solidFill>
                  <a:srgbClr val="C678DD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r>
              <a:rPr lang="en-US" sz="1100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location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birthday</a:t>
            </a: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} </a:t>
            </a:r>
            <a:r>
              <a:rPr lang="en-US" sz="1100" kern="0" dirty="0">
                <a:solidFill>
                  <a:srgbClr val="56B6C2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props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sz="1100" kern="0" dirty="0">
                <a:solidFill>
                  <a:srgbClr val="C678DD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1100" kern="0" dirty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 err="1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className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1100" kern="0" dirty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"person"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     &lt;</a:t>
            </a:r>
            <a:r>
              <a:rPr lang="en-US" sz="1100" kern="0" dirty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h1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&gt;{name}&lt;/</a:t>
            </a:r>
            <a:r>
              <a:rPr lang="en-US" sz="1100" kern="0" dirty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h1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     &lt;</a:t>
            </a:r>
            <a:r>
              <a:rPr lang="en-US" sz="1100" kern="0" dirty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h3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&gt;Location: {location}&lt;/</a:t>
            </a:r>
            <a:r>
              <a:rPr lang="en-US" sz="1100" kern="0" dirty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h3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     &lt;</a:t>
            </a:r>
            <a:r>
              <a:rPr lang="en-US" sz="1100" kern="0" dirty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h3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&gt;Birthday: {birthday}&lt;/</a:t>
            </a:r>
            <a:r>
              <a:rPr lang="en-US" sz="1100" kern="0" dirty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h3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   &lt;/</a:t>
            </a:r>
            <a:r>
              <a:rPr lang="en-US" sz="1100" kern="0" dirty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kern="0" dirty="0">
              <a:solidFill>
                <a:srgbClr val="BBBBB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kern="0" dirty="0" err="1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ReactDOM</a:t>
            </a:r>
            <a:r>
              <a:rPr lang="en-US" sz="1100" kern="0" dirty="0" err="1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100" kern="0" dirty="0" err="1">
                <a:solidFill>
                  <a:srgbClr val="61AFEF"/>
                </a:solidFill>
                <a:latin typeface="Consolas"/>
                <a:ea typeface="Consolas"/>
                <a:cs typeface="Consolas"/>
                <a:sym typeface="Consolas"/>
              </a:rPr>
              <a:t>render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(&lt;</a:t>
            </a:r>
            <a:r>
              <a:rPr lang="en-US" sz="1100" kern="0" dirty="0">
                <a:solidFill>
                  <a:srgbClr val="E5C07B"/>
                </a:solidFill>
                <a:latin typeface="Consolas"/>
                <a:ea typeface="Consolas"/>
                <a:cs typeface="Consolas"/>
                <a:sym typeface="Consolas"/>
              </a:rPr>
              <a:t>Person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={</a:t>
            </a:r>
            <a:r>
              <a:rPr lang="en-US" sz="1100" kern="0" dirty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"Jason"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} </a:t>
            </a:r>
            <a:r>
              <a:rPr lang="en-US" sz="1100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location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={</a:t>
            </a:r>
            <a:r>
              <a:rPr lang="en-US" sz="1100" kern="0" dirty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"Pittsburgh"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} </a:t>
            </a:r>
            <a:r>
              <a:rPr lang="en-US" sz="1100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birthday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={</a:t>
            </a:r>
            <a:r>
              <a:rPr lang="en-US" sz="1100" kern="0" dirty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"August 4"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}/&gt;,</a:t>
            </a: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 err="1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document</a:t>
            </a:r>
            <a:r>
              <a:rPr lang="en-US" sz="1100" kern="0" dirty="0" err="1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100" kern="0" dirty="0" err="1">
                <a:solidFill>
                  <a:srgbClr val="61AFEF"/>
                </a:solidFill>
                <a:latin typeface="Consolas"/>
                <a:ea typeface="Consolas"/>
                <a:cs typeface="Consolas"/>
                <a:sym typeface="Consolas"/>
              </a:rPr>
              <a:t>querySelector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100" kern="0" dirty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'#p1'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kern="0" dirty="0">
              <a:solidFill>
                <a:srgbClr val="BBBBB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kern="0" dirty="0" err="1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ReactDOM</a:t>
            </a:r>
            <a:r>
              <a:rPr lang="en-US" sz="1100" kern="0" dirty="0" err="1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100" kern="0" dirty="0" err="1">
                <a:solidFill>
                  <a:srgbClr val="61AFEF"/>
                </a:solidFill>
                <a:latin typeface="Consolas"/>
                <a:ea typeface="Consolas"/>
                <a:cs typeface="Consolas"/>
                <a:sym typeface="Consolas"/>
              </a:rPr>
              <a:t>render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(&lt;</a:t>
            </a:r>
            <a:r>
              <a:rPr lang="en-US" sz="1100" kern="0" dirty="0">
                <a:solidFill>
                  <a:srgbClr val="E5C07B"/>
                </a:solidFill>
                <a:latin typeface="Consolas"/>
                <a:ea typeface="Consolas"/>
                <a:cs typeface="Consolas"/>
                <a:sym typeface="Consolas"/>
              </a:rPr>
              <a:t>Person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={</a:t>
            </a:r>
            <a:r>
              <a:rPr lang="en-US" sz="1100" kern="0" dirty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"Michael"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} </a:t>
            </a:r>
            <a:r>
              <a:rPr lang="en-US" sz="1100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location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={</a:t>
            </a:r>
            <a:r>
              <a:rPr lang="en-US" sz="1100" kern="0" dirty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"Pittsburgh"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} </a:t>
            </a:r>
            <a:r>
              <a:rPr lang="en-US" sz="1100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birthday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={</a:t>
            </a:r>
            <a:r>
              <a:rPr lang="en-US" sz="1100" kern="0" dirty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"June 12"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}/&gt;,</a:t>
            </a: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 err="1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document</a:t>
            </a:r>
            <a:r>
              <a:rPr lang="en-US" sz="1100" kern="0" dirty="0" err="1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100" kern="0" dirty="0" err="1">
                <a:solidFill>
                  <a:srgbClr val="61AFEF"/>
                </a:solidFill>
                <a:latin typeface="Consolas"/>
                <a:ea typeface="Consolas"/>
                <a:cs typeface="Consolas"/>
                <a:sym typeface="Consolas"/>
              </a:rPr>
              <a:t>querySelector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100" kern="0" dirty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'#p2'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kern="0" dirty="0">
              <a:solidFill>
                <a:srgbClr val="BBBBB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kern="0" dirty="0" err="1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ReactDOM</a:t>
            </a:r>
            <a:r>
              <a:rPr lang="en-US" sz="1100" kern="0" dirty="0" err="1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100" kern="0" dirty="0" err="1">
                <a:solidFill>
                  <a:srgbClr val="61AFEF"/>
                </a:solidFill>
                <a:latin typeface="Consolas"/>
                <a:ea typeface="Consolas"/>
                <a:cs typeface="Consolas"/>
                <a:sym typeface="Consolas"/>
              </a:rPr>
              <a:t>render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(&lt;</a:t>
            </a:r>
            <a:r>
              <a:rPr lang="en-US" sz="1100" kern="0" dirty="0">
                <a:solidFill>
                  <a:srgbClr val="E5C07B"/>
                </a:solidFill>
                <a:latin typeface="Consolas"/>
                <a:ea typeface="Consolas"/>
                <a:cs typeface="Consolas"/>
                <a:sym typeface="Consolas"/>
              </a:rPr>
              <a:t>Person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={</a:t>
            </a:r>
            <a:r>
              <a:rPr lang="en-US" sz="1100" kern="0" dirty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"Elon"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} </a:t>
            </a:r>
            <a:r>
              <a:rPr lang="en-US" sz="1100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location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={</a:t>
            </a:r>
            <a:r>
              <a:rPr lang="en-US" sz="1100" kern="0" dirty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"LA"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} </a:t>
            </a:r>
            <a:r>
              <a:rPr lang="en-US" sz="1100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birthday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={</a:t>
            </a:r>
            <a:r>
              <a:rPr lang="en-US" sz="1100" kern="0" dirty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"June 28"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}/&gt;,</a:t>
            </a:r>
            <a:r>
              <a:rPr lang="en-US" sz="1100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 err="1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document</a:t>
            </a:r>
            <a:r>
              <a:rPr lang="en-US" sz="1100" kern="0" dirty="0" err="1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100" kern="0" dirty="0" err="1">
                <a:solidFill>
                  <a:srgbClr val="61AFEF"/>
                </a:solidFill>
                <a:latin typeface="Consolas"/>
                <a:ea typeface="Consolas"/>
                <a:cs typeface="Consolas"/>
                <a:sym typeface="Consolas"/>
              </a:rPr>
              <a:t>querySelector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100" kern="0" dirty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'#p3'</a:t>
            </a:r>
            <a:r>
              <a:rPr lang="en-US" sz="1100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kern="0" dirty="0">
              <a:solidFill>
                <a:srgbClr val="C678DD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9" name="Google Shape;366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975869" y="2396189"/>
            <a:ext cx="1640951" cy="32559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Arrow Connector 11"/>
          <p:cNvCxnSpPr>
            <a:cxnSpLocks/>
          </p:cNvCxnSpPr>
          <p:nvPr/>
        </p:nvCxnSpPr>
        <p:spPr bwMode="auto">
          <a:xfrm flipH="1">
            <a:off x="5973170" y="2156913"/>
            <a:ext cx="531802" cy="1018889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691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is Client 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Compiled into pure JavaScript</a:t>
            </a:r>
          </a:p>
          <a:p>
            <a:r>
              <a:rPr lang="en-US" dirty="0"/>
              <a:t>But uses lots of libraries</a:t>
            </a:r>
          </a:p>
          <a:p>
            <a:r>
              <a:rPr lang="en-US" dirty="0" err="1">
                <a:solidFill>
                  <a:schemeClr val="accent6"/>
                </a:solidFill>
              </a:rPr>
              <a:t>npm</a:t>
            </a:r>
            <a:r>
              <a:rPr lang="en-US" dirty="0"/>
              <a:t> to manage everything for you</a:t>
            </a:r>
          </a:p>
          <a:p>
            <a:pPr lvl="1"/>
            <a:r>
              <a:rPr lang="en-US" dirty="0">
                <a:hlinkClick r:id="rId2"/>
              </a:rPr>
              <a:t>https://www.npmjs.com/</a:t>
            </a:r>
            <a:endParaRPr lang="en-US" dirty="0"/>
          </a:p>
          <a:p>
            <a:pPr lvl="1"/>
            <a:r>
              <a:rPr lang="en-US" dirty="0"/>
              <a:t>Originally: </a:t>
            </a:r>
            <a:r>
              <a:rPr lang="en-US" b="1" dirty="0"/>
              <a:t>Node Package Manager</a:t>
            </a:r>
          </a:p>
          <a:p>
            <a:pPr lvl="1"/>
            <a:r>
              <a:rPr lang="en-US" dirty="0"/>
              <a:t>Command line interface</a:t>
            </a:r>
          </a:p>
          <a:p>
            <a:pPr lvl="1"/>
            <a:r>
              <a:rPr lang="en-US" dirty="0"/>
              <a:t>Requires using a server on your machine</a:t>
            </a:r>
          </a:p>
          <a:p>
            <a:pPr lvl="2"/>
            <a:r>
              <a:rPr lang="en-US" dirty="0"/>
              <a:t>Automatically recompiles when edit code</a:t>
            </a:r>
          </a:p>
          <a:p>
            <a:r>
              <a:rPr lang="en-US" dirty="0"/>
              <a:t>Start with React </a:t>
            </a:r>
            <a:r>
              <a:rPr lang="en-US" dirty="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rPr>
              <a:t>create-react-app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139" y="3363190"/>
            <a:ext cx="590476" cy="561905"/>
          </a:xfrm>
          <a:prstGeom prst="rect">
            <a:avLst/>
          </a:prstGeom>
        </p:spPr>
      </p:pic>
      <p:pic>
        <p:nvPicPr>
          <p:cNvPr id="8" name="Google Shape;494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20117" y="2775214"/>
            <a:ext cx="1472657" cy="57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6067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our React apps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10919"/>
            <a:ext cx="10972800" cy="47972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index.html just contains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&lt;div id="root"&gt;&lt;/div&gt;</a:t>
            </a:r>
          </a:p>
          <a:p>
            <a:pPr>
              <a:spcBef>
                <a:spcPts val="0"/>
              </a:spcBef>
            </a:pPr>
            <a:r>
              <a:rPr lang="en-US" dirty="0"/>
              <a:t>index.js connects the app component to it:</a:t>
            </a:r>
          </a:p>
          <a:p>
            <a:pPr marL="0" indent="0">
              <a:buNone/>
            </a:pPr>
            <a:r>
              <a:rPr lang="en-US" sz="1800" b="0" dirty="0" err="1">
                <a:effectLst/>
                <a:latin typeface="Consolas" panose="020B0609020204030204" pitchFamily="49" charset="0"/>
              </a:rPr>
              <a:t>ReactDOM.render</a:t>
            </a:r>
            <a:r>
              <a:rPr lang="en-US" sz="1800" b="0" dirty="0">
                <a:effectLst/>
                <a:latin typeface="Consolas" panose="020B06090202040302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1800" b="0" dirty="0">
                <a:effectLst/>
                <a:latin typeface="Consolas" panose="020B0609020204030204" pitchFamily="49" charset="0"/>
              </a:rPr>
              <a:t>  &lt;</a:t>
            </a:r>
            <a:r>
              <a:rPr lang="en-US" sz="1800" b="0" dirty="0" err="1">
                <a:effectLst/>
                <a:latin typeface="Consolas" panose="020B0609020204030204" pitchFamily="49" charset="0"/>
              </a:rPr>
              <a:t>React.StrictMode</a:t>
            </a:r>
            <a:r>
              <a:rPr lang="en-US" sz="1800" b="0" dirty="0">
                <a:effectLst/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b="0" dirty="0">
                <a:effectLst/>
                <a:latin typeface="Consolas" panose="020B0609020204030204" pitchFamily="49" charset="0"/>
              </a:rPr>
              <a:t>    &lt;App /&gt;</a:t>
            </a:r>
          </a:p>
          <a:p>
            <a:pPr marL="0" indent="0">
              <a:buNone/>
            </a:pPr>
            <a:r>
              <a:rPr lang="en-US" sz="1800" b="0" dirty="0">
                <a:effectLst/>
                <a:latin typeface="Consolas" panose="020B0609020204030204" pitchFamily="49" charset="0"/>
              </a:rPr>
              <a:t>  &lt;/</a:t>
            </a:r>
            <a:r>
              <a:rPr lang="en-US" sz="1800" b="0" dirty="0" err="1">
                <a:effectLst/>
                <a:latin typeface="Consolas" panose="020B0609020204030204" pitchFamily="49" charset="0"/>
              </a:rPr>
              <a:t>React.StrictMode</a:t>
            </a:r>
            <a:r>
              <a:rPr lang="en-US" sz="1800" b="0" dirty="0">
                <a:effectLst/>
                <a:latin typeface="Consolas" panose="020B06090202040302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1800" b="0" dirty="0">
                <a:effectLst/>
                <a:latin typeface="Consolas" panose="020B0609020204030204" pitchFamily="49" charset="0"/>
              </a:rPr>
              <a:t>  </a:t>
            </a:r>
            <a:r>
              <a:rPr lang="en-US" sz="1800" b="0" dirty="0" err="1">
                <a:effectLst/>
                <a:latin typeface="Consolas" panose="020B0609020204030204" pitchFamily="49" charset="0"/>
              </a:rPr>
              <a:t>document.getElementById</a:t>
            </a:r>
            <a:r>
              <a:rPr lang="en-US" sz="1800" b="0" dirty="0">
                <a:effectLst/>
                <a:latin typeface="Consolas" panose="020B0609020204030204" pitchFamily="49" charset="0"/>
              </a:rPr>
              <a:t>('root')</a:t>
            </a:r>
          </a:p>
          <a:p>
            <a:pPr marL="0" indent="0">
              <a:buNone/>
            </a:pPr>
            <a:r>
              <a:rPr lang="en-US" sz="1800" b="0" dirty="0"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dirty="0"/>
              <a:t>Always need a “render” method at each level</a:t>
            </a:r>
          </a:p>
          <a:p>
            <a:pPr lvl="1"/>
            <a:r>
              <a:rPr lang="en-US" dirty="0"/>
              <a:t>Takes function that returns contents (App) and where to put it (‘root’)</a:t>
            </a:r>
          </a:p>
          <a:p>
            <a:r>
              <a:rPr lang="en-US" dirty="0"/>
              <a:t>App.js – contains the content of the app by importing all the components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129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944562"/>
          </a:xfrm>
        </p:spPr>
        <p:txBody>
          <a:bodyPr/>
          <a:lstStyle/>
          <a:p>
            <a:r>
              <a:rPr lang="en-US" dirty="0"/>
              <a:t>Create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9768385" cy="51514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React components: custom HTML elements that can be used to construct a web app</a:t>
            </a:r>
          </a:p>
          <a:p>
            <a:pPr lvl="1"/>
            <a:r>
              <a:rPr lang="en-US" dirty="0"/>
              <a:t>Create your elements</a:t>
            </a:r>
          </a:p>
          <a:p>
            <a:r>
              <a:rPr lang="en-US" dirty="0"/>
              <a:t>One React app typically only has ONE root component. In our case, it’s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lang="en-US" dirty="0"/>
              <a:t> component.</a:t>
            </a:r>
          </a:p>
          <a:p>
            <a:r>
              <a:rPr lang="en-US" dirty="0"/>
              <a:t>Nest all the other components in the root (App) component =&gt; a tree of components</a:t>
            </a:r>
          </a:p>
          <a:p>
            <a:pPr lvl="1"/>
            <a:r>
              <a:rPr lang="en-US" dirty="0"/>
              <a:t>Can 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&lt;div&gt; </a:t>
            </a:r>
            <a:r>
              <a:rPr lang="en-US" dirty="0"/>
              <a:t>like usual</a:t>
            </a:r>
            <a:br>
              <a:rPr lang="en-US" dirty="0"/>
            </a:b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&lt;div 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className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="App"&gt;</a:t>
            </a:r>
            <a:b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     xxx</a:t>
            </a:r>
            <a:b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xxx /&gt;</a:t>
            </a:r>
            <a:b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&lt;p&gt; xxx &lt;/p&gt;</a:t>
            </a:r>
            <a:b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&lt;/div&gt;</a:t>
            </a:r>
          </a:p>
          <a:p>
            <a:r>
              <a:rPr lang="en-US" dirty="0"/>
              <a:t>Each component needs to return/ render some JSX code - it defines which HTML code React should render to the DOM in the end</a:t>
            </a:r>
          </a:p>
          <a:p>
            <a:pPr lvl="1"/>
            <a:r>
              <a:rPr lang="en-US" dirty="0"/>
              <a:t>Instead of constructor, React classes have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render()</a:t>
            </a:r>
            <a:r>
              <a:rPr lang="en-US" dirty="0"/>
              <a:t> method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135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137" y="122239"/>
            <a:ext cx="9038863" cy="710275"/>
          </a:xfrm>
        </p:spPr>
        <p:txBody>
          <a:bodyPr/>
          <a:lstStyle/>
          <a:p>
            <a:r>
              <a:rPr lang="en-US" dirty="0"/>
              <a:t>React Router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2513"/>
            <a:ext cx="9601200" cy="6127845"/>
          </a:xfrm>
        </p:spPr>
        <p:txBody>
          <a:bodyPr>
            <a:normAutofit fontScale="40000" lnSpcReduction="20000"/>
          </a:bodyPr>
          <a:lstStyle/>
          <a:p>
            <a:r>
              <a:rPr lang="en-US" sz="5000" dirty="0">
                <a:latin typeface="+mj-lt"/>
              </a:rPr>
              <a:t>Support multiple pages with same header/footer</a:t>
            </a:r>
          </a:p>
          <a:p>
            <a:pPr lvl="1"/>
            <a:r>
              <a:rPr lang="en-US" sz="4500" dirty="0">
                <a:latin typeface="+mj-lt"/>
                <a:cs typeface="Courier New" panose="02070309020205020404" pitchFamily="49" charset="0"/>
              </a:rPr>
              <a:t>react-router-</a:t>
            </a:r>
            <a:r>
              <a:rPr lang="en-US" sz="4500" dirty="0" err="1">
                <a:latin typeface="+mj-lt"/>
                <a:cs typeface="Courier New" panose="02070309020205020404" pitchFamily="49" charset="0"/>
              </a:rPr>
              <a:t>dom</a:t>
            </a:r>
            <a:r>
              <a:rPr lang="en-US" sz="4500" dirty="0">
                <a:latin typeface="+mj-lt"/>
                <a:cs typeface="Courier New" panose="02070309020205020404" pitchFamily="49" charset="0"/>
              </a:rPr>
              <a:t> – allows switch among different content</a:t>
            </a:r>
            <a:endParaRPr lang="en-US" dirty="0">
              <a:latin typeface="+mj-lt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const app = () =&gt; {</a:t>
            </a:r>
          </a:p>
          <a:p>
            <a:pPr marL="0" lvl="1" indent="0">
              <a:buNone/>
            </a:pP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(</a:t>
            </a:r>
          </a:p>
          <a:p>
            <a:pPr marL="0" lvl="1" indent="0">
              <a:buNone/>
            </a:pP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&lt;div </a:t>
            </a:r>
            <a:r>
              <a:rPr lang="en-US" sz="3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className</a:t>
            </a: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="App"&gt;</a:t>
            </a:r>
          </a:p>
          <a:p>
            <a:pPr marL="0" lvl="1" indent="0">
              <a:buNone/>
            </a:pP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lang="en-US" sz="3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NavBar</a:t>
            </a: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 /&gt;</a:t>
            </a:r>
          </a:p>
          <a:p>
            <a:pPr marL="0" lvl="1" indent="0">
              <a:buNone/>
            </a:pPr>
            <a:endParaRPr lang="en-US" sz="3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&lt;div </a:t>
            </a:r>
            <a:r>
              <a:rPr lang="en-US" sz="3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className</a:t>
            </a: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3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MainContent</a:t>
            </a: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lvl="1" indent="0">
              <a:buNone/>
            </a:pP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&lt;Switch&gt;</a:t>
            </a:r>
          </a:p>
          <a:p>
            <a:pPr marL="0" lvl="1" indent="0">
              <a:buNone/>
            </a:pP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&lt;Route exact path={</a:t>
            </a:r>
            <a:r>
              <a:rPr lang="en-US" sz="3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appRoutes.home</a:t>
            </a: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}&gt;</a:t>
            </a:r>
          </a:p>
          <a:p>
            <a:pPr marL="0" lvl="1" indent="0">
              <a:buNone/>
            </a:pP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lang="en-US" sz="3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HomePage</a:t>
            </a: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 /&gt;</a:t>
            </a:r>
          </a:p>
          <a:p>
            <a:pPr marL="0" lvl="1" indent="0">
              <a:buNone/>
            </a:pP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&lt;/Route&gt;</a:t>
            </a:r>
          </a:p>
          <a:p>
            <a:pPr marL="0" lvl="1" indent="0">
              <a:buNone/>
            </a:pP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&lt;Route exact path={</a:t>
            </a:r>
            <a:r>
              <a:rPr lang="en-US" sz="3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appRoutes.characters</a:t>
            </a: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}&gt;</a:t>
            </a:r>
          </a:p>
          <a:p>
            <a:pPr marL="0" lvl="1" indent="0">
              <a:buNone/>
            </a:pP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lang="en-US" sz="3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CharactersPage</a:t>
            </a: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 /&gt;</a:t>
            </a:r>
          </a:p>
          <a:p>
            <a:pPr marL="0" lvl="1" indent="0">
              <a:buNone/>
            </a:pP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&lt;/Route&gt;</a:t>
            </a:r>
          </a:p>
          <a:p>
            <a:pPr marL="0" lvl="1" indent="0">
              <a:buNone/>
            </a:pP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&lt;Route exact path={</a:t>
            </a:r>
            <a:r>
              <a:rPr lang="en-US" sz="3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appRoutes.character</a:t>
            </a: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}&gt;</a:t>
            </a:r>
          </a:p>
          <a:p>
            <a:pPr marL="0" lvl="1" indent="0">
              <a:buNone/>
            </a:pP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lang="en-US" sz="3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CharacterPage</a:t>
            </a: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 /&gt;</a:t>
            </a:r>
          </a:p>
          <a:p>
            <a:pPr marL="0" lvl="1" indent="0">
              <a:buNone/>
            </a:pP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&lt;/Route&gt;</a:t>
            </a:r>
          </a:p>
          <a:p>
            <a:pPr marL="0" lvl="1" indent="0">
              <a:buNone/>
            </a:pP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&lt;Redirect to={</a:t>
            </a:r>
            <a:r>
              <a:rPr lang="en-US" sz="3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appRoutes.home</a:t>
            </a: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} /&gt;</a:t>
            </a:r>
          </a:p>
          <a:p>
            <a:pPr marL="0" lvl="1" indent="0">
              <a:buNone/>
            </a:pP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&lt;/Switch&gt;</a:t>
            </a:r>
          </a:p>
          <a:p>
            <a:pPr marL="0" lvl="1" indent="0">
              <a:buNone/>
            </a:pP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&lt;/div&gt;</a:t>
            </a:r>
          </a:p>
          <a:p>
            <a:pPr marL="0" lvl="1" indent="0">
              <a:buNone/>
            </a:pPr>
            <a:endParaRPr lang="en-US" sz="3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&lt;Footer /&gt;</a:t>
            </a:r>
          </a:p>
          <a:p>
            <a:pPr marL="0" lvl="1" indent="0">
              <a:buNone/>
            </a:pP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&lt;/div&gt;</a:t>
            </a:r>
          </a:p>
          <a:p>
            <a:pPr marL="0" lvl="1" indent="0">
              <a:buNone/>
            </a:pP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  );</a:t>
            </a:r>
          </a:p>
          <a:p>
            <a:pPr marL="0" lvl="1" indent="0">
              <a:buNone/>
            </a:pP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b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export default app;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913462" y="1784758"/>
            <a:ext cx="4668938" cy="478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>
                <a:latin typeface="+mj-lt"/>
              </a:rPr>
              <a:t>Looks like html</a:t>
            </a:r>
          </a:p>
          <a:p>
            <a:r>
              <a:rPr lang="en-US" sz="2400" kern="0" dirty="0">
                <a:latin typeface="+mj-lt"/>
              </a:rPr>
              <a:t>References regular CSS classes as “</a:t>
            </a:r>
            <a:r>
              <a:rPr lang="en-US" sz="2400" kern="0" dirty="0" err="1">
                <a:latin typeface="+mj-lt"/>
              </a:rPr>
              <a:t>className</a:t>
            </a:r>
            <a:r>
              <a:rPr lang="en-US" sz="2400" kern="0" dirty="0">
                <a:latin typeface="+mj-lt"/>
              </a:rPr>
              <a:t>”</a:t>
            </a:r>
          </a:p>
          <a:p>
            <a:r>
              <a:rPr lang="en-US" sz="2400" kern="0" dirty="0">
                <a:latin typeface="+mj-lt"/>
              </a:rPr>
              <a:t>Content in { } executed so computed</a:t>
            </a:r>
          </a:p>
          <a:p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1096050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2" y="403668"/>
            <a:ext cx="8865070" cy="854942"/>
          </a:xfrm>
        </p:spPr>
        <p:txBody>
          <a:bodyPr/>
          <a:lstStyle/>
          <a:p>
            <a:r>
              <a:rPr lang="en-US" dirty="0"/>
              <a:t>Dynamic Contents: Props and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286" y="1271665"/>
            <a:ext cx="9701514" cy="4998161"/>
          </a:xfrm>
        </p:spPr>
        <p:txBody>
          <a:bodyPr/>
          <a:lstStyle/>
          <a:p>
            <a:r>
              <a:rPr lang="en-US" dirty="0"/>
              <a:t>Props – variable that holds attributes to be used</a:t>
            </a:r>
          </a:p>
          <a:p>
            <a:r>
              <a:rPr lang="en-US" dirty="0"/>
              <a:t>Passed down hierarchy – parent to child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grpSp>
        <p:nvGrpSpPr>
          <p:cNvPr id="6" name="Google Shape;582;p74"/>
          <p:cNvGrpSpPr>
            <a:grpSpLocks noChangeAspect="1"/>
          </p:cNvGrpSpPr>
          <p:nvPr/>
        </p:nvGrpSpPr>
        <p:grpSpPr>
          <a:xfrm>
            <a:off x="1551320" y="3555999"/>
            <a:ext cx="5115837" cy="2850965"/>
            <a:chOff x="419425" y="2607928"/>
            <a:chExt cx="4007699" cy="2233419"/>
          </a:xfrm>
        </p:grpSpPr>
        <p:pic>
          <p:nvPicPr>
            <p:cNvPr id="7" name="Google Shape;583;p74"/>
            <p:cNvPicPr preferRelativeResize="0"/>
            <p:nvPr/>
          </p:nvPicPr>
          <p:blipFill rotWithShape="1">
            <a:blip r:embed="rId2">
              <a:alphaModFix/>
            </a:blip>
            <a:srcRect t="28661"/>
            <a:stretch/>
          </p:blipFill>
          <p:spPr>
            <a:xfrm>
              <a:off x="419425" y="2607928"/>
              <a:ext cx="4007699" cy="2233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584;p74"/>
            <p:cNvSpPr/>
            <p:nvPr/>
          </p:nvSpPr>
          <p:spPr>
            <a:xfrm>
              <a:off x="1581000" y="3260350"/>
              <a:ext cx="337200" cy="1758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400"/>
            </a:p>
          </p:txBody>
        </p:sp>
        <p:sp>
          <p:nvSpPr>
            <p:cNvPr id="9" name="Google Shape;585;p74"/>
            <p:cNvSpPr/>
            <p:nvPr/>
          </p:nvSpPr>
          <p:spPr>
            <a:xfrm>
              <a:off x="2623600" y="3260350"/>
              <a:ext cx="587100" cy="175800"/>
            </a:xfrm>
            <a:prstGeom prst="rect">
              <a:avLst/>
            </a:pr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400"/>
            </a:p>
          </p:txBody>
        </p:sp>
        <p:sp>
          <p:nvSpPr>
            <p:cNvPr id="10" name="Google Shape;586;p74"/>
            <p:cNvSpPr/>
            <p:nvPr/>
          </p:nvSpPr>
          <p:spPr>
            <a:xfrm>
              <a:off x="1103150" y="3780225"/>
              <a:ext cx="1756800" cy="1758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99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400"/>
            </a:p>
          </p:txBody>
        </p:sp>
      </p:grpSp>
      <p:grpSp>
        <p:nvGrpSpPr>
          <p:cNvPr id="11" name="Google Shape;587;p74"/>
          <p:cNvGrpSpPr>
            <a:grpSpLocks noChangeAspect="1"/>
          </p:cNvGrpSpPr>
          <p:nvPr/>
        </p:nvGrpSpPr>
        <p:grpSpPr>
          <a:xfrm>
            <a:off x="6917401" y="3490852"/>
            <a:ext cx="4944399" cy="3347582"/>
            <a:chOff x="4845730" y="1852325"/>
            <a:chExt cx="3873396" cy="2622463"/>
          </a:xfrm>
        </p:grpSpPr>
        <p:pic>
          <p:nvPicPr>
            <p:cNvPr id="12" name="Google Shape;588;p7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845730" y="1852325"/>
              <a:ext cx="3873396" cy="2622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589;p74"/>
            <p:cNvSpPr/>
            <p:nvPr/>
          </p:nvSpPr>
          <p:spPr>
            <a:xfrm>
              <a:off x="6349900" y="2986175"/>
              <a:ext cx="337200" cy="1758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400"/>
            </a:p>
          </p:txBody>
        </p:sp>
        <p:sp>
          <p:nvSpPr>
            <p:cNvPr id="14" name="Google Shape;590;p74"/>
            <p:cNvSpPr/>
            <p:nvPr/>
          </p:nvSpPr>
          <p:spPr>
            <a:xfrm>
              <a:off x="7905425" y="2986175"/>
              <a:ext cx="587100" cy="175800"/>
            </a:xfrm>
            <a:prstGeom prst="rect">
              <a:avLst/>
            </a:pr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400"/>
            </a:p>
          </p:txBody>
        </p:sp>
        <p:sp>
          <p:nvSpPr>
            <p:cNvPr id="15" name="Google Shape;591;p74"/>
            <p:cNvSpPr/>
            <p:nvPr/>
          </p:nvSpPr>
          <p:spPr>
            <a:xfrm>
              <a:off x="5600250" y="3351825"/>
              <a:ext cx="1215600" cy="1758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99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67221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Contents: Props and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412876"/>
            <a:ext cx="10274300" cy="4669618"/>
          </a:xfrm>
        </p:spPr>
        <p:txBody>
          <a:bodyPr/>
          <a:lstStyle/>
          <a:p>
            <a:r>
              <a:rPr lang="en-US" dirty="0"/>
              <a:t>State: Variables that change, causing redisplay</a:t>
            </a:r>
          </a:p>
          <a:p>
            <a:pPr lvl="1"/>
            <a:r>
              <a:rPr lang="en-US" dirty="0"/>
              <a:t>Note: </a:t>
            </a:r>
            <a:r>
              <a:rPr lang="en-US" i="1" dirty="0"/>
              <a:t>not</a:t>
            </a:r>
            <a:r>
              <a:rPr lang="en-US" dirty="0"/>
              <a:t> MVC model with listener pattern</a:t>
            </a:r>
          </a:p>
          <a:p>
            <a:pPr lvl="1"/>
            <a:r>
              <a:rPr lang="en-US" dirty="0"/>
              <a:t>Shared variables instead</a:t>
            </a:r>
          </a:p>
          <a:p>
            <a:r>
              <a:rPr lang="en-US" dirty="0"/>
              <a:t>Both props and state are</a:t>
            </a:r>
            <a:br>
              <a:rPr lang="en-US" dirty="0"/>
            </a:br>
            <a:r>
              <a:rPr lang="en-US" dirty="0"/>
              <a:t>JavaScript objects</a:t>
            </a:r>
          </a:p>
          <a:p>
            <a:pPr lvl="1"/>
            <a:r>
              <a:rPr lang="en-US" dirty="0"/>
              <a:t>attribute-value pairs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6" name="Google Shape;600;p75"/>
          <p:cNvPicPr preferRelativeResize="0"/>
          <p:nvPr/>
        </p:nvPicPr>
        <p:blipFill rotWithShape="1">
          <a:blip r:embed="rId2">
            <a:alphaModFix/>
          </a:blip>
          <a:srcRect t="18884"/>
          <a:stretch/>
        </p:blipFill>
        <p:spPr>
          <a:xfrm>
            <a:off x="5067300" y="2663421"/>
            <a:ext cx="6659575" cy="3594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140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this.setState</a:t>
            </a:r>
            <a:r>
              <a:rPr lang="en-US" dirty="0"/>
              <a:t> or </a:t>
            </a:r>
            <a:r>
              <a:rPr lang="en-US" dirty="0" err="1"/>
              <a:t>useState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this.setState</a:t>
            </a:r>
            <a:r>
              <a:rPr lang="en-US" dirty="0"/>
              <a:t> to change state if using classes</a:t>
            </a:r>
          </a:p>
          <a:p>
            <a:pPr lvl="1"/>
            <a:r>
              <a:rPr lang="en-US" dirty="0"/>
              <a:t>Cannot update state directly</a:t>
            </a:r>
          </a:p>
          <a:p>
            <a:pPr lvl="1"/>
            <a:r>
              <a:rPr lang="en-US" dirty="0"/>
              <a:t>Challenging when state is data structure</a:t>
            </a:r>
          </a:p>
          <a:p>
            <a:r>
              <a:rPr lang="en-US" dirty="0"/>
              <a:t>Or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const [count,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setCount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useState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(0);</a:t>
            </a:r>
            <a:b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/>
              <a:t>if using hooks (see below)</a:t>
            </a:r>
          </a:p>
          <a:p>
            <a:r>
              <a:rPr lang="en-US" dirty="0"/>
              <a:t>So React knows to calculate what to redisplay</a:t>
            </a:r>
          </a:p>
          <a:p>
            <a:r>
              <a:rPr lang="en-US" dirty="0"/>
              <a:t>Minimize the number of states</a:t>
            </a:r>
          </a:p>
          <a:p>
            <a:r>
              <a:rPr lang="en-US" dirty="0"/>
              <a:t>Calculate props (attributes) based on state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633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63" y="122238"/>
            <a:ext cx="5729747" cy="1295400"/>
          </a:xfrm>
        </p:spPr>
        <p:txBody>
          <a:bodyPr/>
          <a:lstStyle/>
          <a:p>
            <a:r>
              <a:rPr lang="en-US" dirty="0"/>
              <a:t>Conditional rendering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345" y="1388151"/>
            <a:ext cx="9529256" cy="4891998"/>
          </a:xfrm>
        </p:spPr>
        <p:txBody>
          <a:bodyPr>
            <a:normAutofit/>
          </a:bodyPr>
          <a:lstStyle/>
          <a:p>
            <a:r>
              <a:rPr lang="en-US" sz="3200" dirty="0"/>
              <a:t>Can use ternary to compute contents,</a:t>
            </a:r>
            <a:br>
              <a:rPr lang="en-US" sz="3200" dirty="0"/>
            </a:br>
            <a:r>
              <a:rPr lang="en-US" sz="3200" dirty="0"/>
              <a:t>typically based on state</a:t>
            </a:r>
          </a:p>
          <a:p>
            <a:pPr lvl="1"/>
            <a:r>
              <a:rPr lang="en-US" sz="2800" dirty="0"/>
              <a:t>null causes nothing to be displayed</a:t>
            </a:r>
          </a:p>
          <a:p>
            <a:r>
              <a:rPr lang="en-US" sz="3200" dirty="0"/>
              <a:t>Can just compute contents</a:t>
            </a:r>
          </a:p>
          <a:p>
            <a:pPr lvl="1"/>
            <a:r>
              <a:rPr lang="en-US" sz="2400" dirty="0"/>
              <a:t>True means it will get</a:t>
            </a:r>
            <a:br>
              <a:rPr lang="en-US" sz="2400" dirty="0"/>
            </a:br>
            <a:r>
              <a:rPr lang="en-US" sz="2400" dirty="0"/>
              <a:t>rendered</a:t>
            </a:r>
          </a:p>
          <a:p>
            <a:pPr lvl="1"/>
            <a:r>
              <a:rPr lang="en-US" sz="2400" dirty="0"/>
              <a:t>Same as ternary but…</a:t>
            </a:r>
          </a:p>
          <a:p>
            <a:pPr lvl="2"/>
            <a:r>
              <a:rPr lang="en-US" sz="1600" dirty="0"/>
              <a:t>&amp;&amp; instead of ? </a:t>
            </a:r>
          </a:p>
          <a:p>
            <a:pPr lvl="2"/>
            <a:r>
              <a:rPr lang="en-US" sz="1600" dirty="0"/>
              <a:t>Null need not be specified</a:t>
            </a:r>
          </a:p>
          <a:p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7" name="Google Shape;279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06571" y="249173"/>
            <a:ext cx="4407553" cy="1850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8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2141" y="3657601"/>
            <a:ext cx="7216447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8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1965" y="2381499"/>
            <a:ext cx="4105691" cy="93505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82;p42"/>
          <p:cNvSpPr/>
          <p:nvPr/>
        </p:nvSpPr>
        <p:spPr>
          <a:xfrm>
            <a:off x="8043658" y="1592975"/>
            <a:ext cx="1707121" cy="226928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1" name="Google Shape;282;p42"/>
          <p:cNvSpPr/>
          <p:nvPr/>
        </p:nvSpPr>
        <p:spPr>
          <a:xfrm>
            <a:off x="4902141" y="4473282"/>
            <a:ext cx="2146383" cy="23519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2" name="Google Shape;282;p42"/>
          <p:cNvSpPr/>
          <p:nvPr/>
        </p:nvSpPr>
        <p:spPr>
          <a:xfrm>
            <a:off x="4861334" y="6615494"/>
            <a:ext cx="806491" cy="24250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5921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504" y="122239"/>
            <a:ext cx="8749496" cy="969583"/>
          </a:xfrm>
        </p:spPr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669" y="1241852"/>
            <a:ext cx="10301982" cy="519069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Homework 3 due today</a:t>
            </a:r>
          </a:p>
          <a:p>
            <a:endParaRPr lang="en-US" dirty="0"/>
          </a:p>
          <a:p>
            <a:r>
              <a:rPr lang="en-US" dirty="0"/>
              <a:t>Start on Homework 4</a:t>
            </a:r>
          </a:p>
          <a:p>
            <a:pPr lvl="1"/>
            <a:r>
              <a:rPr lang="en-US" dirty="0"/>
              <a:t>Have more than 2 weeks – </a:t>
            </a:r>
            <a:r>
              <a:rPr lang="en-US" dirty="0">
                <a:solidFill>
                  <a:srgbClr val="C00000"/>
                </a:solidFill>
              </a:rPr>
              <a:t>Due October 21</a:t>
            </a:r>
          </a:p>
          <a:p>
            <a:pPr lvl="2"/>
            <a:r>
              <a:rPr lang="en-US" dirty="0"/>
              <a:t>But don’t wait until the last minute</a:t>
            </a:r>
          </a:p>
          <a:p>
            <a:pPr lvl="1"/>
            <a:r>
              <a:rPr lang="en-US" dirty="0"/>
              <a:t>At least make sure you can create a React project early</a:t>
            </a:r>
          </a:p>
          <a:p>
            <a:pPr lvl="2"/>
            <a:r>
              <a:rPr lang="en-US" dirty="0"/>
              <a:t>Set up can be tricky</a:t>
            </a:r>
          </a:p>
          <a:p>
            <a:pPr lvl="1"/>
            <a:r>
              <a:rPr lang="en-US" dirty="0"/>
              <a:t>Basic React knowledge may be on the midterm</a:t>
            </a:r>
          </a:p>
          <a:p>
            <a:r>
              <a:rPr lang="en-US" dirty="0"/>
              <a:t>Clara will have a React session on Saturday at 1:00-3:00pm, room NSH 3001 or Zoom (link on Canvas or in your email) </a:t>
            </a:r>
          </a:p>
          <a:p>
            <a:endParaRPr lang="en-US" dirty="0"/>
          </a:p>
          <a:p>
            <a:r>
              <a:rPr lang="en-US" dirty="0"/>
              <a:t>Midterm is the </a:t>
            </a:r>
            <a:r>
              <a:rPr lang="en-US" i="1" dirty="0"/>
              <a:t>middle</a:t>
            </a:r>
            <a:r>
              <a:rPr lang="en-US" dirty="0"/>
              <a:t> of HW4: </a:t>
            </a:r>
            <a:r>
              <a:rPr lang="en-US" b="0" i="0" dirty="0">
                <a:solidFill>
                  <a:srgbClr val="C00000"/>
                </a:solidFill>
                <a:effectLst/>
                <a:latin typeface="-apple-system"/>
              </a:rPr>
              <a:t>October 13, 2021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1 week from today</a:t>
            </a:r>
          </a:p>
          <a:p>
            <a:pPr lvl="1"/>
            <a:r>
              <a:rPr lang="en-US" dirty="0"/>
              <a:t>24 hours, take home open book</a:t>
            </a:r>
          </a:p>
          <a:p>
            <a:pPr lvl="1"/>
            <a:r>
              <a:rPr lang="en-US" dirty="0">
                <a:hlinkClick r:id="rId3"/>
              </a:rPr>
              <a:t>Midterm information </a:t>
            </a:r>
            <a:r>
              <a:rPr lang="en-US" dirty="0"/>
              <a:t>has been posted on the course website</a:t>
            </a:r>
          </a:p>
          <a:p>
            <a:r>
              <a:rPr lang="en-US" dirty="0"/>
              <a:t>Midterm grade will be </a:t>
            </a:r>
            <a:r>
              <a:rPr lang="en-US" dirty="0" err="1"/>
              <a:t>homeworks</a:t>
            </a:r>
            <a:r>
              <a:rPr lang="en-US" dirty="0"/>
              <a:t> 1-3 and midterm</a:t>
            </a:r>
          </a:p>
          <a:p>
            <a:pPr lvl="2"/>
            <a:r>
              <a:rPr lang="en-US" i="1" dirty="0"/>
              <a:t>Mid-Semester Grades Due on 10/18/2021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15BA-FF6E-4F83-822C-B6704CDD761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260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15" y="122238"/>
            <a:ext cx="9166185" cy="887696"/>
          </a:xfrm>
        </p:spPr>
        <p:txBody>
          <a:bodyPr/>
          <a:lstStyle/>
          <a:p>
            <a:r>
              <a:rPr lang="en-US" dirty="0"/>
              <a:t>Rendering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87" y="1141672"/>
            <a:ext cx="10654956" cy="23318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map()</a:t>
            </a:r>
            <a:r>
              <a:rPr lang="en-US" dirty="0"/>
              <a:t> to return </a:t>
            </a:r>
            <a:r>
              <a:rPr lang="en-US" dirty="0" err="1"/>
              <a:t>jsx</a:t>
            </a:r>
            <a:r>
              <a:rPr lang="en-US" dirty="0"/>
              <a:t> from data list</a:t>
            </a:r>
          </a:p>
          <a:p>
            <a:r>
              <a:rPr lang="en" dirty="0">
                <a:sym typeface="Average"/>
              </a:rPr>
              <a:t>Don’t forget the “</a:t>
            </a:r>
            <a:r>
              <a:rPr lang="en" dirty="0">
                <a:sym typeface="Average"/>
                <a:hlinkClick r:id="rId2"/>
              </a:rPr>
              <a:t>key</a:t>
            </a:r>
            <a:r>
              <a:rPr lang="en" dirty="0">
                <a:sym typeface="Average"/>
              </a:rPr>
              <a:t>” attribute  -- needed for efficient  redisplay </a:t>
            </a:r>
          </a:p>
          <a:p>
            <a:pPr lvl="1"/>
            <a:r>
              <a:rPr lang="en" dirty="0">
                <a:sym typeface="Average"/>
              </a:rPr>
              <a:t>Must be unique within the list</a:t>
            </a:r>
            <a:endParaRPr lang="en-US" dirty="0"/>
          </a:p>
          <a:p>
            <a:pPr lvl="1"/>
            <a:r>
              <a:rPr lang="en" dirty="0">
                <a:sym typeface="Average"/>
              </a:rPr>
              <a:t>Should be “stable” wrt the element</a:t>
            </a:r>
          </a:p>
          <a:p>
            <a:pPr lvl="1"/>
            <a:r>
              <a:rPr lang="en" dirty="0">
                <a:sym typeface="Average"/>
              </a:rPr>
              <a:t>React uses it to compute what has changed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12" name="Google Shape;302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5878" y="5477555"/>
            <a:ext cx="8366037" cy="132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30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5878" y="3473518"/>
            <a:ext cx="4639681" cy="187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04;p44"/>
          <p:cNvSpPr/>
          <p:nvPr/>
        </p:nvSpPr>
        <p:spPr>
          <a:xfrm>
            <a:off x="2196227" y="3752116"/>
            <a:ext cx="845614" cy="22059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5" name="Google Shape;305;p44"/>
          <p:cNvSpPr/>
          <p:nvPr/>
        </p:nvSpPr>
        <p:spPr>
          <a:xfrm>
            <a:off x="2369702" y="5757908"/>
            <a:ext cx="1904805" cy="22059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6" name="Google Shape;306;p44"/>
          <p:cNvSpPr/>
          <p:nvPr/>
        </p:nvSpPr>
        <p:spPr>
          <a:xfrm>
            <a:off x="3961511" y="5989526"/>
            <a:ext cx="1043481" cy="292121"/>
          </a:xfrm>
          <a:prstGeom prst="rect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7" name="Google Shape;307;p44"/>
          <p:cNvSpPr txBox="1"/>
          <p:nvPr/>
        </p:nvSpPr>
        <p:spPr>
          <a:xfrm>
            <a:off x="2982027" y="5923846"/>
            <a:ext cx="5707049" cy="934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latin typeface="Average"/>
              <a:ea typeface="Average"/>
              <a:cs typeface="Average"/>
              <a:sym typeface="Average"/>
            </a:endParaRPr>
          </a:p>
        </p:txBody>
      </p:sp>
    </p:spTree>
    <p:extLst>
      <p:ext uri="{BB962C8B-B14F-4D97-AF65-F5344CB8AC3E}">
        <p14:creationId xmlns:p14="http://schemas.microsoft.com/office/powerpoint/2010/main" val="3612979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2BDD-F5D1-4A95-AF65-9ECC26146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 dirty="0"/>
              <a:t>React Hooks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4414C-669A-4EB9-A5BC-0CBFC0B2B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19263"/>
            <a:ext cx="10972800" cy="441166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https://reactjs.org/docs/hooks-intro.html</a:t>
            </a:r>
            <a:r>
              <a:rPr lang="en-US" dirty="0"/>
              <a:t> </a:t>
            </a:r>
          </a:p>
          <a:p>
            <a:r>
              <a:rPr lang="en-US" dirty="0"/>
              <a:t>Added in React 16.8 released February 2019</a:t>
            </a:r>
          </a:p>
          <a:p>
            <a:r>
              <a:rPr lang="en-US" dirty="0"/>
              <a:t>Replaces need to define new classes</a:t>
            </a:r>
          </a:p>
          <a:p>
            <a:r>
              <a:rPr lang="en-US" dirty="0"/>
              <a:t>“Hooks are functions that let you “hook into” React state and lifecycle features from function components.”</a:t>
            </a:r>
          </a:p>
          <a:p>
            <a:r>
              <a:rPr lang="en-US" dirty="0"/>
              <a:t>Simpler way to assign and access state variables</a:t>
            </a:r>
          </a:p>
          <a:p>
            <a:pPr lvl="1"/>
            <a:r>
              <a:rPr lang="en-US" dirty="0"/>
              <a:t>State hook and Effects Hook</a:t>
            </a:r>
          </a:p>
          <a:p>
            <a:r>
              <a:rPr lang="en-US" dirty="0"/>
              <a:t>Historical note: “hooks” date at least back to the 1970s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hlinkClick r:id="rId3"/>
              </a:rPr>
              <a:t>Emacs hooks </a:t>
            </a:r>
            <a:r>
              <a:rPr lang="en-US" dirty="0"/>
              <a:t>– functions you can assign that will be run just before or after some important event happens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0E9D25-BA34-4324-BEB5-8054114D5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32550"/>
            <a:ext cx="3860800" cy="273050"/>
          </a:xfrm>
        </p:spPr>
        <p:txBody>
          <a:bodyPr/>
          <a:lstStyle/>
          <a:p>
            <a:r>
              <a:rPr lang="en-US" altLang="en-US"/>
              <a:t>© 2021 -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8764AA-88D2-4293-9023-281A495F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32550"/>
            <a:ext cx="2844800" cy="273050"/>
          </a:xfrm>
        </p:spPr>
        <p:txBody>
          <a:bodyPr/>
          <a:lstStyle/>
          <a:p>
            <a:fld id="{A3B315BA-FF6E-4F83-822C-B6704CDD7611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743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C65C2-A9A6-40EB-BB51-F42AE43C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Hook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FE246-2DEC-45FF-91DC-874539BDA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417638"/>
            <a:ext cx="4051300" cy="5097257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useState</a:t>
            </a:r>
            <a:r>
              <a:rPr lang="en-US" dirty="0"/>
              <a:t> is the state hook</a:t>
            </a:r>
          </a:p>
          <a:p>
            <a:r>
              <a:rPr lang="en-US" dirty="0"/>
              <a:t>Takes initial value of state</a:t>
            </a:r>
          </a:p>
          <a:p>
            <a:r>
              <a:rPr lang="en-US" dirty="0"/>
              <a:t>Returns: current value of state, and function to update it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setCount</a:t>
            </a:r>
            <a:r>
              <a:rPr lang="en-US" dirty="0"/>
              <a:t> can be any pair of names</a:t>
            </a:r>
          </a:p>
          <a:p>
            <a:r>
              <a:rPr lang="en-US" dirty="0"/>
              <a:t>Values are remembered across executions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A69F1D-4434-4274-91A3-DD62A7ECD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B520E6-6B38-41DD-A97E-136B150E4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B90051-75F6-42C3-9B77-9A764C882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239" y="1033668"/>
            <a:ext cx="7697598" cy="509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87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EAE46-4309-4B42-B73A-CFCD39714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Hook,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38538-36A9-4C8B-B0C5-750CEE453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8"/>
            <a:ext cx="7294488" cy="4411662"/>
          </a:xfrm>
        </p:spPr>
        <p:txBody>
          <a:bodyPr>
            <a:normAutofit/>
          </a:bodyPr>
          <a:lstStyle/>
          <a:p>
            <a:r>
              <a:rPr lang="en-US" dirty="0"/>
              <a:t>Must be defined in</a:t>
            </a:r>
            <a:br>
              <a:rPr lang="en-US" dirty="0"/>
            </a:br>
            <a:r>
              <a:rPr lang="en-US" dirty="0"/>
              <a:t>top-level functions</a:t>
            </a:r>
          </a:p>
          <a:p>
            <a:r>
              <a:rPr lang="en-US" dirty="0"/>
              <a:t>Initial value can be a</a:t>
            </a:r>
            <a:br>
              <a:rPr lang="en-US" dirty="0"/>
            </a:br>
            <a:r>
              <a:rPr lang="en-US" dirty="0"/>
              <a:t>single value or object</a:t>
            </a:r>
          </a:p>
          <a:p>
            <a:r>
              <a:rPr lang="en-US" dirty="0"/>
              <a:t>If multiple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useState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they must</a:t>
            </a:r>
            <a:br>
              <a:rPr lang="en-US" dirty="0"/>
            </a:br>
            <a:r>
              <a:rPr lang="en-US" dirty="0"/>
              <a:t>be </a:t>
            </a:r>
            <a:r>
              <a:rPr lang="en-US" i="1" dirty="0"/>
              <a:t>in the same order </a:t>
            </a:r>
            <a:r>
              <a:rPr lang="en-US" dirty="0"/>
              <a:t>everywhere</a:t>
            </a:r>
          </a:p>
          <a:p>
            <a:pPr lvl="1"/>
            <a:r>
              <a:rPr lang="en-US" dirty="0"/>
              <a:t>Can use any names</a:t>
            </a:r>
          </a:p>
          <a:p>
            <a:r>
              <a:rPr lang="en-US" dirty="0"/>
              <a:t>Be sure to put uses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{}</a:t>
            </a:r>
            <a:r>
              <a:rPr lang="en-US" dirty="0"/>
              <a:t>so evaluated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9140AE-8A4F-431E-B391-5D4B647A8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9FE0C-9DE3-4249-AAD1-387C8B1C9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4BE44B-2EED-48B4-813B-8FF1C667E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490" y="3380203"/>
            <a:ext cx="4941197" cy="3272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7AFC63-FF0D-4040-80AC-AD01B2EF1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112" y="1077498"/>
            <a:ext cx="6816175" cy="200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66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111C5-BA74-4F25-B90D-0D1BFDEBB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Hook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B7BD9-F439-48C1-BDEC-778B924D9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08" y="1555486"/>
            <a:ext cx="5600700" cy="502311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Takes a function that will be called at a specific time</a:t>
            </a:r>
          </a:p>
          <a:p>
            <a:pPr lvl="1"/>
            <a:r>
              <a:rPr lang="en-US" dirty="0"/>
              <a:t>By default, </a:t>
            </a:r>
            <a:r>
              <a:rPr lang="en-US" i="1" dirty="0"/>
              <a:t>after</a:t>
            </a:r>
            <a:r>
              <a:rPr lang="en-US" dirty="0"/>
              <a:t> every render (including the first time)</a:t>
            </a:r>
          </a:p>
          <a:p>
            <a:r>
              <a:rPr lang="en-US" dirty="0"/>
              <a:t>Can perform side effects – updating external things</a:t>
            </a:r>
          </a:p>
          <a:p>
            <a:r>
              <a:rPr lang="en-US" dirty="0"/>
              <a:t>Can use state and other variables since inside the top-level function.</a:t>
            </a:r>
          </a:p>
          <a:p>
            <a:r>
              <a:rPr lang="en-US" dirty="0"/>
              <a:t>The function parameter can return another function to be used as cleanup</a:t>
            </a:r>
          </a:p>
          <a:p>
            <a:pPr lvl="1"/>
            <a:r>
              <a:rPr lang="en-US" dirty="0"/>
              <a:t>When the component “unmounts” (goes to another page)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F3B10-1566-4ACB-A8A7-F9F1EEB50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52E94-3412-4C14-819D-CD79D5A7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DBB026-8793-4C16-966F-87CA202E0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408" y="122238"/>
            <a:ext cx="5993702" cy="5240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70E08D-0135-409E-969C-F78AB6E3B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348" y="5478626"/>
            <a:ext cx="5904762" cy="1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71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111C5-BA74-4F25-B90D-0D1BFDEBB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Hook</a:t>
            </a:r>
            <a:br>
              <a:rPr lang="en-US" dirty="0"/>
            </a:br>
            <a:r>
              <a:rPr lang="en-US" dirty="0"/>
              <a:t>(another example)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B7BD9-F439-48C1-BDEC-778B924D9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08" y="1555486"/>
            <a:ext cx="5600700" cy="5023114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useEffect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can take dependencies</a:t>
            </a:r>
          </a:p>
          <a:p>
            <a:pPr lvl="1"/>
            <a:r>
              <a:rPr lang="en-US" dirty="0"/>
              <a:t>Dependencies placed at in brackets at the end of function</a:t>
            </a:r>
          </a:p>
          <a:p>
            <a:pPr lvl="1"/>
            <a:r>
              <a:rPr lang="en-US" dirty="0"/>
              <a:t>Dependencies say that only when the specified variables change, will the app remount</a:t>
            </a:r>
          </a:p>
          <a:p>
            <a:r>
              <a:rPr lang="en-US" dirty="0"/>
              <a:t>Augment our current example, so that we have 2 state variables:</a:t>
            </a:r>
          </a:p>
          <a:p>
            <a:pPr lvl="1"/>
            <a:r>
              <a:rPr lang="en-US" dirty="0"/>
              <a:t>Only when add is updated, does it print to console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F3B10-1566-4ACB-A8A7-F9F1EEB50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© 2019 - 2021 - Brad Myers &amp; Michael Liu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52E94-3412-4C14-819D-CD79D5A7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76AF3E-FCD1-D944-A3E1-739C852287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408" y="4821580"/>
            <a:ext cx="5974081" cy="17690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94F7F7-ABD8-7947-AEB5-9573074FD0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" r="16635"/>
          <a:stretch/>
        </p:blipFill>
        <p:spPr>
          <a:xfrm>
            <a:off x="6096000" y="769938"/>
            <a:ext cx="5974081" cy="391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26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111C5-BA74-4F25-B90D-0D1BFDEBB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Props Hook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B7BD9-F439-48C1-BDEC-778B924D9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523" y="1492689"/>
            <a:ext cx="5895477" cy="5023114"/>
          </a:xfrm>
        </p:spPr>
        <p:txBody>
          <a:bodyPr>
            <a:normAutofit/>
          </a:bodyPr>
          <a:lstStyle/>
          <a:p>
            <a:r>
              <a:rPr lang="en-US" dirty="0"/>
              <a:t>Props can be passed in 2 ways</a:t>
            </a:r>
          </a:p>
          <a:p>
            <a:pPr lvl="1"/>
            <a:r>
              <a:rPr lang="en-US" dirty="0"/>
              <a:t>Still will be passed in same way as class components [picture  A]</a:t>
            </a:r>
          </a:p>
          <a:p>
            <a:pPr lvl="1"/>
            <a:r>
              <a:rPr lang="en-US" dirty="0"/>
              <a:t>Direct use of props (notice you no longer need “this” anymore) [picture  B]</a:t>
            </a:r>
          </a:p>
          <a:p>
            <a:pPr lvl="2"/>
            <a:r>
              <a:rPr lang="en-US" dirty="0"/>
              <a:t>”this” is considered inherent</a:t>
            </a:r>
          </a:p>
          <a:p>
            <a:pPr lvl="1"/>
            <a:r>
              <a:rPr lang="en-US" dirty="0"/>
              <a:t>Object that contains parameters passed as props [picture  C]</a:t>
            </a:r>
          </a:p>
          <a:p>
            <a:pPr lvl="2"/>
            <a:r>
              <a:rPr lang="en-US" dirty="0"/>
              <a:t>Separated by commas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F3B10-1566-4ACB-A8A7-F9F1EEB50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© 2019 - 2021 - Brad Myers &amp; Michael Liu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52E94-3412-4C14-819D-CD79D5A7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FE68C3-5DBF-DC4B-B698-02E776AC0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756" y="2844548"/>
            <a:ext cx="5015343" cy="16775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CDF7CA-2831-1649-BE3C-36CDBC4F6B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756" y="4678782"/>
            <a:ext cx="4948427" cy="16775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0BBFBF-0ED8-6743-B95A-385A201997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756" y="828456"/>
            <a:ext cx="5025281" cy="18594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E6B6437-4362-694D-85AE-48DE41D438A6}"/>
              </a:ext>
            </a:extLst>
          </p:cNvPr>
          <p:cNvSpPr txBox="1"/>
          <p:nvPr/>
        </p:nvSpPr>
        <p:spPr>
          <a:xfrm>
            <a:off x="6364185" y="1493830"/>
            <a:ext cx="35137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76706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496204" cy="1295400"/>
          </a:xfrm>
        </p:spPr>
        <p:txBody>
          <a:bodyPr/>
          <a:lstStyle/>
          <a:p>
            <a:r>
              <a:rPr lang="en-US" dirty="0"/>
              <a:t>Passing function as props</a:t>
            </a:r>
            <a:br>
              <a:rPr lang="en-US" dirty="0"/>
            </a:br>
            <a:r>
              <a:rPr lang="en-US" dirty="0"/>
              <a:t>(in hooks)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412876"/>
            <a:ext cx="10274300" cy="466961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2019 - 2021 - Brad Myers &amp; Michael Liu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B737B15-6BFE-9F47-A913-75F708013766}"/>
              </a:ext>
            </a:extLst>
          </p:cNvPr>
          <p:cNvSpPr txBox="1">
            <a:spLocks/>
          </p:cNvSpPr>
          <p:nvPr/>
        </p:nvSpPr>
        <p:spPr bwMode="auto">
          <a:xfrm>
            <a:off x="368301" y="1565276"/>
            <a:ext cx="4753147" cy="466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This is the same example as the class component</a:t>
            </a:r>
          </a:p>
          <a:p>
            <a:r>
              <a:rPr lang="en-US" kern="0" dirty="0"/>
              <a:t>Constructor not necessary</a:t>
            </a:r>
          </a:p>
          <a:p>
            <a:pPr lvl="1"/>
            <a:r>
              <a:rPr lang="en-US" kern="0" dirty="0"/>
              <a:t>Automatic Binding (why “this” is not necessary either)</a:t>
            </a:r>
          </a:p>
          <a:p>
            <a:pPr lvl="1"/>
            <a:r>
              <a:rPr lang="en-US" kern="0" dirty="0"/>
              <a:t>Child component does not need “this” either</a:t>
            </a:r>
          </a:p>
          <a:p>
            <a:endParaRPr lang="en-US" kern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33CE5B-B057-E84C-A0DD-7301EB2D6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948" y="598589"/>
            <a:ext cx="4315441" cy="33726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D6691C-0095-604E-93CD-DD9EE5750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951" y="4146270"/>
            <a:ext cx="7066049" cy="271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24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Michael Liu’s </a:t>
            </a:r>
            <a:r>
              <a:rPr lang="en-US" dirty="0"/>
              <a:t>sample app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87501"/>
            <a:ext cx="5296475" cy="5118100"/>
          </a:xfrm>
        </p:spPr>
        <p:txBody>
          <a:bodyPr>
            <a:normAutofit/>
          </a:bodyPr>
          <a:lstStyle/>
          <a:p>
            <a:r>
              <a:rPr lang="en-US" u="sng" dirty="0">
                <a:hlinkClick r:id="rId2"/>
              </a:rPr>
              <a:t>https://github.com/lxieyang/ssui-simple-react-app</a:t>
            </a:r>
            <a:endParaRPr lang="en-US" u="sng" dirty="0"/>
          </a:p>
          <a:p>
            <a:r>
              <a:rPr lang="en-US" u="sng" dirty="0">
                <a:hlinkClick r:id="rId3"/>
              </a:rPr>
              <a:t>https://ssui-star-wars.netlify.app/</a:t>
            </a:r>
            <a:endParaRPr lang="en-US" sz="2800" dirty="0"/>
          </a:p>
          <a:p>
            <a:r>
              <a:rPr lang="en-US" sz="2800" dirty="0"/>
              <a:t>Basic code structure</a:t>
            </a:r>
          </a:p>
          <a:p>
            <a:r>
              <a:rPr lang="en-US" sz="2800" dirty="0"/>
              <a:t>Component Reuse</a:t>
            </a:r>
          </a:p>
          <a:p>
            <a:r>
              <a:rPr lang="en-US" sz="2800" dirty="0"/>
              <a:t>Lists</a:t>
            </a:r>
          </a:p>
          <a:p>
            <a:r>
              <a:rPr lang="en-US" sz="2800" dirty="0"/>
              <a:t>Styling using Bootstrap</a:t>
            </a:r>
          </a:p>
          <a:p>
            <a:r>
              <a:rPr lang="en-US" sz="2800" dirty="0"/>
              <a:t>Routing</a:t>
            </a:r>
          </a:p>
          <a:p>
            <a:r>
              <a:rPr lang="en-US" sz="2800" i="1" dirty="0"/>
              <a:t>But doesn’t use states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pic>
        <p:nvPicPr>
          <p:cNvPr id="6" name="Google Shape;342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5926" y="1770063"/>
            <a:ext cx="5398074" cy="404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2142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4115"/>
            <a:ext cx="10058401" cy="4713287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https://reactjs.org/</a:t>
            </a:r>
            <a:endParaRPr lang="en-US" dirty="0"/>
          </a:p>
          <a:p>
            <a:r>
              <a:rPr lang="en-US" dirty="0"/>
              <a:t>“A JavaScript library for building user interfaces”</a:t>
            </a:r>
          </a:p>
          <a:p>
            <a:r>
              <a:rPr lang="en-US" dirty="0"/>
              <a:t>Created by Facebook and actively used and supported by them</a:t>
            </a:r>
          </a:p>
          <a:p>
            <a:r>
              <a:rPr lang="en-US" dirty="0"/>
              <a:t>Goal: be more declarative, like original html and CSS</a:t>
            </a:r>
          </a:p>
          <a:p>
            <a:pPr lvl="1"/>
            <a:r>
              <a:rPr lang="en-US" dirty="0"/>
              <a:t>As opposed to imperative like JavaScript</a:t>
            </a:r>
          </a:p>
          <a:p>
            <a:pPr lvl="1"/>
            <a:r>
              <a:rPr lang="en-US" dirty="0"/>
              <a:t>React handles updating and redrawing as data changes</a:t>
            </a:r>
          </a:p>
          <a:p>
            <a:pPr lvl="2"/>
            <a:r>
              <a:rPr lang="en-US" dirty="0"/>
              <a:t>Still need input handlers</a:t>
            </a:r>
          </a:p>
          <a:p>
            <a:pPr lvl="1"/>
            <a:r>
              <a:rPr lang="en-US" dirty="0"/>
              <a:t>New way to write html with computed parameters = JSX</a:t>
            </a:r>
          </a:p>
          <a:p>
            <a:r>
              <a:rPr lang="en-US" dirty="0"/>
              <a:t>Build reusable, encapsulated </a:t>
            </a:r>
            <a:r>
              <a:rPr lang="en-US" dirty="0">
                <a:solidFill>
                  <a:srgbClr val="C00000"/>
                </a:solidFill>
              </a:rPr>
              <a:t>components</a:t>
            </a:r>
          </a:p>
          <a:p>
            <a:pPr lvl="1"/>
            <a:r>
              <a:rPr lang="en-US" dirty="0"/>
              <a:t>E.g., header and footer</a:t>
            </a:r>
          </a:p>
          <a:p>
            <a:r>
              <a:rPr lang="en-US" dirty="0"/>
              <a:t>React can also be used “native” to make Android and iOS apps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573" y="1388967"/>
            <a:ext cx="1828705" cy="708623"/>
          </a:xfrm>
          <a:prstGeom prst="rect">
            <a:avLst/>
          </a:prstGeom>
        </p:spPr>
      </p:pic>
      <p:pic>
        <p:nvPicPr>
          <p:cNvPr id="9" name="Google Shape;121;p25"/>
          <p:cNvPicPr preferRelativeResize="0"/>
          <p:nvPr/>
        </p:nvPicPr>
        <p:blipFill rotWithShape="1">
          <a:blip r:embed="rId4">
            <a:alphaModFix/>
          </a:blip>
          <a:srcRect l="39169" t="13235" r="38720" b="15646"/>
          <a:stretch/>
        </p:blipFill>
        <p:spPr>
          <a:xfrm>
            <a:off x="6096000" y="258715"/>
            <a:ext cx="1641398" cy="1649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7527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712997"/>
            <a:ext cx="9601200" cy="471955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JSX</a:t>
            </a:r>
            <a:r>
              <a:rPr lang="en-US" dirty="0"/>
              <a:t> – yet another syntax for html</a:t>
            </a:r>
          </a:p>
          <a:p>
            <a:pPr lvl="1"/>
            <a:r>
              <a:rPr lang="en-US" dirty="0"/>
              <a:t>Almost like regular html, but</a:t>
            </a:r>
            <a:br>
              <a:rPr lang="en-US" dirty="0"/>
            </a:br>
            <a:r>
              <a:rPr lang="en-US" dirty="0"/>
              <a:t>some differences</a:t>
            </a:r>
          </a:p>
          <a:p>
            <a:pPr lvl="2"/>
            <a:r>
              <a:rPr lang="en-US" dirty="0"/>
              <a:t>Yet another syntax for</a:t>
            </a:r>
            <a:br>
              <a:rPr lang="en-US" dirty="0"/>
            </a:br>
            <a:r>
              <a:rPr lang="en-US" dirty="0"/>
              <a:t>comments: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{\* comment *\}</a:t>
            </a:r>
          </a:p>
          <a:p>
            <a:pPr lvl="1"/>
            <a:r>
              <a:rPr lang="en-US" dirty="0"/>
              <a:t>Compute elements based 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props</a:t>
            </a:r>
          </a:p>
          <a:p>
            <a:pPr lvl="1"/>
            <a:r>
              <a:rPr lang="en-US" dirty="0"/>
              <a:t>Computed and returned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render()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/>
              <a:t>methods</a:t>
            </a:r>
          </a:p>
          <a:p>
            <a:pPr lvl="1"/>
            <a:r>
              <a:rPr lang="en-US" dirty="0"/>
              <a:t>CSS classes called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className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C00000"/>
                </a:solidFill>
              </a:rPr>
              <a:t>States</a:t>
            </a:r>
            <a:r>
              <a:rPr lang="en-US" dirty="0"/>
              <a:t> – dynamic data</a:t>
            </a:r>
          </a:p>
          <a:p>
            <a:pPr lvl="1"/>
            <a:r>
              <a:rPr lang="en-US" dirty="0"/>
              <a:t>Note: totally different from </a:t>
            </a:r>
            <a:r>
              <a:rPr lang="en-US" dirty="0">
                <a:solidFill>
                  <a:srgbClr val="C00000"/>
                </a:solidFill>
              </a:rPr>
              <a:t>state</a:t>
            </a:r>
            <a:r>
              <a:rPr lang="en-US" dirty="0"/>
              <a:t>-transition-diagrams</a:t>
            </a:r>
          </a:p>
          <a:p>
            <a:pPr lvl="1"/>
            <a:r>
              <a:rPr lang="en-US" dirty="0"/>
              <a:t>Store values as JS objects</a:t>
            </a:r>
          </a:p>
          <a:p>
            <a:pPr lvl="1"/>
            <a:r>
              <a:rPr lang="en-US" dirty="0"/>
              <a:t>DOM updated when state’s values change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282" y="122237"/>
            <a:ext cx="4970192" cy="465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7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67569-1AC8-4752-84CC-70DCBC4D8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907909"/>
          </a:xfrm>
        </p:spPr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ABE97-A902-4AC9-97A4-B19209005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279" y="1030147"/>
            <a:ext cx="11582400" cy="458142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You probably already have Git installed, but if not:</a:t>
            </a:r>
            <a:br>
              <a:rPr lang="en-US" dirty="0"/>
            </a:br>
            <a:r>
              <a:rPr lang="en-US" sz="2400" dirty="0">
                <a:hlinkClick r:id="rId3"/>
              </a:rPr>
              <a:t>https://git-scm.com/book/en/v2/Getting-Started-Installing-Git</a:t>
            </a:r>
            <a:r>
              <a:rPr lang="en-US" sz="2400" dirty="0"/>
              <a:t> </a:t>
            </a:r>
            <a:endParaRPr lang="en-US" dirty="0"/>
          </a:p>
          <a:p>
            <a:r>
              <a:rPr lang="en-US" dirty="0"/>
              <a:t>Download node.js and </a:t>
            </a:r>
            <a:r>
              <a:rPr lang="en-US" dirty="0" err="1"/>
              <a:t>npm</a:t>
            </a:r>
            <a:r>
              <a:rPr lang="en-US" dirty="0"/>
              <a:t>: </a:t>
            </a:r>
            <a:r>
              <a:rPr lang="da-DK" dirty="0">
                <a:hlinkClick r:id="rId4"/>
              </a:rPr>
              <a:t>https://nodejs.org/en/</a:t>
            </a:r>
            <a:r>
              <a:rPr lang="da-DK" dirty="0"/>
              <a:t> </a:t>
            </a:r>
          </a:p>
          <a:p>
            <a:pPr lvl="1"/>
            <a:r>
              <a:rPr lang="da-DK" dirty="0"/>
              <a:t>I am using version 14.18.0</a:t>
            </a:r>
          </a:p>
          <a:p>
            <a:r>
              <a:rPr lang="da-DK" dirty="0"/>
              <a:t>Now can bring up a console and type 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npm</a:t>
            </a:r>
            <a:r>
              <a:rPr lang="da-DK" dirty="0"/>
              <a:t> or 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npx</a:t>
            </a:r>
            <a:endParaRPr lang="da-DK" dirty="0"/>
          </a:p>
          <a:p>
            <a:pPr lvl="1"/>
            <a:r>
              <a:rPr lang="da-DK" dirty="0"/>
              <a:t>I am using the 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Git CMD </a:t>
            </a:r>
            <a:r>
              <a:rPr lang="da-DK" dirty="0"/>
              <a:t>console that comes with the Git download</a:t>
            </a:r>
          </a:p>
          <a:p>
            <a:r>
              <a:rPr lang="da-DK" dirty="0"/>
              <a:t>Follow these instructions for getting started with React</a:t>
            </a:r>
          </a:p>
          <a:p>
            <a:pPr lvl="1"/>
            <a:r>
              <a:rPr lang="da-DK" dirty="0">
                <a:hlinkClick r:id="rId5"/>
              </a:rPr>
              <a:t>https://create-react-app.dev/docs/getting-started#quick-start</a:t>
            </a:r>
            <a:r>
              <a:rPr lang="da-DK" dirty="0"/>
              <a:t> </a:t>
            </a:r>
          </a:p>
          <a:p>
            <a:r>
              <a:rPr lang="da-DK" dirty="0"/>
              <a:t>cd into the code folder </a:t>
            </a:r>
            <a:r>
              <a:rPr lang="da-DK" sz="2900" i="1" dirty="0"/>
              <a:t>(expert hint: use drag-and-drop – see below)</a:t>
            </a:r>
          </a:p>
          <a:p>
            <a:pPr marL="344487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C:\Users\bm1x\Documents&gt; 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cd C:\Users\bm1x\Documents\UICOURSE\05-631fall21\HW 4-solution</a:t>
            </a:r>
          </a:p>
          <a:p>
            <a:pPr marL="344487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C:\Users\bm1x\Documents\UICOURSE\05-631fall21\HW 4-solution&gt;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npx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create-react-app my-app</a:t>
            </a:r>
            <a:b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C:\Users\bm1x\Documents\UICOURSE\05-631fall21\HW 4-solution&gt; 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cd my-app</a:t>
            </a:r>
          </a:p>
          <a:p>
            <a:pPr marL="344487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C:\Users\bm1x\Documents\UICOURSE\05-631fall21\HW 4-solution&gt;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npm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start</a:t>
            </a:r>
          </a:p>
          <a:p>
            <a:pPr lvl="1"/>
            <a:r>
              <a:rPr lang="da-DK" dirty="0"/>
              <a:t>Will open new tab in browser running the app. </a:t>
            </a:r>
          </a:p>
          <a:p>
            <a:pPr lvl="1"/>
            <a:r>
              <a:rPr lang="da-DK" dirty="0"/>
              <a:t>Can edit App.js and changes will be shown immediately on save</a:t>
            </a:r>
          </a:p>
          <a:p>
            <a:pPr lvl="1"/>
            <a:r>
              <a:rPr lang="da-DK" dirty="0"/>
              <a:t>Stop with ^C in cmd window, or close tab, or close cmd window</a:t>
            </a:r>
            <a:endParaRPr lang="da-DK" dirty="0">
              <a:hlinkClick r:id="rId5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944343-E73B-425C-A42B-912BE6721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DFE7B4-4198-4716-BD21-A6F49BBE7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1188ED-EFFF-40CA-AE4A-7121319217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0791" y="1030147"/>
            <a:ext cx="1954530" cy="19431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4C3E16-F1A1-4D48-8196-8C32A6760F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403987"/>
            <a:ext cx="5430179" cy="14540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DE1AEB-51EA-4518-A18B-A534DE96A0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3479" y="5447336"/>
            <a:ext cx="4823280" cy="136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40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27A98-2A56-454E-8FA7-CE3D3D30C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resources for 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B0B35-CC4F-4302-BCCD-B037CAD9A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19263"/>
            <a:ext cx="11404600" cy="4411662"/>
          </a:xfrm>
        </p:spPr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https://reactjs.org/docs/create-a-new-react-app.html</a:t>
            </a:r>
            <a:r>
              <a:rPr lang="en-US" sz="2800" dirty="0"/>
              <a:t> </a:t>
            </a:r>
          </a:p>
          <a:p>
            <a:r>
              <a:rPr lang="en-US" sz="2800" dirty="0">
                <a:hlinkClick r:id="rId3"/>
              </a:rPr>
              <a:t>https://docs.npmjs.com/downloading-and-installing-node-js-and-npm</a:t>
            </a:r>
            <a:r>
              <a:rPr lang="en-US" sz="2800" dirty="0"/>
              <a:t> </a:t>
            </a:r>
          </a:p>
          <a:p>
            <a:r>
              <a:rPr lang="en-US" sz="2800" dirty="0"/>
              <a:t>W3Schools intro on how to get started with React dev: </a:t>
            </a:r>
            <a:r>
              <a:rPr lang="en-US" sz="2800" dirty="0">
                <a:hlinkClick r:id="rId4"/>
              </a:rPr>
              <a:t>https://www.w3schools.com/react/react_getstarted.asp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r>
              <a:rPr lang="en-US" sz="2800" dirty="0"/>
              <a:t>Thanks to Michael Liu and Clara also for help with these slides!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0C08E-182D-4581-BB80-D55BAA3C0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57640F-2A0A-46EB-A5D6-A0ED2BE1A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889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React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41842"/>
            <a:ext cx="10058400" cy="47497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Can’t cover it in one lecture</a:t>
            </a:r>
          </a:p>
          <a:p>
            <a:pPr lvl="1"/>
            <a:r>
              <a:rPr lang="en-US" sz="2800" dirty="0"/>
              <a:t>You are responsible for learning React by yourself</a:t>
            </a:r>
            <a:endParaRPr lang="en-US" dirty="0"/>
          </a:p>
          <a:p>
            <a:r>
              <a:rPr lang="en-US" dirty="0"/>
              <a:t>Lots of great material out there to learn from</a:t>
            </a:r>
          </a:p>
          <a:p>
            <a:r>
              <a:rPr lang="en-US" dirty="0"/>
              <a:t>Lots of Stack Overflow answers that cover most problems</a:t>
            </a:r>
          </a:p>
          <a:p>
            <a:r>
              <a:rPr lang="en-US" dirty="0" err="1"/>
              <a:t>eCommerce</a:t>
            </a:r>
            <a:r>
              <a:rPr lang="en-US" dirty="0"/>
              <a:t> websites are exactly its target application</a:t>
            </a:r>
          </a:p>
          <a:p>
            <a:r>
              <a:rPr lang="en-US" dirty="0">
                <a:hlinkClick r:id="rId2"/>
              </a:rPr>
              <a:t>HW4</a:t>
            </a:r>
            <a:r>
              <a:rPr lang="en-US" dirty="0"/>
              <a:t> write up includes an example app from Michael Liu that is similar to HW4: </a:t>
            </a:r>
            <a:r>
              <a:rPr lang="en-US" dirty="0">
                <a:hlinkClick r:id="rId3"/>
              </a:rPr>
              <a:t>SSUI-Star-Wars</a:t>
            </a:r>
            <a:endParaRPr lang="en-US" dirty="0"/>
          </a:p>
          <a:p>
            <a:r>
              <a:rPr lang="en-US" dirty="0"/>
              <a:t>How to deploy </a:t>
            </a:r>
            <a:r>
              <a:rPr lang="en-US" dirty="0" err="1"/>
              <a:t>React+Router</a:t>
            </a:r>
            <a:r>
              <a:rPr lang="en-US" dirty="0"/>
              <a:t> app to Netlify from GitHub: </a:t>
            </a:r>
            <a:r>
              <a:rPr lang="en-US" sz="1900" u="sng" dirty="0">
                <a:hlinkClick r:id="rId4"/>
              </a:rPr>
              <a:t>https://dev.to/easybuoy/deploying-react-app-from-github-to-netlify-3a9j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755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features heavily used by React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9263"/>
            <a:ext cx="9894627" cy="4713287"/>
          </a:xfrm>
        </p:spPr>
        <p:txBody>
          <a:bodyPr>
            <a:normAutofit/>
          </a:bodyPr>
          <a:lstStyle/>
          <a:p>
            <a:r>
              <a:rPr lang="en-US" i="1" dirty="0"/>
              <a:t>Might want to review these features!</a:t>
            </a:r>
          </a:p>
          <a:p>
            <a:r>
              <a:rPr lang="en-US" dirty="0">
                <a:solidFill>
                  <a:srgbClr val="C00000"/>
                </a:solidFill>
              </a:rPr>
              <a:t>export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import</a:t>
            </a:r>
          </a:p>
          <a:p>
            <a:pPr lvl="1"/>
            <a:r>
              <a:rPr lang="en-US" dirty="0"/>
              <a:t>React uses lots of files and need to control namespaces</a:t>
            </a:r>
          </a:p>
          <a:p>
            <a:r>
              <a:rPr lang="en-US" dirty="0">
                <a:solidFill>
                  <a:srgbClr val="C00000"/>
                </a:solidFill>
              </a:rPr>
              <a:t>spread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rest</a:t>
            </a:r>
            <a:r>
              <a:rPr lang="en-US" dirty="0"/>
              <a:t> operator:   </a:t>
            </a:r>
            <a:r>
              <a:rPr lang="en-US" dirty="0">
                <a:solidFill>
                  <a:srgbClr val="C00000"/>
                </a:solidFill>
              </a:rPr>
              <a:t>. . .</a:t>
            </a:r>
          </a:p>
          <a:p>
            <a:pPr lvl="1"/>
            <a:r>
              <a:rPr lang="en-US" dirty="0"/>
              <a:t>Flatten an array or object in place</a:t>
            </a:r>
          </a:p>
          <a:p>
            <a:pPr marL="349250" lvl="1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00" dirty="0">
                <a:latin typeface="Consolas"/>
                <a:ea typeface="Consolas"/>
                <a:cs typeface="Consolas"/>
                <a:sym typeface="Consolas"/>
              </a:rPr>
              <a:t>const </a:t>
            </a:r>
            <a:r>
              <a:rPr lang="en-US" sz="1900" dirty="0" err="1">
                <a:latin typeface="Consolas"/>
                <a:ea typeface="Consolas"/>
                <a:cs typeface="Consolas"/>
                <a:sym typeface="Consolas"/>
              </a:rPr>
              <a:t>newArray</a:t>
            </a:r>
            <a:r>
              <a:rPr lang="en-US" sz="1900" dirty="0">
                <a:latin typeface="Consolas"/>
                <a:ea typeface="Consolas"/>
                <a:cs typeface="Consolas"/>
                <a:sym typeface="Consolas"/>
              </a:rPr>
              <a:t> = [...</a:t>
            </a:r>
            <a:r>
              <a:rPr lang="en-US" sz="1900" dirty="0" err="1">
                <a:latin typeface="Consolas"/>
                <a:ea typeface="Consolas"/>
                <a:cs typeface="Consolas"/>
                <a:sym typeface="Consolas"/>
              </a:rPr>
              <a:t>oldArray</a:t>
            </a:r>
            <a:r>
              <a:rPr lang="en-US" sz="1900" dirty="0">
                <a:latin typeface="Consolas"/>
                <a:ea typeface="Consolas"/>
                <a:cs typeface="Consolas"/>
                <a:sym typeface="Consolas"/>
              </a:rPr>
              <a:t>, 1, 2, 3];</a:t>
            </a:r>
            <a:br>
              <a:rPr lang="en-US" sz="1900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900" dirty="0">
                <a:latin typeface="Consolas"/>
                <a:ea typeface="Consolas"/>
                <a:cs typeface="Consolas"/>
                <a:sym typeface="Consolas"/>
              </a:rPr>
              <a:t>const </a:t>
            </a:r>
            <a:r>
              <a:rPr lang="en-US" sz="1900" dirty="0" err="1">
                <a:latin typeface="Consolas"/>
                <a:ea typeface="Consolas"/>
                <a:cs typeface="Consolas"/>
                <a:sym typeface="Consolas"/>
              </a:rPr>
              <a:t>newObject</a:t>
            </a:r>
            <a:r>
              <a:rPr lang="en-US" sz="1900" dirty="0">
                <a:latin typeface="Consolas"/>
                <a:ea typeface="Consolas"/>
                <a:cs typeface="Consolas"/>
                <a:sym typeface="Consolas"/>
              </a:rPr>
              <a:t> = {...</a:t>
            </a:r>
            <a:r>
              <a:rPr lang="en-US" sz="1900" dirty="0" err="1">
                <a:latin typeface="Consolas"/>
                <a:ea typeface="Consolas"/>
                <a:cs typeface="Consolas"/>
                <a:sym typeface="Consolas"/>
              </a:rPr>
              <a:t>oldObject</a:t>
            </a:r>
            <a:r>
              <a:rPr lang="en-US" sz="1900" dirty="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900" dirty="0" err="1">
                <a:latin typeface="Consolas"/>
                <a:ea typeface="Consolas"/>
                <a:cs typeface="Consolas"/>
                <a:sym typeface="Consolas"/>
              </a:rPr>
              <a:t>newProp</a:t>
            </a:r>
            <a:r>
              <a:rPr lang="en-US" sz="1900" dirty="0">
                <a:latin typeface="Consolas"/>
                <a:ea typeface="Consolas"/>
                <a:cs typeface="Consolas"/>
                <a:sym typeface="Consolas"/>
              </a:rPr>
              <a:t>: 'Jason'}</a:t>
            </a:r>
            <a:br>
              <a:rPr lang="en-US" sz="1900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900" dirty="0">
                <a:latin typeface="Consolas"/>
                <a:ea typeface="Consolas"/>
                <a:cs typeface="Consolas"/>
                <a:sym typeface="Consolas"/>
              </a:rPr>
              <a:t>function sortNumbers(...args) { </a:t>
            </a:r>
            <a:r>
              <a:rPr lang="en" sz="1500" dirty="0">
                <a:latin typeface="Consolas"/>
                <a:ea typeface="Consolas"/>
                <a:cs typeface="Consolas"/>
                <a:sym typeface="Consolas"/>
              </a:rPr>
              <a:t>}  //args is an array of the parameters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US" dirty="0" err="1">
                <a:solidFill>
                  <a:srgbClr val="C00000"/>
                </a:solidFill>
              </a:rPr>
              <a:t>Destructuring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– assign variables using same name</a:t>
            </a:r>
            <a:br>
              <a:rPr lang="en-US" dirty="0"/>
            </a:br>
            <a:r>
              <a:rPr lang="en" sz="1900" dirty="0">
                <a:latin typeface="Consolas"/>
                <a:ea typeface="Consolas"/>
                <a:cs typeface="Consolas"/>
                <a:sym typeface="Consolas"/>
              </a:rPr>
              <a:t>let {name, loc} = func(); </a:t>
            </a:r>
            <a:r>
              <a:rPr lang="en" sz="1500" dirty="0">
                <a:latin typeface="Consolas"/>
                <a:ea typeface="Consolas"/>
                <a:cs typeface="Consolas"/>
                <a:sym typeface="Consolas"/>
              </a:rPr>
              <a:t>// returns object with name: and loc: fields</a:t>
            </a:r>
            <a:endParaRPr lang="en-US" sz="1400" dirty="0">
              <a:latin typeface="Consolas"/>
              <a:ea typeface="Consolas"/>
              <a:cs typeface="Consolas"/>
              <a:sym typeface="Average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278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JavaScript array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ar1.map(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– returns a new array of calling </a:t>
            </a:r>
            <a:r>
              <a:rPr lang="en-US" dirty="0" err="1"/>
              <a:t>fn</a:t>
            </a:r>
            <a:r>
              <a:rPr lang="en-US" dirty="0"/>
              <a:t> on each element of ar1</a:t>
            </a:r>
            <a:br>
              <a:rPr lang="en-US" dirty="0"/>
            </a:br>
            <a:r>
              <a:rPr lang="en-US" sz="2000" dirty="0" err="1"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 dirty="0" err="1">
                <a:latin typeface="Consolas"/>
                <a:ea typeface="Consolas"/>
                <a:cs typeface="Consolas"/>
                <a:sym typeface="Consolas"/>
              </a:rPr>
              <a:t>doubleNumArray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 dirty="0" err="1">
                <a:latin typeface="Consolas"/>
                <a:ea typeface="Consolas"/>
                <a:cs typeface="Consolas"/>
                <a:sym typeface="Consolas"/>
              </a:rPr>
              <a:t>numbers.map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000" dirty="0" err="1"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 =&gt; </a:t>
            </a:r>
            <a:r>
              <a:rPr lang="en-US" sz="2000" dirty="0" err="1"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 * 2);</a:t>
            </a:r>
            <a:endParaRPr lang="en-US" sz="2000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ar2.filter(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– returns a new array containing the elements of ar2 that when passed to </a:t>
            </a:r>
            <a:r>
              <a:rPr lang="en-US" dirty="0" err="1"/>
              <a:t>fn</a:t>
            </a:r>
            <a:r>
              <a:rPr lang="en-US" dirty="0"/>
              <a:t> return true</a:t>
            </a:r>
            <a:br>
              <a:rPr lang="en-US" dirty="0"/>
            </a:br>
            <a:r>
              <a:rPr lang="en-US" sz="2000" dirty="0" err="1">
                <a:latin typeface="Consolas"/>
                <a:ea typeface="Consolas"/>
                <a:cs typeface="Consolas"/>
              </a:rPr>
              <a:t>const</a:t>
            </a:r>
            <a:r>
              <a:rPr lang="en-US" sz="2000" dirty="0">
                <a:latin typeface="Consolas"/>
                <a:ea typeface="Consolas"/>
                <a:cs typeface="Consolas"/>
              </a:rPr>
              <a:t> result = </a:t>
            </a:r>
            <a:r>
              <a:rPr lang="en-US" sz="2000" dirty="0" err="1">
                <a:latin typeface="Consolas"/>
                <a:ea typeface="Consolas"/>
                <a:cs typeface="Consolas"/>
              </a:rPr>
              <a:t>words.filter</a:t>
            </a:r>
            <a:r>
              <a:rPr lang="en-US" sz="2000" dirty="0">
                <a:latin typeface="Consolas"/>
                <a:ea typeface="Consolas"/>
                <a:cs typeface="Consolas"/>
              </a:rPr>
              <a:t>(word =&gt; </a:t>
            </a:r>
            <a:r>
              <a:rPr lang="en-US" sz="2000" dirty="0" err="1">
                <a:latin typeface="Consolas"/>
                <a:ea typeface="Consolas"/>
                <a:cs typeface="Consolas"/>
              </a:rPr>
              <a:t>word.length</a:t>
            </a:r>
            <a:r>
              <a:rPr lang="en-US" sz="2000" dirty="0">
                <a:latin typeface="Consolas"/>
                <a:ea typeface="Consolas"/>
                <a:cs typeface="Consolas"/>
              </a:rPr>
              <a:t> &gt; 6);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349626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58256</TotalTime>
  <Words>2471</Words>
  <Application>Microsoft Office PowerPoint</Application>
  <PresentationFormat>Widescreen</PresentationFormat>
  <Paragraphs>348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-apple-system</vt:lpstr>
      <vt:lpstr>Arial</vt:lpstr>
      <vt:lpstr>Average</vt:lpstr>
      <vt:lpstr>Consolas</vt:lpstr>
      <vt:lpstr>Courier New</vt:lpstr>
      <vt:lpstr>Tahoma</vt:lpstr>
      <vt:lpstr>Wingdings</vt:lpstr>
      <vt:lpstr>lecture template_polo</vt:lpstr>
      <vt:lpstr>Lecture 11: React for JavaScript</vt:lpstr>
      <vt:lpstr>Logistics</vt:lpstr>
      <vt:lpstr>What is React</vt:lpstr>
      <vt:lpstr>Key Concepts</vt:lpstr>
      <vt:lpstr>Getting Started</vt:lpstr>
      <vt:lpstr>Extra resources for getting started</vt:lpstr>
      <vt:lpstr>Learning React</vt:lpstr>
      <vt:lpstr>JavaScript features heavily used by React</vt:lpstr>
      <vt:lpstr>Useful JavaScript array functions</vt:lpstr>
      <vt:lpstr>Backquote (“backtick”) operator</vt:lpstr>
      <vt:lpstr>React Components</vt:lpstr>
      <vt:lpstr>React is Client Side</vt:lpstr>
      <vt:lpstr>Structure of our React apps</vt:lpstr>
      <vt:lpstr>Create components</vt:lpstr>
      <vt:lpstr>React Router</vt:lpstr>
      <vt:lpstr>Dynamic Contents: Props and State</vt:lpstr>
      <vt:lpstr>Dynamic Contents: Props and State</vt:lpstr>
      <vt:lpstr>this.setState or useState</vt:lpstr>
      <vt:lpstr>Conditional rendering</vt:lpstr>
      <vt:lpstr>Rendering Lists</vt:lpstr>
      <vt:lpstr>React Hooks</vt:lpstr>
      <vt:lpstr>State Hook</vt:lpstr>
      <vt:lpstr>State Hook, cont.</vt:lpstr>
      <vt:lpstr>Effect Hook</vt:lpstr>
      <vt:lpstr>Effect Hook (another example)</vt:lpstr>
      <vt:lpstr>Props Hook</vt:lpstr>
      <vt:lpstr>Passing function as props (in hooks)</vt:lpstr>
      <vt:lpstr>Michael Liu’s sample app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05-830 Lecture 1</dc:title>
  <dc:creator>Brad Myers</dc:creator>
  <cp:lastModifiedBy>Brad A Myers</cp:lastModifiedBy>
  <cp:revision>1016</cp:revision>
  <cp:lastPrinted>1601-01-01T00:00:00Z</cp:lastPrinted>
  <dcterms:created xsi:type="dcterms:W3CDTF">2001-06-15T20:03:27Z</dcterms:created>
  <dcterms:modified xsi:type="dcterms:W3CDTF">2021-10-05T17:09:01Z</dcterms:modified>
</cp:coreProperties>
</file>