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8"/>
  </p:notesMasterIdLst>
  <p:sldIdLst>
    <p:sldId id="282" r:id="rId2"/>
    <p:sldId id="354" r:id="rId3"/>
    <p:sldId id="379" r:id="rId4"/>
    <p:sldId id="394" r:id="rId5"/>
    <p:sldId id="408" r:id="rId6"/>
    <p:sldId id="409" r:id="rId7"/>
    <p:sldId id="356" r:id="rId8"/>
    <p:sldId id="357" r:id="rId9"/>
    <p:sldId id="358" r:id="rId10"/>
    <p:sldId id="359" r:id="rId11"/>
    <p:sldId id="360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417" r:id="rId20"/>
    <p:sldId id="415" r:id="rId21"/>
    <p:sldId id="410" r:id="rId22"/>
    <p:sldId id="406" r:id="rId23"/>
    <p:sldId id="395" r:id="rId24"/>
    <p:sldId id="396" r:id="rId25"/>
    <p:sldId id="398" r:id="rId26"/>
    <p:sldId id="399" r:id="rId27"/>
    <p:sldId id="400" r:id="rId28"/>
    <p:sldId id="401" r:id="rId29"/>
    <p:sldId id="402" r:id="rId30"/>
    <p:sldId id="416" r:id="rId31"/>
    <p:sldId id="403" r:id="rId32"/>
    <p:sldId id="404" r:id="rId33"/>
    <p:sldId id="405" r:id="rId34"/>
    <p:sldId id="412" r:id="rId35"/>
    <p:sldId id="414" r:id="rId36"/>
    <p:sldId id="413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5352" autoAdjust="0"/>
  </p:normalViewPr>
  <p:slideViewPr>
    <p:cSldViewPr snapToGrid="0">
      <p:cViewPr>
        <p:scale>
          <a:sx n="77" d="100"/>
          <a:sy n="77" d="100"/>
        </p:scale>
        <p:origin x="202" y="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27.xml"/><Relationship Id="rId3" Type="http://schemas.openxmlformats.org/officeDocument/2006/relationships/slide" Target="slides/slide7.xml"/><Relationship Id="rId7" Type="http://schemas.openxmlformats.org/officeDocument/2006/relationships/slide" Target="slides/slide11.xml"/><Relationship Id="rId12" Type="http://schemas.openxmlformats.org/officeDocument/2006/relationships/slide" Target="slides/slide18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6" Type="http://schemas.openxmlformats.org/officeDocument/2006/relationships/slide" Target="slides/slide10.xml"/><Relationship Id="rId11" Type="http://schemas.openxmlformats.org/officeDocument/2006/relationships/slide" Target="slides/slide17.xml"/><Relationship Id="rId5" Type="http://schemas.openxmlformats.org/officeDocument/2006/relationships/slide" Target="slides/slide9.xml"/><Relationship Id="rId15" Type="http://schemas.openxmlformats.org/officeDocument/2006/relationships/slide" Target="slides/slide33.xml"/><Relationship Id="rId10" Type="http://schemas.openxmlformats.org/officeDocument/2006/relationships/slide" Target="slides/slide16.xml"/><Relationship Id="rId4" Type="http://schemas.openxmlformats.org/officeDocument/2006/relationships/slide" Target="slides/slide8.xml"/><Relationship Id="rId9" Type="http://schemas.openxmlformats.org/officeDocument/2006/relationships/slide" Target="slides/slide14.xml"/><Relationship Id="rId14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A71E6-F031-46F8-B588-7266C9589281}" type="slidenum">
              <a:rPr lang="en-US"/>
              <a:pPr/>
              <a:t>14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32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58D39-0B56-42C8-AA52-78EA63FCA539}" type="slidenum">
              <a:rPr lang="en-US"/>
              <a:pPr/>
              <a:t>15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2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B8789-3296-4E05-9A2B-E1645451E820}" type="slidenum">
              <a:rPr lang="en-US"/>
              <a:pPr/>
              <a:t>16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26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2B06F-A78E-4F09-8A29-CBCC6375F427}" type="slidenum">
              <a:rPr lang="en-US"/>
              <a:pPr/>
              <a:t>17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00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22635-CA10-41EF-B1AE-EDD6370F9115}" type="slidenum">
              <a:rPr lang="en-US"/>
              <a:pPr/>
              <a:t>18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57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0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Starting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11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Starting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3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2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BC0F4-3FF1-4C24-8B36-A3CBB7A09880}" type="slidenum">
              <a:rPr lang="en-US"/>
              <a:pPr/>
              <a:t>5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58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2B3F0-A198-47FE-975C-6AFCB0E76115}" type="slidenum">
              <a:rPr lang="en-US"/>
              <a:pPr/>
              <a:t>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45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8F792-398D-4488-AA8C-C222F7546213}" type="slidenum">
              <a:rPr lang="en-US"/>
              <a:pPr/>
              <a:t>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8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9E11C-B643-4AB5-9D83-0115E2B23828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97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4C4E6-8737-4281-BD7C-26D0427F577A}" type="slidenum">
              <a:rPr lang="en-US"/>
              <a:pPr/>
              <a:t>10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55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017D-5F07-497D-8392-050F2663B557}" type="slidenum">
              <a:rPr lang="en-US"/>
              <a:pPr/>
              <a:t>11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45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F72F7F-AB4D-44AE-A731-ED46F65E2CA9}" type="slidenum">
              <a:rPr lang="en-US"/>
              <a:pPr/>
              <a:t>12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6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9921" y="1443038"/>
            <a:ext cx="10356849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8125" y="4425955"/>
            <a:ext cx="9001129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14408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2021 - Brad Myers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34453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12" descr="red_hcii_logo">
            <a:extLst>
              <a:ext uri="{FF2B5EF4-FFF2-40B4-BE49-F238E27FC236}">
                <a16:creationId xmlns:a16="http://schemas.microsoft.com/office/drawing/2014/main" id="{F88B0983-9162-4F77-B083-456D5FB16B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40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7">
            <a:extLst>
              <a:ext uri="{FF2B5EF4-FFF2-40B4-BE49-F238E27FC236}">
                <a16:creationId xmlns:a16="http://schemas.microsoft.com/office/drawing/2014/main" id="{0BC4917B-FEEB-4C8E-A508-5AC67A68D5FE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-3079749" y="3079751"/>
            <a:ext cx="6858000" cy="698499"/>
            <a:chOff x="0" y="0"/>
            <a:chExt cx="5760" cy="128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2BB8577E-CEFC-40C9-8964-D175157E0C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0C3727EA-9C43-4FB4-AC0E-FCC1098174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07138290-F293-4C17-89C4-F864B37659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32B1F765-19A6-4467-831D-6EC4CF55D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32550"/>
            <a:ext cx="3860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2021 -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5973"/>
            <a:ext cx="28448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35973"/>
            <a:ext cx="38608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5973"/>
            <a:ext cx="28448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32550"/>
            <a:ext cx="3860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00800"/>
            <a:ext cx="2844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1138"/>
            <a:ext cx="28448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71138"/>
            <a:ext cx="38608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71138"/>
            <a:ext cx="28448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5"/>
            <a:ext cx="12192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dirty="0"/>
              <a:t>© 2021 - Brad Myers</a:t>
            </a:r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2" descr="red_hcii_logo">
            <a:extLst>
              <a:ext uri="{FF2B5EF4-FFF2-40B4-BE49-F238E27FC236}">
                <a16:creationId xmlns:a16="http://schemas.microsoft.com/office/drawing/2014/main" id="{74411E59-CBBB-4F51-BBC5-3FAA819B8B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07853" y="211141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del%E2%80%93view%E2%80%93controller" TargetMode="External"/><Relationship Id="rId2" Type="http://schemas.openxmlformats.org/officeDocument/2006/relationships/hyperlink" Target="https://www.ics.uci.edu/~redmiles/ics227-SQ04/papers/KrasnerPope8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n.wikipedia.org/wiki/Finite-state_mach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doi.acm.org/10.1145/1468075.146808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cs.cmu.edu/~bam/uicourse/830spring09/lecture%2011%20-%20VAPS%20fig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ristopher_Alexander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en.wikipedia.org/wiki/Design_patter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esign_pattern#cite_note-Gang_of_Four-2" TargetMode="External"/><Relationship Id="rId5" Type="http://schemas.openxmlformats.org/officeDocument/2006/relationships/hyperlink" Target="https://en.wikipedia.org/wiki/Software_engineering" TargetMode="External"/><Relationship Id="rId4" Type="http://schemas.openxmlformats.org/officeDocument/2006/relationships/hyperlink" Target="https://en.wikipedia.org/wiki/Design_pattern#cite_note-Alexander,_A_Pattern_Language-1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0167642387900359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9:</a:t>
            </a:r>
            <a:br>
              <a:rPr lang="en-US" sz="2800" dirty="0"/>
            </a:br>
            <a:r>
              <a:rPr lang="en-US" b="0" dirty="0"/>
              <a:t>UI Software Patterns:</a:t>
            </a:r>
            <a:br>
              <a:rPr lang="en-US" b="0" dirty="0"/>
            </a:br>
            <a:r>
              <a:rPr lang="en-US" b="0" dirty="0"/>
              <a:t>State Diagrams, MVC,</a:t>
            </a:r>
            <a:br>
              <a:rPr lang="en-US" b="0" dirty="0"/>
            </a:br>
            <a:r>
              <a:rPr lang="en-US" b="0" dirty="0"/>
              <a:t>Lexical-Syntax-Semantics</a:t>
            </a:r>
            <a:endParaRPr 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05-431/631 Software Structures for User Interfaces (SSUI)</a:t>
            </a:r>
          </a:p>
          <a:p>
            <a:r>
              <a:rPr lang="en-US" dirty="0"/>
              <a:t>Fall, 2021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77B1-CE06-4CD1-893A-1C072024AD6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2C2B78-0516-4820-A0B7-BC7EF1878FB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2238"/>
            <a:ext cx="10733314" cy="12954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SzPct val="60000"/>
            </a:pPr>
            <a:r>
              <a:rPr lang="en-US" sz="3000" dirty="0"/>
              <a:t>Conceptual-Semantic-Syntactic-Lexical-Pragmatic, cont.</a:t>
            </a:r>
            <a:endParaRPr lang="en-US" b="0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9869488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/>
              <a:t>Semantic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functionality of the system; what can be expressed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What information is needed for each operation on object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What errors can occur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Semantic vs. UI is key issue in UI tools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but "semantic" is different than meaning in compilers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"Semantic Feedback“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Depends on </a:t>
            </a:r>
            <a:r>
              <a:rPr lang="en-US" i="1" dirty="0"/>
              <a:t>meaning</a:t>
            </a:r>
            <a:r>
              <a:rPr lang="en-US" dirty="0"/>
              <a:t> of items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Example: only appropriate places where item can be dropped highlight during drag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2941034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5ABC8-2E2D-4D76-AD67-D1CB14D920A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122238"/>
            <a:ext cx="10548257" cy="1295400"/>
          </a:xfrm>
        </p:spPr>
        <p:txBody>
          <a:bodyPr/>
          <a:lstStyle/>
          <a:p>
            <a:pPr eaLnBrk="1" hangingPunct="1"/>
            <a:r>
              <a:rPr lang="en-US" sz="3000" dirty="0"/>
              <a:t>Conceptual-Semantic-Syntactic-Lexical-Pragmatic, cont.</a:t>
            </a:r>
            <a:endParaRPr lang="en-US" b="0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1524000"/>
            <a:ext cx="9869489" cy="5181600"/>
          </a:xfrm>
        </p:spPr>
        <p:txBody>
          <a:bodyPr>
            <a:normAutofit fontScale="92500" lnSpcReduction="10000"/>
          </a:bodyPr>
          <a:lstStyle/>
          <a:p>
            <a:pPr marL="334963" indent="-334963" eaLnBrk="1" hangingPunct="1"/>
            <a:r>
              <a:rPr lang="en-US" sz="2600" b="1" dirty="0"/>
              <a:t>Conceptual</a:t>
            </a:r>
            <a:r>
              <a:rPr lang="en-US" sz="2600" dirty="0"/>
              <a:t> (definition from Foley &amp; Van Dam text, 1st edition)</a:t>
            </a:r>
          </a:p>
          <a:p>
            <a:pPr marL="863600" lvl="1" indent="-290513" eaLnBrk="1" hangingPunct="1"/>
            <a:r>
              <a:rPr lang="en-US" sz="2200" dirty="0"/>
              <a:t>Key application concepts that must be understood by user</a:t>
            </a:r>
          </a:p>
          <a:p>
            <a:pPr marL="863600" lvl="1" indent="-290513" eaLnBrk="1" hangingPunct="1"/>
            <a:r>
              <a:rPr lang="en-US" sz="2200" dirty="0"/>
              <a:t>User model</a:t>
            </a:r>
          </a:p>
          <a:p>
            <a:pPr marL="1428750" lvl="2" indent="-346075" eaLnBrk="1" hangingPunct="1">
              <a:buSzTx/>
              <a:buFont typeface="Wingdings" pitchFamily="2" charset="2"/>
              <a:buAutoNum type="arabicPeriod"/>
            </a:pPr>
            <a:r>
              <a:rPr lang="en-US" sz="2100" dirty="0"/>
              <a:t>Objects and classes of objects</a:t>
            </a:r>
          </a:p>
          <a:p>
            <a:pPr marL="1428750" lvl="2" indent="-346075" eaLnBrk="1" hangingPunct="1">
              <a:buSzTx/>
              <a:buFont typeface="Wingdings" pitchFamily="2" charset="2"/>
              <a:buAutoNum type="arabicPeriod"/>
            </a:pPr>
            <a:r>
              <a:rPr lang="en-US" sz="2100" dirty="0"/>
              <a:t>Relationships among them</a:t>
            </a:r>
          </a:p>
          <a:p>
            <a:pPr marL="1428750" lvl="2" indent="-346075" eaLnBrk="1" hangingPunct="1">
              <a:buSzTx/>
              <a:buFont typeface="Wingdings" pitchFamily="2" charset="2"/>
              <a:buAutoNum type="arabicPeriod"/>
            </a:pPr>
            <a:r>
              <a:rPr lang="en-US" sz="2100" dirty="0"/>
              <a:t>Operations on them</a:t>
            </a:r>
          </a:p>
          <a:p>
            <a:pPr marL="1711325" lvl="3" indent="-282575" eaLnBrk="1" hangingPunct="1"/>
            <a:r>
              <a:rPr lang="en-US" dirty="0"/>
              <a:t>Example: text editor</a:t>
            </a:r>
          </a:p>
          <a:p>
            <a:pPr marL="2116138" lvl="4" indent="-280988" eaLnBrk="1" hangingPunct="1"/>
            <a:r>
              <a:rPr lang="en-US" dirty="0"/>
              <a:t>objects = characters, files, paragraphs</a:t>
            </a:r>
          </a:p>
          <a:p>
            <a:pPr marL="2116138" lvl="4" indent="-280988" eaLnBrk="1" hangingPunct="1"/>
            <a:r>
              <a:rPr lang="en-US" dirty="0"/>
              <a:t>relationships = files contain paragraphs contain chars</a:t>
            </a:r>
          </a:p>
          <a:p>
            <a:pPr marL="2116138" lvl="4" indent="-280988" eaLnBrk="1" hangingPunct="1"/>
            <a:r>
              <a:rPr lang="en-US" dirty="0"/>
              <a:t>operations = insert, delete, etc.</a:t>
            </a:r>
          </a:p>
          <a:p>
            <a:pPr marL="339725" indent="-280988" eaLnBrk="1" hangingPunct="1"/>
            <a:r>
              <a:rPr lang="en-US" dirty="0"/>
              <a:t>Overall evaluation of CSSLP model:</a:t>
            </a:r>
          </a:p>
          <a:p>
            <a:pPr marL="407987" lvl="1" indent="0" eaLnBrk="1" hangingPunct="1">
              <a:buNone/>
            </a:pPr>
            <a:r>
              <a:rPr lang="en-US" dirty="0"/>
              <a:t>+ “</a:t>
            </a:r>
            <a:r>
              <a:rPr lang="en-US" i="1" dirty="0"/>
              <a:t>Separation of concerns</a:t>
            </a:r>
            <a:r>
              <a:rPr lang="en-US" dirty="0"/>
              <a:t>” for input handling</a:t>
            </a:r>
          </a:p>
          <a:p>
            <a:pPr marL="407987" lvl="1" indent="0" eaLnBrk="1" hangingPunct="1">
              <a:buNone/>
            </a:pPr>
            <a:r>
              <a:rPr lang="en-US" dirty="0"/>
              <a:t>+ Helps to think about syntax &amp; lexical issues</a:t>
            </a:r>
          </a:p>
          <a:p>
            <a:pPr marL="407987" lvl="1" indent="0" eaLnBrk="1" hangingPunct="1">
              <a:buNone/>
            </a:pPr>
            <a:r>
              <a:rPr lang="en-US" dirty="0"/>
              <a:t>-  Not useful for output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131905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19A69A-1334-46A6-A30B-582FFAC6D7A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2238"/>
            <a:ext cx="10058400" cy="1096864"/>
          </a:xfrm>
        </p:spPr>
        <p:txBody>
          <a:bodyPr/>
          <a:lstStyle/>
          <a:p>
            <a:pPr eaLnBrk="1" hangingPunct="1"/>
            <a:r>
              <a:rPr lang="en-US" dirty="0"/>
              <a:t>Model-View-Controller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489" y="1447800"/>
            <a:ext cx="9601200" cy="4984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Invented in Smalltalk, about 1980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Idea: separate out presentation (View), user input handling (Controller) and "semantics" (Model) which does the work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Fairly straightforward in principle, hard to carry through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Never adequately explained (one article, hard to find)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Goals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Program a new model, and then re-use existing views and controllers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better modularization and separation of UI from application</a:t>
            </a:r>
            <a:endParaRPr lang="en-US" sz="1900" dirty="0"/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Multiple, different kinds of views on same model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Lots of modern variants</a:t>
            </a:r>
          </a:p>
          <a:p>
            <a:pPr eaLnBrk="1" hangingPunct="1">
              <a:lnSpc>
                <a:spcPct val="90000"/>
              </a:lnSpc>
            </a:pPr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pic>
        <p:nvPicPr>
          <p:cNvPr id="6" name="Picture 4" descr="lect07multiview">
            <a:extLst>
              <a:ext uri="{FF2B5EF4-FFF2-40B4-BE49-F238E27FC236}">
                <a16:creationId xmlns:a16="http://schemas.microsoft.com/office/drawing/2014/main" id="{AE1105B7-0AA0-4CBE-9CFB-BFBFEFC9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4407" y="1539826"/>
            <a:ext cx="25043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402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MVC</a:t>
            </a:r>
            <a:br>
              <a:rPr lang="en-US" dirty="0"/>
            </a:br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08806"/>
            <a:ext cx="5280330" cy="5068194"/>
          </a:xfrm>
        </p:spPr>
        <p:txBody>
          <a:bodyPr>
            <a:normAutofit/>
          </a:bodyPr>
          <a:lstStyle/>
          <a:p>
            <a:r>
              <a:rPr lang="en-US" sz="1600" dirty="0"/>
              <a:t>Glenn E. Krasner and Stephen T. Pope. “A Cookbook for Using the Model-View-Controller User Interface Paradigm in Smalltalk-80,” </a:t>
            </a:r>
            <a:r>
              <a:rPr lang="en-US" sz="1600" i="1" dirty="0"/>
              <a:t>Journal of Object Oriented Programming. Aug, 1988. vol. 1, no. 3. pp. 26-49. </a:t>
            </a:r>
            <a:endParaRPr lang="en-US" dirty="0"/>
          </a:p>
          <a:p>
            <a:r>
              <a:rPr lang="en-US" dirty="0"/>
              <a:t>Hard to find original journal</a:t>
            </a:r>
          </a:p>
          <a:p>
            <a:r>
              <a:rPr lang="en-US" dirty="0"/>
              <a:t>Luckily, lots of sources for pdf:</a:t>
            </a:r>
          </a:p>
          <a:p>
            <a:r>
              <a:rPr lang="en-US" sz="1600" dirty="0">
                <a:hlinkClick r:id="rId2"/>
              </a:rPr>
              <a:t>https://www.ics.uci.edu/~redmiles/ics227-SQ04/papers/KrasnerPope88.pdf</a:t>
            </a:r>
            <a:endParaRPr lang="en-US" sz="1600" dirty="0"/>
          </a:p>
          <a:p>
            <a:r>
              <a:rPr lang="en-US" dirty="0">
                <a:hlinkClick r:id="rId3"/>
              </a:rPr>
              <a:t>Wikipedia</a:t>
            </a:r>
            <a:r>
              <a:rPr lang="en-US" dirty="0"/>
              <a:t> says invented in 1979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FB47D-1E21-469F-B6EA-B1C51509F3F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486" y="340620"/>
            <a:ext cx="4738314" cy="61363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01646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2238"/>
            <a:ext cx="10058400" cy="1219200"/>
          </a:xfrm>
        </p:spPr>
        <p:txBody>
          <a:bodyPr/>
          <a:lstStyle/>
          <a:p>
            <a:r>
              <a:rPr lang="en-US" dirty="0"/>
              <a:t>MVC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354828" cy="4953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Model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“the parts that represent the model of the underlying application domain”</a:t>
            </a:r>
          </a:p>
          <a:p>
            <a:pPr lvl="1"/>
            <a:r>
              <a:rPr lang="en-US" dirty="0"/>
              <a:t>Simple as an integer for a counter; string for an editor </a:t>
            </a:r>
          </a:p>
          <a:p>
            <a:pPr lvl="1"/>
            <a:r>
              <a:rPr lang="en-US" dirty="0"/>
              <a:t>Complex as a molecular simulator </a:t>
            </a:r>
          </a:p>
          <a:p>
            <a:r>
              <a:rPr lang="en-US" b="1" dirty="0"/>
              <a:t>View</a:t>
            </a:r>
            <a:endParaRPr lang="en-US" dirty="0"/>
          </a:p>
          <a:p>
            <a:pPr lvl="1"/>
            <a:r>
              <a:rPr lang="en-US" dirty="0"/>
              <a:t>“the way the model is presented to the user”</a:t>
            </a:r>
          </a:p>
          <a:p>
            <a:pPr lvl="1"/>
            <a:r>
              <a:rPr lang="en-US" dirty="0"/>
              <a:t>Everything graphical </a:t>
            </a:r>
          </a:p>
          <a:p>
            <a:pPr lvl="1"/>
            <a:r>
              <a:rPr lang="en-US" dirty="0"/>
              <a:t>Layout, </a:t>
            </a:r>
            <a:r>
              <a:rPr lang="en-US" dirty="0" err="1"/>
              <a:t>subviews</a:t>
            </a:r>
            <a:r>
              <a:rPr lang="en-US" dirty="0"/>
              <a:t>, composites </a:t>
            </a:r>
          </a:p>
          <a:p>
            <a:r>
              <a:rPr lang="en-US" b="1" dirty="0"/>
              <a:t>Controller</a:t>
            </a:r>
            <a:endParaRPr lang="en-US" dirty="0"/>
          </a:p>
          <a:p>
            <a:pPr lvl="1"/>
            <a:r>
              <a:rPr lang="en-US" dirty="0"/>
              <a:t>“the way the user interacts with it”</a:t>
            </a:r>
          </a:p>
          <a:p>
            <a:pPr lvl="1"/>
            <a:r>
              <a:rPr lang="en-US" dirty="0"/>
              <a:t>Schedule interactions with other VCs </a:t>
            </a:r>
          </a:p>
          <a:p>
            <a:pPr lvl="1"/>
            <a:r>
              <a:rPr lang="en-US" dirty="0"/>
              <a:t>A menu is a controller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FC1C-C145-46F1-9BF6-1658CAD63624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026" name="Picture 2" descr="https://upload.wikimedia.org/wikipedia/commons/thumb/a/a0/MVC-Process.svg/200px-MVC-Proces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28" y="1959428"/>
            <a:ext cx="3283237" cy="3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15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6A7753-B48C-46E8-B450-144D72717BE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MVC</a:t>
            </a:r>
          </a:p>
        </p:txBody>
      </p:sp>
      <p:pic>
        <p:nvPicPr>
          <p:cNvPr id="13316" name="Picture 4" descr="lect07multi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057400"/>
            <a:ext cx="3932238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lect7mf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1" y="2057401"/>
            <a:ext cx="396557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1056308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MVC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r>
              <a:rPr lang="en-US" dirty="0"/>
              <a:t>Views closely associated with controllers. </a:t>
            </a:r>
          </a:p>
          <a:p>
            <a:r>
              <a:rPr lang="en-US" dirty="0"/>
              <a:t>Each VC has one M; one M can have many VCs. </a:t>
            </a:r>
          </a:p>
          <a:p>
            <a:pPr lvl="1"/>
            <a:r>
              <a:rPr lang="en-US" dirty="0"/>
              <a:t>VCs know about their model explicitly, but M doesn't know about views </a:t>
            </a:r>
          </a:p>
          <a:p>
            <a:pPr lvl="1"/>
            <a:r>
              <a:rPr lang="en-US" dirty="0"/>
              <a:t>Changes in models broadcast to all "dependents" of a model using a standard protocol.</a:t>
            </a:r>
          </a:p>
          <a:p>
            <a:pPr lvl="1"/>
            <a:r>
              <a:rPr lang="en-US" dirty="0"/>
              <a:t>“Observer” pattern again</a:t>
            </a:r>
          </a:p>
          <a:p>
            <a:pPr lvl="2"/>
            <a:r>
              <a:rPr lang="en-US" dirty="0"/>
              <a:t>“register” the views with the model, so each is called when model changes</a:t>
            </a:r>
          </a:p>
          <a:p>
            <a:pPr lvl="3"/>
            <a:r>
              <a:rPr lang="en-US" dirty="0"/>
              <a:t>Like the event handlers when mouse down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32550"/>
            <a:ext cx="3860800" cy="273050"/>
          </a:xfrm>
        </p:spPr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  <a:noFill/>
        </p:spPr>
        <p:txBody>
          <a:bodyPr/>
          <a:lstStyle/>
          <a:p>
            <a:fld id="{D2666BF0-D51D-4831-BDA9-1CCC495C9327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32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E1F24D-D203-4AA0-807E-D1D4C92355B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MVC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b="1"/>
              <a:t>Standard interaction cycle:</a:t>
            </a:r>
            <a:r>
              <a:rPr lang="en-US" sz="2600"/>
              <a:t> </a:t>
            </a:r>
          </a:p>
          <a:p>
            <a:pPr lvl="1" eaLnBrk="1" hangingPunct="1"/>
            <a:r>
              <a:rPr lang="en-US" sz="2200"/>
              <a:t>User operates input device, controller notifies model to change, model broadcasts change notification to its dependent views, views update the screen. </a:t>
            </a:r>
          </a:p>
          <a:p>
            <a:pPr lvl="1" eaLnBrk="1" hangingPunct="1"/>
            <a:r>
              <a:rPr lang="en-US" sz="2200"/>
              <a:t>Views can query the model </a:t>
            </a:r>
          </a:p>
          <a:p>
            <a:pPr eaLnBrk="1" hangingPunct="1"/>
            <a:r>
              <a:rPr lang="en-US" sz="2600" b="1"/>
              <a:t>Problems</a:t>
            </a:r>
            <a:r>
              <a:rPr lang="en-US" sz="2600"/>
              <a:t>: </a:t>
            </a:r>
          </a:p>
          <a:p>
            <a:pPr lvl="1" eaLnBrk="1" hangingPunct="1"/>
            <a:r>
              <a:rPr lang="en-US" sz="2200"/>
              <a:t>Views and controllers tightly coupled </a:t>
            </a:r>
          </a:p>
          <a:p>
            <a:pPr lvl="1" eaLnBrk="1" hangingPunct="1"/>
            <a:r>
              <a:rPr lang="en-US" sz="2200"/>
              <a:t>What is in each part? </a:t>
            </a:r>
          </a:p>
          <a:p>
            <a:pPr lvl="1" eaLnBrk="1" hangingPunct="1"/>
            <a:r>
              <a:rPr lang="en-US" sz="2200"/>
              <a:t>Complexities with views with parts, controllers with sub-controllers, models with sub-models...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4143307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12CD21-F1AE-4E77-9CCB-F87345248F8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Model-View (variant of MVC)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Since hard to separate view and controller </a:t>
            </a:r>
          </a:p>
          <a:p>
            <a:pPr eaLnBrk="1" hangingPunct="1"/>
            <a:r>
              <a:rPr lang="en-US" dirty="0"/>
              <a:t>Primary goal: support multiple views of same data. </a:t>
            </a:r>
          </a:p>
          <a:p>
            <a:pPr lvl="1" eaLnBrk="1" hangingPunct="1"/>
            <a:r>
              <a:rPr lang="en-US" dirty="0"/>
              <a:t>Simply switch views and see data differently </a:t>
            </a:r>
          </a:p>
          <a:p>
            <a:pPr eaLnBrk="1" hangingPunct="1"/>
            <a:r>
              <a:rPr lang="en-US" dirty="0"/>
              <a:t>Put into Model "part that needs to be saved to a file" </a:t>
            </a:r>
          </a:p>
          <a:p>
            <a:pPr lvl="1" eaLnBrk="1" hangingPunct="1"/>
            <a:r>
              <a:rPr lang="en-US" dirty="0"/>
              <a:t>but really need to save parts of the 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1034753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8E50B-19C3-468E-B240-9B1AE67E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and React / Angular / Vue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BA888-8EB3-4006-BF69-5ADFA109A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AngularJS from Google (~2009) relied on the MVC paradigm</a:t>
            </a:r>
          </a:p>
          <a:p>
            <a:r>
              <a:rPr lang="en-US" dirty="0"/>
              <a:t>React from Facebook (~2011) explicitly rejected MVC due to requirement of copying values around</a:t>
            </a:r>
          </a:p>
          <a:p>
            <a:pPr lvl="1"/>
            <a:r>
              <a:rPr lang="en-US" dirty="0"/>
              <a:t>using constraints or the observer pattern</a:t>
            </a:r>
          </a:p>
          <a:p>
            <a:pPr lvl="1"/>
            <a:r>
              <a:rPr lang="en-US" dirty="0"/>
              <a:t>React instead uses shared data, which it calls “states”</a:t>
            </a:r>
          </a:p>
          <a:p>
            <a:r>
              <a:rPr lang="en-US" dirty="0"/>
              <a:t>New design of Angular (~2016) less use of MVC</a:t>
            </a:r>
          </a:p>
          <a:p>
            <a:r>
              <a:rPr lang="en-US" dirty="0"/>
              <a:t>But Vue tool does use MVC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56F41-C6F7-435A-9347-6AD81DA9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C4C76-6E6A-4E04-BF8C-4E098B95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88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971" y="1719263"/>
            <a:ext cx="9350829" cy="4608966"/>
          </a:xfrm>
        </p:spPr>
        <p:txBody>
          <a:bodyPr>
            <a:normAutofit/>
          </a:bodyPr>
          <a:lstStyle/>
          <a:p>
            <a:r>
              <a:rPr lang="en-US" dirty="0"/>
              <a:t>Homework 2 grading finished and uploaded</a:t>
            </a:r>
          </a:p>
          <a:p>
            <a:endParaRPr lang="en-US" dirty="0"/>
          </a:p>
          <a:p>
            <a:r>
              <a:rPr lang="en-US" dirty="0"/>
              <a:t>Progress on HW 3?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260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F103-1DE3-47B1-9736-F709AFCC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018193"/>
          </a:xfrm>
        </p:spPr>
        <p:txBody>
          <a:bodyPr/>
          <a:lstStyle/>
          <a:p>
            <a:r>
              <a:rPr lang="en-US" dirty="0"/>
              <a:t>Note about the word “Model”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7A790-2960-4E6C-BF30-2FECE63CB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3996"/>
            <a:ext cx="10972800" cy="515855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“Model” used in many ways in HCI!</a:t>
            </a:r>
          </a:p>
          <a:p>
            <a:pPr lvl="1"/>
            <a:r>
              <a:rPr lang="en-US" b="1" dirty="0"/>
              <a:t>User model </a:t>
            </a:r>
            <a:r>
              <a:rPr lang="en-US" dirty="0"/>
              <a:t>- </a:t>
            </a:r>
            <a:r>
              <a:rPr lang="en-US" i="1" dirty="0"/>
              <a:t>the way a </a:t>
            </a:r>
            <a:r>
              <a:rPr lang="en-US" i="1" u="sng" dirty="0"/>
              <a:t>user</a:t>
            </a:r>
            <a:r>
              <a:rPr lang="en-US" i="1" dirty="0"/>
              <a:t> thinks about a system - </a:t>
            </a:r>
            <a:r>
              <a:rPr lang="en-US" sz="2000" dirty="0"/>
              <a:t>[Don Norman]</a:t>
            </a:r>
          </a:p>
          <a:p>
            <a:pPr lvl="1"/>
            <a:r>
              <a:rPr lang="en-US" b="1" dirty="0"/>
              <a:t>Color model, undo model </a:t>
            </a:r>
            <a:r>
              <a:rPr lang="en-US" dirty="0"/>
              <a:t>- </a:t>
            </a:r>
            <a:r>
              <a:rPr lang="en-US" i="1" dirty="0"/>
              <a:t>the way that feature is presented to the </a:t>
            </a:r>
            <a:r>
              <a:rPr lang="en-US" i="1" u="sng" dirty="0"/>
              <a:t>user</a:t>
            </a:r>
          </a:p>
          <a:p>
            <a:pPr lvl="1"/>
            <a:r>
              <a:rPr lang="en-US" b="1" dirty="0"/>
              <a:t>Software models </a:t>
            </a:r>
            <a:r>
              <a:rPr lang="en-US" dirty="0"/>
              <a:t>- </a:t>
            </a:r>
            <a:r>
              <a:rPr lang="en-US" i="1" dirty="0"/>
              <a:t>the way that a </a:t>
            </a:r>
            <a:r>
              <a:rPr lang="en-US" i="1" u="sng" dirty="0"/>
              <a:t>programmer</a:t>
            </a:r>
            <a:r>
              <a:rPr lang="en-US" i="1" dirty="0"/>
              <a:t> should think about the implementation</a:t>
            </a:r>
          </a:p>
          <a:p>
            <a:pPr lvl="2"/>
            <a:r>
              <a:rPr lang="en-US" dirty="0"/>
              <a:t>Examples: </a:t>
            </a:r>
            <a:r>
              <a:rPr lang="en-US" b="1" dirty="0"/>
              <a:t>imaging model</a:t>
            </a:r>
            <a:r>
              <a:rPr lang="en-US" dirty="0"/>
              <a:t>, </a:t>
            </a:r>
            <a:r>
              <a:rPr lang="en-US" b="1" dirty="0"/>
              <a:t>object model </a:t>
            </a:r>
            <a:r>
              <a:rPr lang="en-US" dirty="0"/>
              <a:t>(</a:t>
            </a:r>
            <a:r>
              <a:rPr lang="en-US" b="1" dirty="0"/>
              <a:t>class model </a:t>
            </a:r>
            <a:r>
              <a:rPr lang="en-US" dirty="0"/>
              <a:t>or </a:t>
            </a:r>
            <a:r>
              <a:rPr lang="en-US" b="1" dirty="0"/>
              <a:t>prototype-instance model </a:t>
            </a:r>
            <a:r>
              <a:rPr lang="en-US" dirty="0"/>
              <a:t>), </a:t>
            </a:r>
            <a:r>
              <a:rPr lang="en-US" b="1" dirty="0"/>
              <a:t>retained object model</a:t>
            </a:r>
            <a:r>
              <a:rPr lang="en-US" dirty="0"/>
              <a:t>, </a:t>
            </a:r>
            <a:r>
              <a:rPr lang="en-US" b="1" dirty="0"/>
              <a:t>document model</a:t>
            </a:r>
            <a:r>
              <a:rPr lang="en-US" dirty="0"/>
              <a:t>, </a:t>
            </a:r>
            <a:r>
              <a:rPr lang="en-US" b="1" dirty="0"/>
              <a:t>interactors model</a:t>
            </a:r>
            <a:r>
              <a:rPr lang="en-US" dirty="0"/>
              <a:t>, </a:t>
            </a:r>
            <a:r>
              <a:rPr lang="en-US" b="1" dirty="0"/>
              <a:t>event model</a:t>
            </a:r>
            <a:r>
              <a:rPr lang="en-US" dirty="0"/>
              <a:t>, and </a:t>
            </a:r>
            <a:r>
              <a:rPr lang="en-US" b="1" dirty="0"/>
              <a:t>model-view-controller (MVC) model </a:t>
            </a:r>
            <a:r>
              <a:rPr lang="en-US" dirty="0"/>
              <a:t>(lectures 6 &amp; 7)</a:t>
            </a:r>
            <a:endParaRPr lang="en-US" b="1" dirty="0"/>
          </a:p>
          <a:p>
            <a:pPr lvl="1"/>
            <a:r>
              <a:rPr lang="en-US" b="1" dirty="0"/>
              <a:t>Model</a:t>
            </a:r>
            <a:r>
              <a:rPr lang="en-US" dirty="0"/>
              <a:t> of </a:t>
            </a:r>
            <a:r>
              <a:rPr lang="en-US" b="1" dirty="0"/>
              <a:t>M</a:t>
            </a:r>
            <a:r>
              <a:rPr lang="en-US" dirty="0"/>
              <a:t>VC - </a:t>
            </a:r>
            <a:r>
              <a:rPr lang="en-US" i="1" dirty="0"/>
              <a:t>the data structure that the user interface is connected to</a:t>
            </a:r>
          </a:p>
          <a:p>
            <a:pPr lvl="1"/>
            <a:r>
              <a:rPr lang="en-US" b="1" dirty="0"/>
              <a:t>Model-based design</a:t>
            </a:r>
            <a:r>
              <a:rPr lang="en-US" dirty="0"/>
              <a:t> – (end of lecture 8) </a:t>
            </a:r>
            <a:r>
              <a:rPr lang="en-US" i="1" dirty="0"/>
              <a:t>high-level specification from which the </a:t>
            </a:r>
            <a:r>
              <a:rPr lang="en-US" dirty="0"/>
              <a:t>user</a:t>
            </a:r>
            <a:r>
              <a:rPr lang="en-US" i="1" dirty="0"/>
              <a:t> interface is automatically generated</a:t>
            </a:r>
            <a:endParaRPr lang="en-US" dirty="0"/>
          </a:p>
          <a:p>
            <a:pPr lvl="1"/>
            <a:r>
              <a:rPr lang="en-US" b="1" dirty="0"/>
              <a:t>Human Performance Model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err="1"/>
              <a:t>Fitt’s</a:t>
            </a:r>
            <a:r>
              <a:rPr lang="en-US" b="1" dirty="0"/>
              <a:t> Law Model</a:t>
            </a:r>
            <a:r>
              <a:rPr lang="en-US" dirty="0"/>
              <a:t> – </a:t>
            </a:r>
            <a:r>
              <a:rPr lang="en-US" i="1" dirty="0"/>
              <a:t>mathematical representations from which predictions of human performance can be calculated</a:t>
            </a:r>
          </a:p>
          <a:p>
            <a:pPr lvl="1"/>
            <a:r>
              <a:rPr lang="en-US" b="1" dirty="0"/>
              <a:t>Language models </a:t>
            </a:r>
            <a:r>
              <a:rPr lang="en-US" i="1" dirty="0"/>
              <a:t>- representations of how words are used in a natural language</a:t>
            </a:r>
            <a:r>
              <a:rPr lang="en-US" dirty="0"/>
              <a:t> (lecture 23)</a:t>
            </a:r>
          </a:p>
          <a:p>
            <a:pPr lvl="1"/>
            <a:r>
              <a:rPr lang="en-US" b="1" dirty="0"/>
              <a:t>3D models </a:t>
            </a:r>
            <a:r>
              <a:rPr lang="en-US" i="1" dirty="0"/>
              <a:t>- computer representations of three-dimensional objects </a:t>
            </a:r>
            <a:r>
              <a:rPr lang="en-US" dirty="0"/>
              <a:t>(lecture 25)</a:t>
            </a:r>
          </a:p>
          <a:p>
            <a:pPr lvl="1"/>
            <a:r>
              <a:rPr lang="en-US" b="1" dirty="0"/>
              <a:t>Fashion models -</a:t>
            </a:r>
            <a:r>
              <a:rPr lang="en-US" i="1" dirty="0"/>
              <a:t> people who show off clothing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9DFEF-573A-482C-AD5B-CFDC656EA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DDFF0-B19B-43CD-B215-7A2DA406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563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29" y="1501629"/>
            <a:ext cx="10842171" cy="310119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Also called: state diagrams, finite-state machines (FSM), finite automata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Is also a kind of “model”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Set of states and set of arcs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States: mode that the system can be in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Transition: how system can change states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Can be abstracted away from UI or code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hlinkClick r:id="rId2"/>
              </a:rPr>
              <a:t>Wikipedia example</a:t>
            </a:r>
            <a:r>
              <a:rPr lang="en-US" sz="3200" dirty="0"/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515730"/>
            <a:ext cx="4852491" cy="1832830"/>
          </a:xfrm>
          <a:prstGeom prst="rect">
            <a:avLst/>
          </a:prstGeom>
        </p:spPr>
      </p:pic>
      <p:pic>
        <p:nvPicPr>
          <p:cNvPr id="3074" name="Picture 2" descr="https://upload.wikimedia.org/wikipedia/commons/9/97/Torniqueterevolu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6" y="4025338"/>
            <a:ext cx="164782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682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Diagrams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40229" y="1417638"/>
            <a:ext cx="9245488" cy="4411662"/>
          </a:xfrm>
        </p:spPr>
        <p:txBody>
          <a:bodyPr/>
          <a:lstStyle/>
          <a:p>
            <a:r>
              <a:rPr lang="en-US" dirty="0"/>
              <a:t>Probably the earliest tool to help build UIs: </a:t>
            </a:r>
          </a:p>
          <a:p>
            <a:pPr lvl="1"/>
            <a:r>
              <a:rPr lang="en-US" dirty="0"/>
              <a:t>William Newman's "Reaction Handler" in 1968 </a:t>
            </a:r>
            <a:r>
              <a:rPr lang="en-US" sz="1800" dirty="0">
                <a:hlinkClick r:id="rId2"/>
              </a:rPr>
              <a:t>http://doi.acm.org/10.1145/1468075.1468083</a:t>
            </a:r>
            <a:r>
              <a:rPr lang="en-US" sz="1800" dirty="0"/>
              <a:t> 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2021 - Brad Myers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319-8982-4F3C-9910-2F6892C78F8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21503"/>
            <a:ext cx="5181600" cy="382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860794"/>
            <a:ext cx="39624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8537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Transition Diagrams, cont.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Simplest form, arcs are user input events.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arcs can be extended by listing feedback (output) and semantic actions on the arcs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actions usually written in a conventional language (e.g., C)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picture, Olsen, p. 37 (Fig 3:1)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637" y="3311525"/>
            <a:ext cx="88487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101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4526" y="990600"/>
            <a:ext cx="36734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/>
              <a:t>Transition Diagrams, cont.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Often, represented textually: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picture, Olsen p. 38 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43" y="2666999"/>
            <a:ext cx="6683845" cy="246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5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/>
              <a:t>Transition Diagrams, cont.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78971" y="914401"/>
            <a:ext cx="9503229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"Pervasive states" to handle help, abort, undo, etc.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"Escape" transitions to abort (permanently leave) a dialog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picture, Olsen p. 53 (Fig 3:11)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"Re-enter" sub-dialogs for temporary excursions that return to same place. E.g., help, use calculator, etc.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picture, Olsen p. 55 (Fig 3:12)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Transitions are taken if no specific arcs from node 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200400"/>
            <a:ext cx="7480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486276"/>
            <a:ext cx="63246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8589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/>
              <a:t>Transition Diagrams, cont.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94657" y="1379538"/>
            <a:ext cx="9416143" cy="2430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"</a:t>
            </a:r>
            <a:r>
              <a:rPr lang="en-US" sz="2400" i="1" dirty="0"/>
              <a:t>Augmented</a:t>
            </a:r>
            <a:r>
              <a:rPr lang="en-US" sz="2400" dirty="0"/>
              <a:t> transition networks"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local variables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function on arcs can determine transitions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"guards" determine whether transition is legal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"conditional transitions" calculate where to go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picture, Olsen p. 57 (Fig 3:14)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upgrades the power to context-free-grammar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1"/>
            <a:ext cx="914400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7966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Transition Diagrams, cont.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Transition Networks, in general, used in various UIMSs: </a:t>
            </a:r>
          </a:p>
          <a:p>
            <a:pPr lvl="1" eaLnBrk="1" hangingPunct="1"/>
            <a:r>
              <a:rPr lang="en-US" dirty="0"/>
              <a:t>Research: Newman's "reaction handler", Jacob's RTN, Olsen's "Interactive Pushdown Automata", Stephen </a:t>
            </a:r>
            <a:r>
              <a:rPr lang="en-US" dirty="0" err="1"/>
              <a:t>Oney’s</a:t>
            </a:r>
            <a:r>
              <a:rPr lang="en-US" dirty="0"/>
              <a:t> </a:t>
            </a:r>
            <a:r>
              <a:rPr lang="en-US" dirty="0" err="1"/>
              <a:t>Euclase</a:t>
            </a:r>
            <a:r>
              <a:rPr lang="en-US" dirty="0"/>
              <a:t>, etc. </a:t>
            </a:r>
          </a:p>
          <a:p>
            <a:pPr lvl="1" eaLnBrk="1" hangingPunct="1"/>
            <a:r>
              <a:rPr lang="en-US" dirty="0"/>
              <a:t>Commercial: IDE's RAPID/USE,</a:t>
            </a:r>
            <a:br>
              <a:rPr lang="en-US" dirty="0"/>
            </a:br>
            <a:r>
              <a:rPr lang="en-US" dirty="0"/>
              <a:t>Virtual </a:t>
            </a:r>
            <a:r>
              <a:rPr lang="en-US" dirty="0" err="1"/>
              <a:t>Prototypes's</a:t>
            </a:r>
            <a:r>
              <a:rPr lang="en-US" dirty="0"/>
              <a:t> VAPS </a:t>
            </a:r>
          </a:p>
          <a:p>
            <a:pPr lvl="1" eaLnBrk="1" hangingPunct="1"/>
            <a:r>
              <a:rPr lang="en-US" dirty="0"/>
              <a:t>VAPS used spreadsheet interface to the ATN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67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VAPS pictures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Pictures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590" y="251003"/>
            <a:ext cx="4875410" cy="2572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091" y="2345770"/>
            <a:ext cx="5083419" cy="4380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510" y="3292227"/>
            <a:ext cx="3850067" cy="26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48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Diagrams for Widget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9601200" cy="4621212"/>
          </a:xfrm>
        </p:spPr>
        <p:txBody>
          <a:bodyPr/>
          <a:lstStyle/>
          <a:p>
            <a:r>
              <a:rPr lang="en-US" dirty="0"/>
              <a:t>Used internally for Garnet / Amulet “Interactors” (lecture 5)</a:t>
            </a:r>
          </a:p>
          <a:p>
            <a:pPr lvl="1"/>
            <a:r>
              <a:rPr lang="en-US" dirty="0"/>
              <a:t>Note: no “hover” state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29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1" y="2994078"/>
            <a:ext cx="7315199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163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Design Patterns?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8419"/>
            <a:ext cx="9258300" cy="4924131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Wikipedia</a:t>
            </a:r>
            <a:r>
              <a:rPr lang="en-US" dirty="0"/>
              <a:t>: A </a:t>
            </a:r>
            <a:r>
              <a:rPr lang="en-US" b="1" dirty="0"/>
              <a:t>design pattern</a:t>
            </a:r>
            <a:r>
              <a:rPr lang="en-US" dirty="0"/>
              <a:t> is the re-usable form of a solution to a design problem. The idea was introduced by the architect </a:t>
            </a:r>
            <a:r>
              <a:rPr lang="en-US" dirty="0">
                <a:hlinkClick r:id="rId3" tooltip="Christopher Alexander"/>
              </a:rPr>
              <a:t>Christopher Alexander</a:t>
            </a:r>
            <a:r>
              <a:rPr lang="en-US" baseline="30000" dirty="0">
                <a:hlinkClick r:id="rId4"/>
              </a:rPr>
              <a:t>[1]</a:t>
            </a:r>
            <a:r>
              <a:rPr lang="en-US" dirty="0"/>
              <a:t> and has been adapted for various other disciplines, notably </a:t>
            </a:r>
            <a:r>
              <a:rPr lang="en-US" dirty="0">
                <a:hlinkClick r:id="rId5" tooltip="Software engineering"/>
              </a:rPr>
              <a:t>software engineering</a:t>
            </a:r>
            <a:r>
              <a:rPr lang="en-US" dirty="0"/>
              <a:t>.</a:t>
            </a:r>
            <a:r>
              <a:rPr lang="en-US" baseline="30000" dirty="0">
                <a:hlinkClick r:id="rId6"/>
              </a:rPr>
              <a:t>[2]</a:t>
            </a:r>
            <a:endParaRPr lang="en-US" baseline="30000" dirty="0"/>
          </a:p>
          <a:p>
            <a:r>
              <a:rPr lang="en-US" dirty="0"/>
              <a:t>Design Patterns book  (1994)</a:t>
            </a:r>
          </a:p>
          <a:p>
            <a:pPr lvl="1"/>
            <a:r>
              <a:rPr lang="en-US" dirty="0"/>
              <a:t>By “Gang of 4”:  Erich Gamma, Richard</a:t>
            </a:r>
            <a:br>
              <a:rPr lang="en-US" dirty="0"/>
            </a:br>
            <a:r>
              <a:rPr lang="en-US" dirty="0"/>
              <a:t>Helm, Ralph Johnson, and John </a:t>
            </a:r>
            <a:r>
              <a:rPr lang="en-US" dirty="0" err="1"/>
              <a:t>Vlissides</a:t>
            </a:r>
            <a:endParaRPr lang="en-US" dirty="0"/>
          </a:p>
          <a:p>
            <a:pPr lvl="1"/>
            <a:r>
              <a:rPr lang="en-US" dirty="0"/>
              <a:t>Patterns for object-oriented systems (originally, Java)</a:t>
            </a:r>
          </a:p>
          <a:p>
            <a:r>
              <a:rPr lang="en-US" dirty="0"/>
              <a:t>Now, there are LOTS more</a:t>
            </a:r>
          </a:p>
          <a:p>
            <a:pPr marL="0" indent="0">
              <a:buNone/>
            </a:pPr>
            <a:endParaRPr lang="en-US" baseline="30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2" descr="C:\Users\bam\AppData\Local\Temp\SNAGHTML5f9def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4072938"/>
            <a:ext cx="1936270" cy="255328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260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84F8-3B13-4B5C-A68F-A27591A0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example, with hover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D359A-8290-433A-A2C0-D1FE703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9E7B2-18BF-473F-8349-F2874E9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89D496-6444-4E8D-899E-199D05C009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10" y="1538555"/>
            <a:ext cx="9393090" cy="378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932A2-15C7-4130-8635-2C1D57105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578" y="950416"/>
            <a:ext cx="2000036" cy="9344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9824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382" y="3410373"/>
            <a:ext cx="2847619" cy="2247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122239"/>
            <a:ext cx="9111343" cy="868453"/>
          </a:xfrm>
        </p:spPr>
        <p:txBody>
          <a:bodyPr/>
          <a:lstStyle/>
          <a:p>
            <a:r>
              <a:rPr lang="en-US" dirty="0" err="1"/>
              <a:t>StateCharts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990692"/>
            <a:ext cx="8764281" cy="44967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Invented by David Harel</a:t>
            </a:r>
            <a:br>
              <a:rPr lang="en-US" dirty="0"/>
            </a:br>
            <a:r>
              <a:rPr lang="en-US" sz="1800" dirty="0"/>
              <a:t>David Harel, “</a:t>
            </a:r>
            <a:r>
              <a:rPr lang="en-US" sz="1800" dirty="0" err="1"/>
              <a:t>Statecharts</a:t>
            </a:r>
            <a:r>
              <a:rPr lang="en-US" sz="1800" dirty="0"/>
              <a:t>: a visual formalism for complex systems”, </a:t>
            </a:r>
            <a:r>
              <a:rPr lang="en-US" sz="1800" i="1" dirty="0"/>
              <a:t>Science of Computer Programming</a:t>
            </a:r>
            <a:r>
              <a:rPr lang="en-US" sz="1800" dirty="0"/>
              <a:t>, Volume 8, Issue 3, (Elsevier) June 1987, Pages 231-274, </a:t>
            </a:r>
            <a:r>
              <a:rPr lang="en-US" sz="1800" dirty="0">
                <a:hlinkClick r:id="rId3"/>
              </a:rPr>
              <a:t>online</a:t>
            </a:r>
            <a:endParaRPr lang="en-US" dirty="0"/>
          </a:p>
          <a:p>
            <a:r>
              <a:rPr lang="en-US" dirty="0"/>
              <a:t>Generalization of state diagrams</a:t>
            </a:r>
          </a:p>
          <a:p>
            <a:pPr lvl="1"/>
            <a:r>
              <a:rPr lang="en-US" dirty="0"/>
              <a:t>Reduce state explosion and other problems</a:t>
            </a:r>
          </a:p>
          <a:p>
            <a:r>
              <a:rPr lang="en-US" dirty="0"/>
              <a:t>Cluster (nested) states for abstractions and identical behaviors</a:t>
            </a:r>
          </a:p>
          <a:p>
            <a:r>
              <a:rPr lang="en-US" dirty="0"/>
              <a:t>“AND” states – system is in both A </a:t>
            </a:r>
            <a:r>
              <a:rPr lang="en-US" i="1" dirty="0"/>
              <a:t>and</a:t>
            </a:r>
            <a:r>
              <a:rPr lang="en-US" dirty="0"/>
              <a:t> D</a:t>
            </a:r>
          </a:p>
          <a:p>
            <a:pPr lvl="1"/>
            <a:r>
              <a:rPr lang="en-US" dirty="0"/>
              <a:t>E.g., watch light is always on or off, may be</a:t>
            </a:r>
            <a:br>
              <a:rPr lang="en-US" dirty="0"/>
            </a:br>
            <a:r>
              <a:rPr lang="en-US" dirty="0"/>
              <a:t> independent of other modes</a:t>
            </a:r>
          </a:p>
          <a:p>
            <a:r>
              <a:rPr lang="en-US" dirty="0"/>
              <a:t>Concurrent charts – can operate</a:t>
            </a:r>
            <a:br>
              <a:rPr lang="en-US" dirty="0"/>
            </a:br>
            <a:r>
              <a:rPr lang="en-US" dirty="0"/>
              <a:t>independently</a:t>
            </a:r>
          </a:p>
          <a:p>
            <a:r>
              <a:rPr lang="en-US" dirty="0"/>
              <a:t>Many other features</a:t>
            </a:r>
          </a:p>
          <a:p>
            <a:r>
              <a:rPr lang="en-US" dirty="0"/>
              <a:t>Used by Stephen </a:t>
            </a:r>
            <a:r>
              <a:rPr lang="en-US" dirty="0" err="1"/>
              <a:t>Oney’s</a:t>
            </a:r>
            <a:r>
              <a:rPr lang="en-US" dirty="0"/>
              <a:t> </a:t>
            </a:r>
            <a:r>
              <a:rPr lang="en-US" dirty="0" err="1"/>
              <a:t>InterState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196" y="1200008"/>
            <a:ext cx="2469775" cy="2519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15" y="5365241"/>
            <a:ext cx="7920901" cy="137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46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Transition Diagrams, evaluation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i="1" dirty="0"/>
              <a:t>Good</a:t>
            </a:r>
            <a:r>
              <a:rPr lang="en-US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Make explicit the interpretation of all events in each state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Emphasize the temporal sequence of user and system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Natural and easily understood if small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easy to teach, learn, and read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Appropriate for some parts of GUIs: widget behaviors, dialog box transitions, etc.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May be appropriate to model transitions around web sites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93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3956">
            <a:off x="6678665" y="1508126"/>
            <a:ext cx="52197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Transition Diagrams, evaluation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1"/>
            <a:ext cx="9601200" cy="47593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b="1" i="1" dirty="0"/>
              <a:t>Bad</a:t>
            </a:r>
            <a:r>
              <a:rPr lang="en-US" sz="2800" dirty="0"/>
              <a:t> </a:t>
            </a:r>
          </a:p>
          <a:p>
            <a:pPr lvl="1" eaLnBrk="1" hangingPunct="1"/>
            <a:r>
              <a:rPr lang="en-US" sz="2400" dirty="0"/>
              <a:t>Does not scale:</a:t>
            </a:r>
            <a:br>
              <a:rPr lang="en-US" sz="2400" dirty="0"/>
            </a:br>
            <a:r>
              <a:rPr lang="en-US" sz="2400" dirty="0"/>
              <a:t>150 commands with</a:t>
            </a:r>
            <a:br>
              <a:rPr lang="en-US" sz="2400" dirty="0"/>
            </a:br>
            <a:r>
              <a:rPr lang="en-US" sz="2400" dirty="0"/>
              <a:t>3 or 4 states each </a:t>
            </a:r>
          </a:p>
          <a:p>
            <a:pPr lvl="2" eaLnBrk="1" hangingPunct="1"/>
            <a:r>
              <a:rPr lang="en-US" sz="2000" dirty="0"/>
              <a:t>explosion of lines and</a:t>
            </a:r>
            <a:br>
              <a:rPr lang="en-US" sz="2000" dirty="0"/>
            </a:br>
            <a:r>
              <a:rPr lang="en-US" sz="2000" dirty="0"/>
              <a:t>states for normal interfaces: "maze of wires" </a:t>
            </a:r>
          </a:p>
          <a:p>
            <a:pPr lvl="1" eaLnBrk="1" hangingPunct="1"/>
            <a:r>
              <a:rPr lang="en-US" sz="2400" dirty="0"/>
              <a:t>unordered inputs </a:t>
            </a:r>
          </a:p>
          <a:p>
            <a:pPr lvl="2" eaLnBrk="1" hangingPunct="1"/>
            <a:r>
              <a:rPr lang="en-US" sz="2000" dirty="0"/>
              <a:t>picture, Olsen p. 91 (Fig 6:1) </a:t>
            </a:r>
          </a:p>
          <a:p>
            <a:pPr lvl="1" eaLnBrk="1" hangingPunct="1"/>
            <a:r>
              <a:rPr lang="en-US" sz="2400" dirty="0"/>
              <a:t>Textual form is like GOTO-based assembly language </a:t>
            </a:r>
          </a:p>
          <a:p>
            <a:pPr lvl="1" eaLnBrk="1" hangingPunct="1"/>
            <a:r>
              <a:rPr lang="en-US" sz="2400" dirty="0"/>
              <a:t>Communication through global variables </a:t>
            </a:r>
          </a:p>
          <a:p>
            <a:pPr lvl="1" eaLnBrk="1" hangingPunct="1"/>
            <a:r>
              <a:rPr lang="en-US" sz="2400" dirty="0"/>
              <a:t>Doesn't handle GUI mode-free style well </a:t>
            </a:r>
          </a:p>
          <a:p>
            <a:pPr lvl="1" eaLnBrk="1" hangingPunct="1"/>
            <a:r>
              <a:rPr lang="en-US" sz="2400" dirty="0"/>
              <a:t>What to do with un-specified input? crash, ignore input </a:t>
            </a:r>
          </a:p>
          <a:p>
            <a:pPr lvl="1" eaLnBrk="1" hangingPunct="1"/>
            <a:r>
              <a:rPr lang="en-US" sz="2400" dirty="0"/>
              <a:t>Doesn't address output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81600" y="6400800"/>
            <a:ext cx="2895600" cy="457200"/>
          </a:xfrm>
        </p:spPr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660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012" y="122237"/>
            <a:ext cx="7543800" cy="742058"/>
          </a:xfrm>
        </p:spPr>
        <p:txBody>
          <a:bodyPr/>
          <a:lstStyle/>
          <a:p>
            <a:r>
              <a:rPr lang="en-US" dirty="0"/>
              <a:t>Let’s Design one for HW2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6" name="Oval 5"/>
          <p:cNvSpPr/>
          <p:nvPr/>
        </p:nvSpPr>
        <p:spPr bwMode="auto">
          <a:xfrm>
            <a:off x="1230184" y="3548278"/>
            <a:ext cx="522957" cy="38951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Idle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179" y="126319"/>
            <a:ext cx="2054268" cy="203002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2437565" y="2160362"/>
            <a:ext cx="764274" cy="62230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5" name="Curved Connector 14"/>
          <p:cNvCxnSpPr>
            <a:stCxn id="6" idx="0"/>
            <a:endCxn id="8" idx="2"/>
          </p:cNvCxnSpPr>
          <p:nvPr/>
        </p:nvCxnSpPr>
        <p:spPr bwMode="auto">
          <a:xfrm rot="5400000" flipH="1" flipV="1">
            <a:off x="1426232" y="2536946"/>
            <a:ext cx="1076762" cy="945903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6" name="Curved Connector 15"/>
          <p:cNvCxnSpPr>
            <a:stCxn id="8" idx="4"/>
            <a:endCxn id="6" idx="6"/>
          </p:cNvCxnSpPr>
          <p:nvPr/>
        </p:nvCxnSpPr>
        <p:spPr bwMode="auto">
          <a:xfrm rot="5400000">
            <a:off x="1806238" y="2729570"/>
            <a:ext cx="960366" cy="106656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848468" y="2707189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Mousedown</a:t>
            </a:r>
            <a:br>
              <a:rPr lang="en-US" dirty="0"/>
            </a:br>
            <a:r>
              <a:rPr lang="en-US" dirty="0"/>
              <a:t>on div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1215" y="3105834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-</a:t>
            </a:r>
            <a:br>
              <a:rPr lang="en-US" dirty="0"/>
            </a:br>
            <a:r>
              <a:rPr lang="en-US" i="1" dirty="0"/>
              <a:t>select that div</a:t>
            </a:r>
          </a:p>
        </p:txBody>
      </p:sp>
    </p:spTree>
    <p:extLst>
      <p:ext uri="{BB962C8B-B14F-4D97-AF65-F5344CB8AC3E}">
        <p14:creationId xmlns:p14="http://schemas.microsoft.com/office/powerpoint/2010/main" val="3532113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012" y="122237"/>
            <a:ext cx="7543800" cy="742058"/>
          </a:xfrm>
        </p:spPr>
        <p:txBody>
          <a:bodyPr/>
          <a:lstStyle/>
          <a:p>
            <a:r>
              <a:rPr lang="en-US" dirty="0"/>
              <a:t>Let’s Design one for HW2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6" name="Oval 5"/>
          <p:cNvSpPr/>
          <p:nvPr/>
        </p:nvSpPr>
        <p:spPr bwMode="auto">
          <a:xfrm>
            <a:off x="1955534" y="4423881"/>
            <a:ext cx="522957" cy="38951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Idle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179" y="126319"/>
            <a:ext cx="2054268" cy="203002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3162915" y="3035965"/>
            <a:ext cx="764274" cy="62230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Mouse is down</a:t>
            </a:r>
          </a:p>
        </p:txBody>
      </p:sp>
      <p:cxnSp>
        <p:nvCxnSpPr>
          <p:cNvPr id="15" name="Curved Connector 14"/>
          <p:cNvCxnSpPr>
            <a:cxnSpLocks/>
          </p:cNvCxnSpPr>
          <p:nvPr/>
        </p:nvCxnSpPr>
        <p:spPr bwMode="auto">
          <a:xfrm rot="5400000" flipH="1" flipV="1">
            <a:off x="2151583" y="3412549"/>
            <a:ext cx="1076762" cy="945903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6" name="Curved Connector 15"/>
          <p:cNvCxnSpPr>
            <a:stCxn id="8" idx="4"/>
            <a:endCxn id="6" idx="6"/>
          </p:cNvCxnSpPr>
          <p:nvPr/>
        </p:nvCxnSpPr>
        <p:spPr bwMode="auto">
          <a:xfrm rot="5400000">
            <a:off x="2531588" y="3605173"/>
            <a:ext cx="960366" cy="106656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573818" y="3582792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Mousedown</a:t>
            </a:r>
            <a:br>
              <a:rPr lang="en-US" dirty="0"/>
            </a:br>
            <a:r>
              <a:rPr lang="en-US" dirty="0"/>
              <a:t>on div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6565" y="3981437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-</a:t>
            </a:r>
            <a:br>
              <a:rPr lang="en-US" dirty="0"/>
            </a:br>
            <a:r>
              <a:rPr lang="en-US" i="1" dirty="0"/>
              <a:t>select that div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1063527" y="2312676"/>
            <a:ext cx="764274" cy="62230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Waiting for mouse up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4709387" y="1893454"/>
            <a:ext cx="764274" cy="62230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moving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6707014" y="4366425"/>
            <a:ext cx="764274" cy="62230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Move capture</a:t>
            </a:r>
          </a:p>
        </p:txBody>
      </p:sp>
      <p:cxnSp>
        <p:nvCxnSpPr>
          <p:cNvPr id="17" name="Curved Connector 14">
            <a:extLst>
              <a:ext uri="{FF2B5EF4-FFF2-40B4-BE49-F238E27FC236}">
                <a16:creationId xmlns:a16="http://schemas.microsoft.com/office/drawing/2014/main" id="{22B7E010-2922-4FB8-A9F5-F7700D85F16B}"/>
              </a:ext>
            </a:extLst>
          </p:cNvPr>
          <p:cNvCxnSpPr>
            <a:cxnSpLocks/>
            <a:stCxn id="8" idx="7"/>
            <a:endCxn id="31" idx="2"/>
          </p:cNvCxnSpPr>
          <p:nvPr/>
        </p:nvCxnSpPr>
        <p:spPr bwMode="auto">
          <a:xfrm rot="5400000" flipH="1" flipV="1">
            <a:off x="3801079" y="2218793"/>
            <a:ext cx="922493" cy="894123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C72096E-D12A-4BA1-952D-6EDC77532D13}"/>
              </a:ext>
            </a:extLst>
          </p:cNvPr>
          <p:cNvSpPr txBox="1"/>
          <p:nvPr/>
        </p:nvSpPr>
        <p:spPr>
          <a:xfrm>
            <a:off x="3277497" y="2274055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Mouse move</a:t>
            </a:r>
          </a:p>
          <a:p>
            <a:r>
              <a:rPr lang="en-US" dirty="0"/>
              <a:t>Move object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5D290D-3A51-42C0-BC8D-16D352EDD7CE}"/>
              </a:ext>
            </a:extLst>
          </p:cNvPr>
          <p:cNvSpPr txBox="1"/>
          <p:nvPr/>
        </p:nvSpPr>
        <p:spPr>
          <a:xfrm>
            <a:off x="4484910" y="329002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Mouse up</a:t>
            </a:r>
          </a:p>
        </p:txBody>
      </p:sp>
      <p:cxnSp>
        <p:nvCxnSpPr>
          <p:cNvPr id="24" name="Curved Connector 14">
            <a:extLst>
              <a:ext uri="{FF2B5EF4-FFF2-40B4-BE49-F238E27FC236}">
                <a16:creationId xmlns:a16="http://schemas.microsoft.com/office/drawing/2014/main" id="{1FDE8B4C-63A0-4C81-90E1-EC05E703E787}"/>
              </a:ext>
            </a:extLst>
          </p:cNvPr>
          <p:cNvCxnSpPr>
            <a:cxnSpLocks/>
            <a:endCxn id="6" idx="5"/>
          </p:cNvCxnSpPr>
          <p:nvPr/>
        </p:nvCxnSpPr>
        <p:spPr bwMode="auto">
          <a:xfrm rot="10800000" flipV="1">
            <a:off x="2401907" y="2481685"/>
            <a:ext cx="2835779" cy="2274666"/>
          </a:xfrm>
          <a:prstGeom prst="curvedConnector4">
            <a:avLst>
              <a:gd name="adj1" fmla="val 14828"/>
              <a:gd name="adj2" fmla="val 1125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3" name="Curved Connector 14">
            <a:extLst>
              <a:ext uri="{FF2B5EF4-FFF2-40B4-BE49-F238E27FC236}">
                <a16:creationId xmlns:a16="http://schemas.microsoft.com/office/drawing/2014/main" id="{3CCCDCCF-5622-4D68-83DC-C39FDB59AAC6}"/>
              </a:ext>
            </a:extLst>
          </p:cNvPr>
          <p:cNvCxnSpPr>
            <a:cxnSpLocks/>
            <a:stCxn id="31" idx="0"/>
            <a:endCxn id="30" idx="7"/>
          </p:cNvCxnSpPr>
          <p:nvPr/>
        </p:nvCxnSpPr>
        <p:spPr bwMode="auto">
          <a:xfrm rot="16200000" flipH="1" flipV="1">
            <a:off x="3148521" y="460808"/>
            <a:ext cx="510357" cy="3375648"/>
          </a:xfrm>
          <a:prstGeom prst="curvedConnector3">
            <a:avLst>
              <a:gd name="adj1" fmla="val -4479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9C09AA1-53FE-4548-9D1E-119238EE8B27}"/>
              </a:ext>
            </a:extLst>
          </p:cNvPr>
          <p:cNvSpPr txBox="1"/>
          <p:nvPr/>
        </p:nvSpPr>
        <p:spPr>
          <a:xfrm>
            <a:off x="2847374" y="1480238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ESC</a:t>
            </a:r>
          </a:p>
          <a:p>
            <a:r>
              <a:rPr lang="en-US" dirty="0"/>
              <a:t>Abort moving</a:t>
            </a:r>
          </a:p>
        </p:txBody>
      </p:sp>
      <p:cxnSp>
        <p:nvCxnSpPr>
          <p:cNvPr id="34" name="Curved Connector 14">
            <a:extLst>
              <a:ext uri="{FF2B5EF4-FFF2-40B4-BE49-F238E27FC236}">
                <a16:creationId xmlns:a16="http://schemas.microsoft.com/office/drawing/2014/main" id="{B90DE2E3-C1C0-4188-8D7A-911E4D6A2AE4}"/>
              </a:ext>
            </a:extLst>
          </p:cNvPr>
          <p:cNvCxnSpPr>
            <a:cxnSpLocks/>
            <a:stCxn id="31" idx="5"/>
            <a:endCxn id="31" idx="7"/>
          </p:cNvCxnSpPr>
          <p:nvPr/>
        </p:nvCxnSpPr>
        <p:spPr bwMode="auto">
          <a:xfrm rot="5400000" flipH="1">
            <a:off x="5141718" y="2204607"/>
            <a:ext cx="440036" cy="12700"/>
          </a:xfrm>
          <a:prstGeom prst="curvedConnector5">
            <a:avLst>
              <a:gd name="adj1" fmla="val -51950"/>
              <a:gd name="adj2" fmla="val -4010000"/>
              <a:gd name="adj3" fmla="val 1519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573F0C6-298B-41BC-9FDE-3597DB7D4907}"/>
              </a:ext>
            </a:extLst>
          </p:cNvPr>
          <p:cNvSpPr txBox="1"/>
          <p:nvPr/>
        </p:nvSpPr>
        <p:spPr>
          <a:xfrm>
            <a:off x="5201474" y="1534092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Mouse move</a:t>
            </a:r>
          </a:p>
          <a:p>
            <a:r>
              <a:rPr lang="en-US" dirty="0"/>
              <a:t>Move object</a:t>
            </a:r>
          </a:p>
        </p:txBody>
      </p:sp>
      <p:cxnSp>
        <p:nvCxnSpPr>
          <p:cNvPr id="43" name="Curved Connector 14">
            <a:extLst>
              <a:ext uri="{FF2B5EF4-FFF2-40B4-BE49-F238E27FC236}">
                <a16:creationId xmlns:a16="http://schemas.microsoft.com/office/drawing/2014/main" id="{E41F54E6-295B-4B6F-A7C7-B838D91E8AF2}"/>
              </a:ext>
            </a:extLst>
          </p:cNvPr>
          <p:cNvCxnSpPr>
            <a:cxnSpLocks/>
            <a:stCxn id="30" idx="4"/>
            <a:endCxn id="6" idx="3"/>
          </p:cNvCxnSpPr>
          <p:nvPr/>
        </p:nvCxnSpPr>
        <p:spPr bwMode="auto">
          <a:xfrm rot="16200000" flipH="1">
            <a:off x="828207" y="3552438"/>
            <a:ext cx="1821369" cy="586455"/>
          </a:xfrm>
          <a:prstGeom prst="curvedConnector3">
            <a:avLst>
              <a:gd name="adj1" fmla="val 1156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3F2DF3A-0B57-44B9-9083-C154B0D5DBA8}"/>
              </a:ext>
            </a:extLst>
          </p:cNvPr>
          <p:cNvSpPr txBox="1"/>
          <p:nvPr/>
        </p:nvSpPr>
        <p:spPr>
          <a:xfrm>
            <a:off x="925282" y="309963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Mouse up</a:t>
            </a:r>
          </a:p>
        </p:txBody>
      </p:sp>
      <p:cxnSp>
        <p:nvCxnSpPr>
          <p:cNvPr id="49" name="Curved Connector 14">
            <a:extLst>
              <a:ext uri="{FF2B5EF4-FFF2-40B4-BE49-F238E27FC236}">
                <a16:creationId xmlns:a16="http://schemas.microsoft.com/office/drawing/2014/main" id="{2CD358D8-2825-4B4B-B709-81A2E56D7B22}"/>
              </a:ext>
            </a:extLst>
          </p:cNvPr>
          <p:cNvCxnSpPr>
            <a:cxnSpLocks/>
            <a:stCxn id="6" idx="4"/>
            <a:endCxn id="32" idx="3"/>
          </p:cNvCxnSpPr>
          <p:nvPr/>
        </p:nvCxnSpPr>
        <p:spPr bwMode="auto">
          <a:xfrm rot="16200000" flipH="1">
            <a:off x="4475875" y="2554532"/>
            <a:ext cx="84202" cy="4601926"/>
          </a:xfrm>
          <a:prstGeom prst="curvedConnector3">
            <a:avLst>
              <a:gd name="adj1" fmla="val 47972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E51BB7B-D686-4AD7-9EA1-C33DA1733446}"/>
              </a:ext>
            </a:extLst>
          </p:cNvPr>
          <p:cNvSpPr txBox="1"/>
          <p:nvPr/>
        </p:nvSpPr>
        <p:spPr>
          <a:xfrm>
            <a:off x="3927189" y="513924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 click</a:t>
            </a:r>
          </a:p>
        </p:txBody>
      </p:sp>
      <p:cxnSp>
        <p:nvCxnSpPr>
          <p:cNvPr id="53" name="Curved Connector 14">
            <a:extLst>
              <a:ext uri="{FF2B5EF4-FFF2-40B4-BE49-F238E27FC236}">
                <a16:creationId xmlns:a16="http://schemas.microsoft.com/office/drawing/2014/main" id="{BE4321E7-4BE8-4168-AE5A-CE5D515BFE88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7137120" y="4301006"/>
            <a:ext cx="91135" cy="270212"/>
          </a:xfrm>
          <a:prstGeom prst="curvedConnector3">
            <a:avLst>
              <a:gd name="adj1" fmla="val 35083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B9A9F00-83A9-4859-935D-F90DFB123455}"/>
              </a:ext>
            </a:extLst>
          </p:cNvPr>
          <p:cNvSpPr txBox="1"/>
          <p:nvPr/>
        </p:nvSpPr>
        <p:spPr>
          <a:xfrm>
            <a:off x="6572797" y="3510206"/>
            <a:ext cx="150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Mouse move</a:t>
            </a:r>
          </a:p>
          <a:p>
            <a:r>
              <a:rPr lang="en-US" dirty="0"/>
              <a:t>Move object</a:t>
            </a:r>
          </a:p>
        </p:txBody>
      </p:sp>
      <p:cxnSp>
        <p:nvCxnSpPr>
          <p:cNvPr id="57" name="Curved Connector 14">
            <a:extLst>
              <a:ext uri="{FF2B5EF4-FFF2-40B4-BE49-F238E27FC236}">
                <a16:creationId xmlns:a16="http://schemas.microsoft.com/office/drawing/2014/main" id="{B9DCF23E-49ED-46EA-AA0D-9CF6FF004CDF}"/>
              </a:ext>
            </a:extLst>
          </p:cNvPr>
          <p:cNvCxnSpPr>
            <a:cxnSpLocks/>
            <a:stCxn id="32" idx="4"/>
            <a:endCxn id="6" idx="3"/>
          </p:cNvCxnSpPr>
          <p:nvPr/>
        </p:nvCxnSpPr>
        <p:spPr bwMode="auto">
          <a:xfrm rot="5400000" flipH="1">
            <a:off x="4444445" y="2344025"/>
            <a:ext cx="232380" cy="5057032"/>
          </a:xfrm>
          <a:prstGeom prst="curvedConnector3">
            <a:avLst>
              <a:gd name="adj1" fmla="val -31864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D1FE93A-C288-4910-B5DA-9018E088B564}"/>
              </a:ext>
            </a:extLst>
          </p:cNvPr>
          <p:cNvSpPr txBox="1"/>
          <p:nvPr/>
        </p:nvSpPr>
        <p:spPr>
          <a:xfrm>
            <a:off x="6414074" y="50688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</a:t>
            </a:r>
          </a:p>
        </p:txBody>
      </p:sp>
      <p:cxnSp>
        <p:nvCxnSpPr>
          <p:cNvPr id="66" name="Curved Connector 14">
            <a:extLst>
              <a:ext uri="{FF2B5EF4-FFF2-40B4-BE49-F238E27FC236}">
                <a16:creationId xmlns:a16="http://schemas.microsoft.com/office/drawing/2014/main" id="{A8DE044E-0DCD-479B-B25F-C3184712B18D}"/>
              </a:ext>
            </a:extLst>
          </p:cNvPr>
          <p:cNvCxnSpPr>
            <a:cxnSpLocks/>
            <a:stCxn id="32" idx="5"/>
            <a:endCxn id="6" idx="2"/>
          </p:cNvCxnSpPr>
          <p:nvPr/>
        </p:nvCxnSpPr>
        <p:spPr bwMode="auto">
          <a:xfrm rot="5400000" flipH="1">
            <a:off x="4517970" y="2056203"/>
            <a:ext cx="278958" cy="5403829"/>
          </a:xfrm>
          <a:prstGeom prst="curvedConnector4">
            <a:avLst>
              <a:gd name="adj1" fmla="val -800486"/>
              <a:gd name="adj2" fmla="val 10423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5C91B0ED-FFA7-41B8-9CE2-294009BD768B}"/>
              </a:ext>
            </a:extLst>
          </p:cNvPr>
          <p:cNvSpPr txBox="1"/>
          <p:nvPr/>
        </p:nvSpPr>
        <p:spPr>
          <a:xfrm>
            <a:off x="7193588" y="5210550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ESC</a:t>
            </a:r>
          </a:p>
          <a:p>
            <a:r>
              <a:rPr lang="en-US" dirty="0"/>
              <a:t>Abort moving</a:t>
            </a:r>
          </a:p>
        </p:txBody>
      </p:sp>
      <p:cxnSp>
        <p:nvCxnSpPr>
          <p:cNvPr id="74" name="Curved Connector 40">
            <a:extLst>
              <a:ext uri="{FF2B5EF4-FFF2-40B4-BE49-F238E27FC236}">
                <a16:creationId xmlns:a16="http://schemas.microsoft.com/office/drawing/2014/main" id="{C15C1ECD-99C0-4C2A-8DDA-49ED5A202CB8}"/>
              </a:ext>
            </a:extLst>
          </p:cNvPr>
          <p:cNvCxnSpPr>
            <a:cxnSpLocks/>
            <a:stCxn id="6" idx="1"/>
            <a:endCxn id="6" idx="2"/>
          </p:cNvCxnSpPr>
          <p:nvPr/>
        </p:nvCxnSpPr>
        <p:spPr bwMode="auto">
          <a:xfrm rot="16200000" flipH="1" flipV="1">
            <a:off x="1924970" y="4511488"/>
            <a:ext cx="137714" cy="76585"/>
          </a:xfrm>
          <a:prstGeom prst="curvedConnector4">
            <a:avLst>
              <a:gd name="adj1" fmla="val -207418"/>
              <a:gd name="adj2" fmla="val 187797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6202D391-2459-4B07-9E38-BF288E70D743}"/>
              </a:ext>
            </a:extLst>
          </p:cNvPr>
          <p:cNvSpPr txBox="1"/>
          <p:nvPr/>
        </p:nvSpPr>
        <p:spPr>
          <a:xfrm>
            <a:off x="156463" y="4145538"/>
            <a:ext cx="1454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on </a:t>
            </a:r>
            <a:r>
              <a:rPr lang="en-US" dirty="0" err="1"/>
              <a:t>workarea</a:t>
            </a:r>
            <a:endParaRPr lang="en-US" dirty="0"/>
          </a:p>
          <a:p>
            <a:r>
              <a:rPr lang="en-US" i="1" dirty="0"/>
              <a:t>deselect</a:t>
            </a:r>
          </a:p>
        </p:txBody>
      </p:sp>
    </p:spTree>
    <p:extLst>
      <p:ext uri="{BB962C8B-B14F-4D97-AF65-F5344CB8AC3E}">
        <p14:creationId xmlns:p14="http://schemas.microsoft.com/office/powerpoint/2010/main" val="933175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Note: Event </a:t>
            </a:r>
            <a:r>
              <a:rPr lang="en-US" dirty="0"/>
              <a:t>handlers –</a:t>
            </a:r>
            <a:br>
              <a:rPr lang="en-US" dirty="0"/>
            </a:br>
            <a:r>
              <a:rPr lang="en-US" dirty="0"/>
              <a:t>focus vs. positional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3" y="1417638"/>
            <a:ext cx="9062357" cy="54403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Positional</a:t>
            </a:r>
            <a:r>
              <a:rPr lang="en-US" dirty="0"/>
              <a:t> – whichever object is</a:t>
            </a:r>
            <a:br>
              <a:rPr lang="en-US" dirty="0"/>
            </a:br>
            <a:r>
              <a:rPr lang="en-US" dirty="0"/>
              <a:t>under the mouse handles it</a:t>
            </a:r>
          </a:p>
          <a:p>
            <a:r>
              <a:rPr lang="en-US" dirty="0">
                <a:solidFill>
                  <a:srgbClr val="C00000"/>
                </a:solidFill>
              </a:rPr>
              <a:t>Focus</a:t>
            </a:r>
            <a:r>
              <a:rPr lang="en-US" dirty="0"/>
              <a:t> – specify a </a:t>
            </a:r>
            <a:r>
              <a:rPr lang="en-US" i="1" dirty="0"/>
              <a:t>specific object’s </a:t>
            </a:r>
            <a:r>
              <a:rPr lang="en-US" dirty="0"/>
              <a:t>to handle it</a:t>
            </a:r>
          </a:p>
          <a:p>
            <a:pPr lvl="1"/>
            <a:r>
              <a:rPr lang="en-US" dirty="0"/>
              <a:t>Always used for text</a:t>
            </a:r>
          </a:p>
          <a:p>
            <a:pPr lvl="1"/>
            <a:r>
              <a:rPr lang="en-US" dirty="0"/>
              <a:t>Used for mouse-move</a:t>
            </a:r>
          </a:p>
          <a:p>
            <a:pPr lvl="1"/>
            <a:r>
              <a:rPr lang="en-US" i="1" dirty="0"/>
              <a:t>Should also be used</a:t>
            </a:r>
            <a:br>
              <a:rPr lang="en-US" i="1" dirty="0"/>
            </a:br>
            <a:r>
              <a:rPr lang="en-US" i="1" dirty="0"/>
              <a:t>for the mouse-up or</a:t>
            </a:r>
            <a:br>
              <a:rPr lang="en-US" i="1" dirty="0"/>
            </a:br>
            <a:r>
              <a:rPr lang="en-US" i="1" dirty="0"/>
              <a:t>click event handler</a:t>
            </a:r>
          </a:p>
          <a:p>
            <a:pPr lvl="1"/>
            <a:r>
              <a:rPr lang="en-US" dirty="0"/>
              <a:t>Can be implemented</a:t>
            </a:r>
            <a:br>
              <a:rPr lang="en-US" dirty="0"/>
            </a:br>
            <a:r>
              <a:rPr lang="en-US" dirty="0"/>
              <a:t>by having background</a:t>
            </a:r>
            <a:br>
              <a:rPr lang="en-US" dirty="0"/>
            </a:br>
            <a:r>
              <a:rPr lang="en-US" dirty="0"/>
              <a:t>object have handler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179" y="126319"/>
            <a:ext cx="2054268" cy="2030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435" y="3109683"/>
            <a:ext cx="4804012" cy="293935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Oval 7"/>
          <p:cNvSpPr/>
          <p:nvPr/>
        </p:nvSpPr>
        <p:spPr bwMode="auto">
          <a:xfrm>
            <a:off x="5758787" y="4223665"/>
            <a:ext cx="711390" cy="71139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9403876" y="5351297"/>
            <a:ext cx="711390" cy="71139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1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9"/>
            <a:ext cx="8839200" cy="1031313"/>
          </a:xfrm>
        </p:spPr>
        <p:txBody>
          <a:bodyPr/>
          <a:lstStyle/>
          <a:p>
            <a:r>
              <a:rPr lang="en-US" dirty="0"/>
              <a:t>Design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53552"/>
            <a:ext cx="9841523" cy="555204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Generally, a way to organize code to achieve certain outcomes</a:t>
            </a:r>
          </a:p>
          <a:p>
            <a:pPr lvl="1"/>
            <a:r>
              <a:rPr lang="en-US" dirty="0"/>
              <a:t>Small pieces of the overall design</a:t>
            </a:r>
          </a:p>
          <a:p>
            <a:pPr lvl="1"/>
            <a:r>
              <a:rPr lang="en-US" dirty="0"/>
              <a:t>Both “functional” = what it does</a:t>
            </a:r>
          </a:p>
          <a:p>
            <a:pPr lvl="1"/>
            <a:r>
              <a:rPr lang="en-US" dirty="0"/>
              <a:t>And “non-functional” = how it does it, e.g., efficiency, reusability</a:t>
            </a:r>
          </a:p>
          <a:p>
            <a:pPr lvl="1"/>
            <a:r>
              <a:rPr lang="en-US" dirty="0"/>
              <a:t>Language independent</a:t>
            </a:r>
          </a:p>
          <a:p>
            <a:r>
              <a:rPr lang="en-US" dirty="0"/>
              <a:t>We have been using the “</a:t>
            </a:r>
            <a:r>
              <a:rPr lang="en-US" dirty="0">
                <a:solidFill>
                  <a:srgbClr val="C00000"/>
                </a:solidFill>
              </a:rPr>
              <a:t>Listener Pattern</a:t>
            </a:r>
            <a:r>
              <a:rPr lang="en-US" dirty="0"/>
              <a:t>” all along!</a:t>
            </a:r>
          </a:p>
          <a:p>
            <a:pPr lvl="1"/>
            <a:r>
              <a:rPr lang="en-US" dirty="0"/>
              <a:t>Also called the “</a:t>
            </a:r>
            <a:r>
              <a:rPr lang="en-US" dirty="0">
                <a:solidFill>
                  <a:srgbClr val="C00000"/>
                </a:solidFill>
              </a:rPr>
              <a:t>Observer Pattern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Attach an observer (call-back function) to events or other data changing</a:t>
            </a:r>
          </a:p>
          <a:p>
            <a:r>
              <a:rPr lang="en-US" dirty="0"/>
              <a:t>We will use the “Command” pattern for undo in Homework 5</a:t>
            </a:r>
          </a:p>
          <a:p>
            <a:r>
              <a:rPr lang="en-US" dirty="0"/>
              <a:t>Sometimes called “</a:t>
            </a:r>
            <a:r>
              <a:rPr lang="en-US" dirty="0">
                <a:solidFill>
                  <a:srgbClr val="C00000"/>
                </a:solidFill>
              </a:rPr>
              <a:t>Models</a:t>
            </a:r>
            <a:r>
              <a:rPr lang="en-US" dirty="0"/>
              <a:t>” but that has too many meanings!</a:t>
            </a:r>
          </a:p>
          <a:p>
            <a:r>
              <a:rPr lang="en-US" dirty="0">
                <a:solidFill>
                  <a:srgbClr val="C00000"/>
                </a:solidFill>
              </a:rPr>
              <a:t>Software Architectures </a:t>
            </a:r>
            <a:r>
              <a:rPr lang="en-US" dirty="0"/>
              <a:t>– whole system design; pattern is just one piece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00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0" y="122238"/>
            <a:ext cx="8731250" cy="901890"/>
          </a:xfrm>
        </p:spPr>
        <p:txBody>
          <a:bodyPr/>
          <a:lstStyle/>
          <a:p>
            <a:r>
              <a:rPr lang="en-US" sz="4000" dirty="0"/>
              <a:t>“Factory” Pattern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486" y="1024128"/>
            <a:ext cx="9644289" cy="545287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Instead of “normal” creation: </a:t>
            </a:r>
            <a:r>
              <a:rPr lang="en-US" sz="2000" b="1" dirty="0">
                <a:latin typeface="Courier New" pitchFamily="49" charset="0"/>
              </a:rPr>
              <a:t>Widget w </a:t>
            </a:r>
            <a:r>
              <a:rPr lang="en-US" sz="2000" b="1" dirty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= new Widget();</a:t>
            </a:r>
            <a:endParaRPr lang="en-US" sz="2000" dirty="0"/>
          </a:p>
          <a:p>
            <a:r>
              <a:rPr lang="en-US" sz="2800" dirty="0"/>
              <a:t>Objects must be created by </a:t>
            </a:r>
            <a:r>
              <a:rPr lang="en-US" sz="2800" i="1" dirty="0"/>
              <a:t>another</a:t>
            </a:r>
            <a:r>
              <a:rPr lang="en-US" sz="2800" dirty="0"/>
              <a:t> class:</a:t>
            </a:r>
            <a:br>
              <a:rPr lang="en-US" sz="2800" dirty="0"/>
            </a:br>
            <a:r>
              <a:rPr lang="en-US" sz="2000" b="1" dirty="0" err="1">
                <a:latin typeface="Courier New" pitchFamily="49" charset="0"/>
              </a:rPr>
              <a:t>AbstractFactory</a:t>
            </a:r>
            <a:r>
              <a:rPr lang="en-US" sz="2000" b="1" dirty="0">
                <a:latin typeface="Courier New" pitchFamily="49" charset="0"/>
              </a:rPr>
              <a:t> f =  </a:t>
            </a:r>
            <a:r>
              <a:rPr lang="en-US" sz="2000" b="1" dirty="0" err="1">
                <a:latin typeface="Courier New" pitchFamily="49" charset="0"/>
              </a:rPr>
              <a:t>AbstractFactory.getDefault</a:t>
            </a:r>
            <a:r>
              <a:rPr lang="en-US" sz="2000" b="1" dirty="0">
                <a:latin typeface="Courier New" pitchFamily="49" charset="0"/>
              </a:rPr>
              <a:t>();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Widget w = </a:t>
            </a:r>
            <a:r>
              <a:rPr lang="en-US" sz="2000" b="1" dirty="0" err="1">
                <a:latin typeface="Courier New" pitchFamily="49" charset="0"/>
              </a:rPr>
              <a:t>f.createWidget</a:t>
            </a:r>
            <a:r>
              <a:rPr lang="en-US" sz="2000" b="1" dirty="0">
                <a:latin typeface="Courier New" pitchFamily="49" charset="0"/>
              </a:rPr>
              <a:t>();</a:t>
            </a:r>
          </a:p>
          <a:p>
            <a:r>
              <a:rPr lang="en-US" sz="2800" dirty="0"/>
              <a:t>Used frequently in Java (&gt;61) and </a:t>
            </a:r>
            <a:r>
              <a:rPr lang="en-US" sz="2800" dirty="0" err="1"/>
              <a:t>.Net</a:t>
            </a:r>
            <a:r>
              <a:rPr lang="en-US" sz="2800" dirty="0"/>
              <a:t> (&gt;13) and SAP</a:t>
            </a:r>
          </a:p>
          <a:p>
            <a:r>
              <a:rPr lang="en-US" sz="2800" dirty="0"/>
              <a:t>Advantages?</a:t>
            </a:r>
          </a:p>
          <a:p>
            <a:pPr lvl="1"/>
            <a:r>
              <a:rPr lang="en-US" sz="2400" dirty="0"/>
              <a:t>Don’t need to allocate any memory (new not called)</a:t>
            </a:r>
          </a:p>
          <a:p>
            <a:pPr lvl="1"/>
            <a:r>
              <a:rPr lang="en-US" sz="2400" dirty="0"/>
              <a:t>Can return a different subtype from what user is aware of</a:t>
            </a:r>
          </a:p>
          <a:p>
            <a:r>
              <a:rPr lang="en-US" sz="2800" dirty="0"/>
              <a:t>Our research showed that the “factory pattern” made APIs harder to learn and use (lower “API Usability”):</a:t>
            </a:r>
          </a:p>
          <a:p>
            <a:pPr lvl="1"/>
            <a:r>
              <a:rPr lang="en-US" sz="2400" dirty="0"/>
              <a:t>When asked to design on “blank paper”, </a:t>
            </a:r>
            <a:r>
              <a:rPr lang="en-US" sz="2400" dirty="0">
                <a:solidFill>
                  <a:schemeClr val="accent2"/>
                </a:solidFill>
              </a:rPr>
              <a:t>no one</a:t>
            </a:r>
            <a:r>
              <a:rPr lang="en-US" sz="2400" dirty="0"/>
              <a:t> designed a factory</a:t>
            </a:r>
          </a:p>
          <a:p>
            <a:pPr lvl="1"/>
            <a:r>
              <a:rPr lang="en-US" sz="2400" dirty="0"/>
              <a:t>Time to develop using factories took </a:t>
            </a:r>
            <a:r>
              <a:rPr lang="en-US" sz="2400" dirty="0">
                <a:solidFill>
                  <a:schemeClr val="accent2"/>
                </a:solidFill>
              </a:rPr>
              <a:t>2.1 to 5.3 times longer</a:t>
            </a:r>
            <a:r>
              <a:rPr lang="en-US" sz="2400" dirty="0"/>
              <a:t> compared to regular constructors (20:05 v 9:31, 7:10 v 1:20)</a:t>
            </a:r>
          </a:p>
          <a:p>
            <a:pPr lvl="1"/>
            <a:r>
              <a:rPr lang="en-US" sz="2400" dirty="0"/>
              <a:t>All subjects had difficulties getting using factories in APIs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FB47D-1E21-469F-B6EA-B1C51509F3F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83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29" y="122238"/>
            <a:ext cx="8632371" cy="1020762"/>
          </a:xfrm>
        </p:spPr>
        <p:txBody>
          <a:bodyPr/>
          <a:lstStyle/>
          <a:p>
            <a:r>
              <a:rPr lang="en-US" dirty="0"/>
              <a:t>Design Patterns for UI </a:t>
            </a:r>
            <a:r>
              <a:rPr lang="en-US" i="1" dirty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629" y="1143001"/>
            <a:ext cx="9165771" cy="4987925"/>
          </a:xfrm>
        </p:spPr>
        <p:txBody>
          <a:bodyPr/>
          <a:lstStyle/>
          <a:p>
            <a:r>
              <a:rPr lang="en-US" sz="2800" dirty="0"/>
              <a:t>E.g.,:</a:t>
            </a:r>
            <a:br>
              <a:rPr lang="en-US" sz="2800" dirty="0"/>
            </a:br>
            <a:r>
              <a:rPr lang="en-US" sz="2800" dirty="0"/>
              <a:t>van Duyne, D.K., James A. Landay, and </a:t>
            </a:r>
            <a:r>
              <a:rPr lang="en-US" sz="2800" b="1" dirty="0"/>
              <a:t>Jason I. Hong</a:t>
            </a:r>
            <a:r>
              <a:rPr lang="en-US" sz="2800" dirty="0"/>
              <a:t>, </a:t>
            </a:r>
            <a:r>
              <a:rPr lang="en-US" sz="2800" i="1" dirty="0"/>
              <a:t>The Design of Sites: Patterns, Principles, and Processes for Crafting a Customer-Centered Web Experience</a:t>
            </a:r>
            <a:r>
              <a:rPr lang="en-US" sz="2800" dirty="0"/>
              <a:t>. Reading, MA: Addison-Wesley, </a:t>
            </a:r>
            <a:r>
              <a:rPr lang="en-US" sz="2800" b="1" dirty="0"/>
              <a:t>2002</a:t>
            </a:r>
            <a:r>
              <a:rPr lang="en-US" sz="2800" dirty="0"/>
              <a:t>.</a:t>
            </a:r>
          </a:p>
          <a:p>
            <a:r>
              <a:rPr lang="en-US" dirty="0"/>
              <a:t>Mainly for UI design patterns,</a:t>
            </a:r>
            <a:br>
              <a:rPr lang="en-US" dirty="0"/>
            </a:br>
            <a:r>
              <a:rPr lang="en-US" dirty="0"/>
              <a:t>for UI </a:t>
            </a:r>
            <a:r>
              <a:rPr lang="en-US" i="1" dirty="0"/>
              <a:t>designers</a:t>
            </a:r>
            <a:r>
              <a:rPr lang="en-US" dirty="0"/>
              <a:t>, not for UI </a:t>
            </a:r>
            <a:br>
              <a:rPr lang="en-US" dirty="0"/>
            </a:br>
            <a:r>
              <a:rPr lang="en-US" dirty="0"/>
              <a:t>software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FB47D-1E21-469F-B6EA-B1C51509F3F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3415114"/>
            <a:ext cx="2628900" cy="336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5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51344D-3C7A-452B-AC47-D40A1BD9AE6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2238"/>
            <a:ext cx="10058400" cy="1053419"/>
          </a:xfrm>
        </p:spPr>
        <p:txBody>
          <a:bodyPr/>
          <a:lstStyle/>
          <a:p>
            <a:pPr eaLnBrk="1" hangingPunct="1"/>
            <a:r>
              <a:rPr lang="en-US" sz="3000" dirty="0"/>
              <a:t>Conceptual-Semantic-Syntactic-Lexical-Pragmatic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4143" y="1469571"/>
            <a:ext cx="9176657" cy="496297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Another way to look at the design of software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Derived from compiler theory and language work.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Mostly relevant to older, non-interactive interfaces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Pragmatic</a:t>
            </a:r>
            <a:r>
              <a:rPr lang="en-US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How the physical input devices work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required "gestures" to make the input.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Ergonomics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/>
              <a:t>skilled performance</a:t>
            </a:r>
            <a:r>
              <a:rPr lang="en-US" dirty="0"/>
              <a:t>: "muscle memory"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press down and hold, vs. click-click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95049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3634F4-CC5A-4E5F-8055-34467CB3FB5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122238"/>
            <a:ext cx="10559143" cy="1295400"/>
          </a:xfrm>
        </p:spPr>
        <p:txBody>
          <a:bodyPr/>
          <a:lstStyle/>
          <a:p>
            <a:pPr eaLnBrk="1" hangingPunct="1"/>
            <a:r>
              <a:rPr lang="en-US" sz="3000" dirty="0"/>
              <a:t>Conceptual-Semantic-Syntactic-Lexical-Pragmatic, cont.</a:t>
            </a:r>
            <a:endParaRPr lang="en-US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3771" y="1719264"/>
            <a:ext cx="9427029" cy="4833937"/>
          </a:xfrm>
        </p:spPr>
        <p:txBody>
          <a:bodyPr/>
          <a:lstStyle/>
          <a:p>
            <a:pPr eaLnBrk="1" hangingPunct="1"/>
            <a:r>
              <a:rPr lang="en-US" b="1" dirty="0"/>
              <a:t>Lexical</a:t>
            </a:r>
            <a:endParaRPr lang="en-US" dirty="0"/>
          </a:p>
          <a:p>
            <a:pPr lvl="1" eaLnBrk="1" hangingPunct="1"/>
            <a:r>
              <a:rPr lang="en-US" dirty="0"/>
              <a:t>spelling and composition of tokens </a:t>
            </a:r>
          </a:p>
          <a:p>
            <a:pPr lvl="2" eaLnBrk="1" hangingPunct="1"/>
            <a:r>
              <a:rPr lang="en-US" dirty="0"/>
              <a:t>“add” vs. “append” vs. “^a” vs.   </a:t>
            </a:r>
          </a:p>
          <a:p>
            <a:pPr lvl="1" eaLnBrk="1" hangingPunct="1"/>
            <a:r>
              <a:rPr lang="en-US" dirty="0"/>
              <a:t>Where items are placed on the display </a:t>
            </a:r>
          </a:p>
          <a:p>
            <a:pPr lvl="1" eaLnBrk="1" hangingPunct="1"/>
            <a:r>
              <a:rPr lang="en-US" dirty="0"/>
              <a:t>“Key-stroke” level analysis </a:t>
            </a:r>
          </a:p>
          <a:p>
            <a:pPr lvl="1" eaLnBrk="1" hangingPunct="1"/>
            <a:r>
              <a:rPr lang="en-US" dirty="0"/>
              <a:t>For input, is the design of the interaction techniques:</a:t>
            </a:r>
          </a:p>
          <a:p>
            <a:pPr lvl="2" eaLnBrk="1" hangingPunct="1"/>
            <a:r>
              <a:rPr lang="en-US" dirty="0"/>
              <a:t>how mouse and keyboard combined into menu, button, string, pick, etc.</a:t>
            </a:r>
          </a:p>
        </p:txBody>
      </p:sp>
      <p:pic>
        <p:nvPicPr>
          <p:cNvPr id="6149" name="Picture 4" descr="lect07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9170" y="2667000"/>
            <a:ext cx="523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25465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AB2EE9-8F70-4292-8E4B-6C723DAC52B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122238"/>
            <a:ext cx="10624457" cy="12954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SzPct val="60000"/>
            </a:pPr>
            <a:r>
              <a:rPr lang="en-US" sz="3000" dirty="0"/>
              <a:t>Conceptual-Semantic-Syntactic-Lexical-Pragmatic, cont.</a:t>
            </a:r>
            <a:endParaRPr lang="en-US" dirty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19262"/>
            <a:ext cx="10972800" cy="457602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/>
              <a:t>Syntactic</a:t>
            </a:r>
            <a:r>
              <a:rPr lang="en-US" dirty="0"/>
              <a:t> 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en-US" dirty="0"/>
              <a:t>sequence of inputs and outputs. 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en-US" dirty="0"/>
              <a:t>For input, the sequence may be represented as a grammar: </a:t>
            </a:r>
          </a:p>
          <a:p>
            <a:pPr lvl="2" eaLnBrk="1" hangingPunct="1">
              <a:buSzPct val="60000"/>
            </a:pPr>
            <a:r>
              <a:rPr lang="en-US" dirty="0"/>
              <a:t>rules for combining tokens into a legal sentence 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en-US" dirty="0"/>
              <a:t>For output, includes spatial and temporal factors </a:t>
            </a:r>
          </a:p>
          <a:p>
            <a:pPr lvl="1" eaLnBrk="1" hangingPunct="1">
              <a:buClr>
                <a:schemeClr val="folHlink"/>
              </a:buClr>
              <a:buSzPct val="60000"/>
            </a:pPr>
            <a:r>
              <a:rPr lang="en-US" dirty="0"/>
              <a:t>Example: prefix vs. postfix</a:t>
            </a:r>
          </a:p>
          <a:p>
            <a:pPr lvl="2" eaLnBrk="1" hangingPunct="1">
              <a:buClr>
                <a:schemeClr val="folHlink"/>
              </a:buClr>
              <a:buSzPct val="60000"/>
            </a:pPr>
            <a:r>
              <a:rPr lang="en-US" dirty="0"/>
              <a:t>Postfix:</a:t>
            </a:r>
          </a:p>
          <a:p>
            <a:pPr lvl="2" eaLnBrk="1" hangingPunct="1">
              <a:buClr>
                <a:schemeClr val="folHlink"/>
              </a:buClr>
              <a:buSzPct val="60000"/>
            </a:pPr>
            <a:endParaRPr lang="en-US" dirty="0"/>
          </a:p>
          <a:p>
            <a:pPr lvl="2" eaLnBrk="1" hangingPunct="1">
              <a:buClr>
                <a:schemeClr val="folHlink"/>
              </a:buClr>
              <a:buSzPct val="60000"/>
            </a:pPr>
            <a:r>
              <a:rPr lang="en-US" dirty="0"/>
              <a:t>Prefix: </a:t>
            </a:r>
          </a:p>
          <a:p>
            <a:pPr lvl="2" eaLnBrk="1" hangingPunct="1">
              <a:buClr>
                <a:schemeClr val="folHlink"/>
              </a:buClr>
              <a:buSzPct val="60000"/>
            </a:pPr>
            <a:endParaRPr lang="en-US" dirty="0"/>
          </a:p>
          <a:p>
            <a:pPr lvl="2" eaLnBrk="1" hangingPunct="1">
              <a:buClr>
                <a:schemeClr val="folHlink"/>
              </a:buClr>
              <a:buSzPct val="60000"/>
            </a:pPr>
            <a:r>
              <a:rPr lang="en-US" dirty="0"/>
              <a:t>Infix: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© 2021 - Brad Myers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FB444-FEEB-425B-B25A-ADA586B77418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A8746E-2AF6-4AC1-84E9-B1421C32434D}"/>
              </a:ext>
            </a:extLst>
          </p:cNvPr>
          <p:cNvSpPr txBox="1"/>
          <p:nvPr/>
        </p:nvSpPr>
        <p:spPr>
          <a:xfrm>
            <a:off x="2602524" y="4094040"/>
            <a:ext cx="8768860" cy="1956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300" dirty="0">
                <a:latin typeface="+mn-lt"/>
              </a:rPr>
              <a:t>&lt;select obj&gt; delete</a:t>
            </a:r>
          </a:p>
          <a:p>
            <a:pPr marL="0" lvl="2">
              <a:spcBef>
                <a:spcPts val="1500"/>
              </a:spcBef>
              <a:buClr>
                <a:schemeClr val="folHlink"/>
              </a:buClr>
              <a:buSzPct val="60000"/>
            </a:pPr>
            <a:r>
              <a:rPr lang="en-US" sz="2300" dirty="0">
                <a:latin typeface="+mn-lt"/>
              </a:rPr>
              <a:t>del * </a:t>
            </a:r>
          </a:p>
          <a:p>
            <a:pPr marL="0" lvl="2">
              <a:spcBef>
                <a:spcPts val="0"/>
              </a:spcBef>
              <a:buClr>
                <a:schemeClr val="folHlink"/>
              </a:buClr>
              <a:buSzPct val="60000"/>
            </a:pPr>
            <a:r>
              <a:rPr lang="en-US" sz="2300" dirty="0">
                <a:latin typeface="+mn-lt"/>
              </a:rPr>
              <a:t>&lt;select rectangle tool&gt; &lt;select where new rectangle goes&gt;</a:t>
            </a:r>
          </a:p>
          <a:p>
            <a:pPr marL="0" lvl="2">
              <a:spcBef>
                <a:spcPts val="1500"/>
              </a:spcBef>
              <a:buClr>
                <a:schemeClr val="folHlink"/>
              </a:buClr>
              <a:buSzPct val="60000"/>
            </a:pPr>
            <a:r>
              <a:rPr lang="en-US" sz="2300" dirty="0">
                <a:latin typeface="+mn-lt"/>
              </a:rPr>
              <a:t>drag-and-drop</a:t>
            </a:r>
          </a:p>
        </p:txBody>
      </p:sp>
    </p:spTree>
    <p:extLst>
      <p:ext uri="{BB962C8B-B14F-4D97-AF65-F5344CB8AC3E}">
        <p14:creationId xmlns:p14="http://schemas.microsoft.com/office/powerpoint/2010/main" val="49573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56561</TotalTime>
  <Words>2508</Words>
  <Application>Microsoft Office PowerPoint</Application>
  <PresentationFormat>Widescreen</PresentationFormat>
  <Paragraphs>369</Paragraphs>
  <Slides>36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Courier New</vt:lpstr>
      <vt:lpstr>Tahoma</vt:lpstr>
      <vt:lpstr>Wingdings</vt:lpstr>
      <vt:lpstr>lecture template_polo</vt:lpstr>
      <vt:lpstr>Lecture 9: UI Software Patterns: State Diagrams, MVC, Lexical-Syntax-Semantics</vt:lpstr>
      <vt:lpstr>Logistics</vt:lpstr>
      <vt:lpstr>What are Design Patterns?</vt:lpstr>
      <vt:lpstr>Design Patterns</vt:lpstr>
      <vt:lpstr>“Factory” Pattern</vt:lpstr>
      <vt:lpstr>Design Patterns for UI Design</vt:lpstr>
      <vt:lpstr>Conceptual-Semantic-Syntactic-Lexical-Pragmatic</vt:lpstr>
      <vt:lpstr>Conceptual-Semantic-Syntactic-Lexical-Pragmatic, cont.</vt:lpstr>
      <vt:lpstr>Conceptual-Semantic-Syntactic-Lexical-Pragmatic, cont.</vt:lpstr>
      <vt:lpstr>Conceptual-Semantic-Syntactic-Lexical-Pragmatic, cont.</vt:lpstr>
      <vt:lpstr>Conceptual-Semantic-Syntactic-Lexical-Pragmatic, cont.</vt:lpstr>
      <vt:lpstr>Model-View-Controller </vt:lpstr>
      <vt:lpstr>Classic MVC reference</vt:lpstr>
      <vt:lpstr>MVC</vt:lpstr>
      <vt:lpstr>MVC</vt:lpstr>
      <vt:lpstr>MVC</vt:lpstr>
      <vt:lpstr>MVC</vt:lpstr>
      <vt:lpstr>Model-View (variant of MVC)</vt:lpstr>
      <vt:lpstr>MVC and React / Angular / Vue</vt:lpstr>
      <vt:lpstr>Note about the word “Model”</vt:lpstr>
      <vt:lpstr>Transition Diagrams</vt:lpstr>
      <vt:lpstr>Transition Diagrams</vt:lpstr>
      <vt:lpstr>Transition Diagrams, cont.</vt:lpstr>
      <vt:lpstr>Transition Diagrams, cont.</vt:lpstr>
      <vt:lpstr>Transition Diagrams, cont.</vt:lpstr>
      <vt:lpstr>Transition Diagrams, cont.</vt:lpstr>
      <vt:lpstr>Transition Diagrams, cont.</vt:lpstr>
      <vt:lpstr>VAPS pictures</vt:lpstr>
      <vt:lpstr>Transition Diagrams for Widget Behavior</vt:lpstr>
      <vt:lpstr>Another example, with hover</vt:lpstr>
      <vt:lpstr>StateCharts</vt:lpstr>
      <vt:lpstr>Transition Diagrams, evaluation</vt:lpstr>
      <vt:lpstr>Transition Diagrams, evaluation</vt:lpstr>
      <vt:lpstr>Let’s Design one for HW2</vt:lpstr>
      <vt:lpstr>Let’s Design one for HW2</vt:lpstr>
      <vt:lpstr>Note: Event handlers – focus vs. positional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A Myers</cp:lastModifiedBy>
  <cp:revision>904</cp:revision>
  <cp:lastPrinted>1601-01-01T00:00:00Z</cp:lastPrinted>
  <dcterms:created xsi:type="dcterms:W3CDTF">2001-06-15T20:03:27Z</dcterms:created>
  <dcterms:modified xsi:type="dcterms:W3CDTF">2021-09-30T19:36:09Z</dcterms:modified>
</cp:coreProperties>
</file>