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4"/>
  </p:notesMasterIdLst>
  <p:sldIdLst>
    <p:sldId id="282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72" r:id="rId20"/>
    <p:sldId id="374" r:id="rId21"/>
    <p:sldId id="373" r:id="rId22"/>
    <p:sldId id="375" r:id="rId2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1" autoAdjust="0"/>
    <p:restoredTop sz="86416" autoAdjust="0"/>
  </p:normalViewPr>
  <p:slideViewPr>
    <p:cSldViewPr snapToGrid="0">
      <p:cViewPr varScale="1">
        <p:scale>
          <a:sx n="67" d="100"/>
          <a:sy n="67" d="100"/>
        </p:scale>
        <p:origin x="88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7.xml"/><Relationship Id="rId3" Type="http://schemas.openxmlformats.org/officeDocument/2006/relationships/slide" Target="slides/slide4.xml"/><Relationship Id="rId7" Type="http://schemas.openxmlformats.org/officeDocument/2006/relationships/slide" Target="slides/slide10.xml"/><Relationship Id="rId12" Type="http://schemas.openxmlformats.org/officeDocument/2006/relationships/slide" Target="slides/slide16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5.xml"/><Relationship Id="rId5" Type="http://schemas.openxmlformats.org/officeDocument/2006/relationships/slide" Target="slides/slide6.xml"/><Relationship Id="rId15" Type="http://schemas.openxmlformats.org/officeDocument/2006/relationships/slide" Target="slides/slide19.xml"/><Relationship Id="rId10" Type="http://schemas.openxmlformats.org/officeDocument/2006/relationships/slide" Target="slides/slide14.xml"/><Relationship Id="rId4" Type="http://schemas.openxmlformats.org/officeDocument/2006/relationships/slide" Target="slides/slide5.xml"/><Relationship Id="rId9" Type="http://schemas.openxmlformats.org/officeDocument/2006/relationships/slide" Target="slides/slide13.xml"/><Relationship Id="rId14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2FC59-E02B-4DD1-B1A9-F1E1D5C68643}" type="slidenum">
              <a:rPr lang="en-US"/>
              <a:pPr/>
              <a:t>13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73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14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6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15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22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16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48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17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86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18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19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10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20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579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21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3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2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82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A9293-B302-4426-9192-EF63073D7938}" type="slidenum">
              <a:rPr lang="en-US"/>
              <a:pPr/>
              <a:t>4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79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5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00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6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88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7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532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10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64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11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97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6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1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5" y="4425955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>
            <a:extLst>
              <a:ext uri="{FF2B5EF4-FFF2-40B4-BE49-F238E27FC236}">
                <a16:creationId xmlns:a16="http://schemas.microsoft.com/office/drawing/2014/main" id="{4E1ACE22-AD88-4E27-845C-3BC2937F24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40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7">
            <a:extLst>
              <a:ext uri="{FF2B5EF4-FFF2-40B4-BE49-F238E27FC236}">
                <a16:creationId xmlns:a16="http://schemas.microsoft.com/office/drawing/2014/main" id="{4BFF889E-AA45-42AE-90EE-9F308F1A8D68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079749" y="3079751"/>
            <a:ext cx="6858000" cy="698499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92731BE9-8425-4220-B8B8-8F9206F9100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E7CC0C98-D655-46AE-86DF-BE4BC825653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1DBFB4F3-421A-4B36-AA54-F791D01BE14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8CD97B3D-62BE-4616-A8DF-EAED3B4EA07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3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3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5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dirty="0"/>
              <a:t>© 2021 -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>
            <a:extLst>
              <a:ext uri="{FF2B5EF4-FFF2-40B4-BE49-F238E27FC236}">
                <a16:creationId xmlns:a16="http://schemas.microsoft.com/office/drawing/2014/main" id="{A5BD30D9-0AFB-4AEC-896C-C5B947814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3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cs.cmu.edu/afs/cs.cmu.edu/project/garnet/www/garnet-hom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s.cmu.edu/~amulet/papers/amuletca.abs.html" TargetMode="External"/><Relationship Id="rId3" Type="http://schemas.openxmlformats.org/officeDocument/2006/relationships/hyperlink" Target="http://www.cs.cmu.edu/~garnet/garnetIEEE.pdf" TargetMode="External"/><Relationship Id="rId7" Type="http://schemas.openxmlformats.org/officeDocument/2006/relationships/hyperlink" Target="http://www.cs.cmu.edu/~amulet/papers/amuletca.p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papers/amuletieee.pdf" TargetMode="External"/><Relationship Id="rId5" Type="http://schemas.openxmlformats.org/officeDocument/2006/relationships/hyperlink" Target="http://open-video.org/details.php?videoid=8173" TargetMode="External"/><Relationship Id="rId10" Type="http://schemas.openxmlformats.org/officeDocument/2006/relationships/hyperlink" Target="http://www.open-video.org/details.php?videoid=4947" TargetMode="External"/><Relationship Id="rId4" Type="http://schemas.openxmlformats.org/officeDocument/2006/relationships/hyperlink" Target="https://youtu.be/wc8A0woo0X4" TargetMode="External"/><Relationship Id="rId9" Type="http://schemas.openxmlformats.org/officeDocument/2006/relationships/hyperlink" Target="https://youtu.be/J3MRifpaCO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7:</a:t>
            </a:r>
            <a:br>
              <a:rPr lang="en-US" sz="2800" dirty="0"/>
            </a:br>
            <a:r>
              <a:rPr lang="en-US" b="0" dirty="0"/>
              <a:t>Output 2:</a:t>
            </a:r>
            <a:br>
              <a:rPr lang="en-US" b="0" dirty="0"/>
            </a:br>
            <a:r>
              <a:rPr lang="en-US" b="0" dirty="0"/>
              <a:t>Basic 2D Computer Graphics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Redisplay Algorithms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r>
              <a:rPr lang="en-US" dirty="0"/>
              <a:t>Redisplay everything each time </a:t>
            </a:r>
          </a:p>
          <a:p>
            <a:pPr lvl="1"/>
            <a:r>
              <a:rPr lang="en-US" dirty="0"/>
              <a:t>Most appropriate for small numbers of objects, and if drawing is really quick compared to computation </a:t>
            </a:r>
          </a:p>
          <a:p>
            <a:pPr lvl="1"/>
            <a:r>
              <a:rPr lang="en-US" dirty="0"/>
              <a:t>Used on the Macintosh and many others </a:t>
            </a:r>
          </a:p>
          <a:p>
            <a:pPr lvl="1"/>
            <a:r>
              <a:rPr lang="en-US" dirty="0"/>
              <a:t>Used by Amulet</a:t>
            </a:r>
          </a:p>
          <a:p>
            <a:pPr lvl="1"/>
            <a:r>
              <a:rPr lang="en-US" dirty="0"/>
              <a:t>I don’t know what browsers do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98CA60FF-159F-47C9-81D6-78E19CA3F1E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81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Redisplay only the affected areas of the screen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Requires computing what areas are affected </a:t>
            </a:r>
          </a:p>
          <a:p>
            <a:r>
              <a:rPr lang="en-US" dirty="0"/>
              <a:t>Garnet: </a:t>
            </a:r>
          </a:p>
          <a:p>
            <a:pPr lvl="1"/>
            <a:r>
              <a:rPr lang="en-US" dirty="0"/>
              <a:t>keep track of objects that change any "interesting" slot </a:t>
            </a:r>
          </a:p>
          <a:p>
            <a:pPr lvl="1"/>
            <a:r>
              <a:rPr lang="en-US" dirty="0"/>
              <a:t>compute the bounding box of all these changed objects in their old and new locations </a:t>
            </a:r>
          </a:p>
          <a:p>
            <a:pPr lvl="1"/>
            <a:r>
              <a:rPr lang="en-US" dirty="0"/>
              <a:t>assert this as the clipping region (must not self-intersect; Garnet uses 2 regions) </a:t>
            </a:r>
          </a:p>
          <a:p>
            <a:pPr lvl="1"/>
            <a:r>
              <a:rPr lang="en-US" dirty="0"/>
              <a:t>erase the area </a:t>
            </a:r>
          </a:p>
          <a:p>
            <a:pPr lvl="1"/>
            <a:r>
              <a:rPr lang="en-US" dirty="0"/>
              <a:t>go through objects from top-to-bottom, back to front draw those which overlap the bounding box </a:t>
            </a:r>
          </a:p>
          <a:p>
            <a:pPr lvl="1"/>
            <a:r>
              <a:rPr lang="en-US" dirty="0"/>
              <a:t>goes through all top level aggregates, and any children of the aggregates that intersect (recursively) </a:t>
            </a:r>
          </a:p>
          <a:p>
            <a:r>
              <a:rPr lang="en-US" dirty="0"/>
              <a:t>Other techniques: quad trees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FC428B8-C0F0-4B39-9ECD-32E65A83A990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9120555" y="970672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981201" y="6058255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934158" y="5715709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9415976" y="6010813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82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Redisplay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005" y="1547464"/>
            <a:ext cx="9660816" cy="4755260"/>
          </a:xfrm>
        </p:spPr>
        <p:txBody>
          <a:bodyPr>
            <a:normAutofit/>
          </a:bodyPr>
          <a:lstStyle/>
          <a:p>
            <a:r>
              <a:rPr lang="en-US" dirty="0"/>
              <a:t>Simplest algorithm: draw all objects </a:t>
            </a:r>
            <a:r>
              <a:rPr lang="en-US" i="1" dirty="0"/>
              <a:t>from back to front</a:t>
            </a:r>
            <a:endParaRPr lang="en-US" dirty="0"/>
          </a:p>
          <a:p>
            <a:r>
              <a:rPr lang="en-US" dirty="0"/>
              <a:t>More sophisticated: Can </a:t>
            </a:r>
            <a:r>
              <a:rPr lang="en-US" dirty="0">
                <a:solidFill>
                  <a:srgbClr val="FF0000"/>
                </a:solidFill>
              </a:rPr>
              <a:t>clip</a:t>
            </a:r>
            <a:r>
              <a:rPr lang="en-US" dirty="0"/>
              <a:t> to boundary of changed objects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pass – collect all the objects which have changed</a:t>
            </a:r>
          </a:p>
          <a:p>
            <a:pPr lvl="2"/>
            <a:r>
              <a:rPr lang="en-US" dirty="0"/>
              <a:t>Combine into one or more </a:t>
            </a:r>
            <a:r>
              <a:rPr lang="en-US" b="1" dirty="0"/>
              <a:t>clipping rectangles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pass – go through all objects from back to front and redraw them</a:t>
            </a:r>
          </a:p>
          <a:p>
            <a:pPr lvl="2"/>
            <a:r>
              <a:rPr lang="en-US" dirty="0"/>
              <a:t>Will be clipped to affected regions</a:t>
            </a:r>
          </a:p>
          <a:p>
            <a:pPr lvl="2"/>
            <a:r>
              <a:rPr lang="en-US" dirty="0"/>
              <a:t>Optimization – only do components if group intersects changed area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10058400" y="2590800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ounded Rectangle 6"/>
          <p:cNvSpPr/>
          <p:nvPr/>
        </p:nvSpPr>
        <p:spPr bwMode="auto">
          <a:xfrm>
            <a:off x="10439400" y="2971800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823384" y="259080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0058401" y="2590800"/>
            <a:ext cx="10668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5-Point Star 9"/>
          <p:cNvSpPr/>
          <p:nvPr/>
        </p:nvSpPr>
        <p:spPr bwMode="auto">
          <a:xfrm>
            <a:off x="11428260" y="2552883"/>
            <a:ext cx="489627" cy="47725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0069205" y="2588323"/>
            <a:ext cx="1059319" cy="838200"/>
            <a:chOff x="7089383" y="3659134"/>
            <a:chExt cx="1059319" cy="838200"/>
          </a:xfrm>
        </p:grpSpPr>
        <p:sp>
          <p:nvSpPr>
            <p:cNvPr id="12" name="Oval 11"/>
            <p:cNvSpPr/>
            <p:nvPr/>
          </p:nvSpPr>
          <p:spPr bwMode="auto">
            <a:xfrm>
              <a:off x="7089383" y="3659134"/>
              <a:ext cx="609600" cy="6096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7462902" y="4040134"/>
              <a:ext cx="685800" cy="457200"/>
            </a:xfrm>
            <a:prstGeom prst="round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536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Anti-Aliasing and special effects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Drop shadows, highlights, other special effects</a:t>
            </a:r>
          </a:p>
          <a:p>
            <a:r>
              <a:rPr lang="en-US" dirty="0"/>
              <a:t>Can draw outside of the normal display area</a:t>
            </a:r>
          </a:p>
          <a:p>
            <a:pPr lvl="1"/>
            <a:r>
              <a:rPr lang="en-US" dirty="0"/>
              <a:t>Have to be more careful in computing bounding boxes</a:t>
            </a:r>
          </a:p>
          <a:p>
            <a:r>
              <a:rPr lang="en-US" dirty="0" err="1"/>
              <a:t>MacOS</a:t>
            </a:r>
            <a:r>
              <a:rPr lang="en-US" dirty="0"/>
              <a:t> &amp; iOS &amp; Web use</a:t>
            </a:r>
            <a:br>
              <a:rPr lang="en-US" dirty="0"/>
            </a:br>
            <a:r>
              <a:rPr lang="en-US" dirty="0"/>
              <a:t>anti-aliasing by default</a:t>
            </a:r>
            <a:br>
              <a:rPr lang="en-US" dirty="0"/>
            </a:br>
            <a:r>
              <a:rPr lang="en-US" dirty="0"/>
              <a:t>and seem to redraw lots</a:t>
            </a:r>
            <a:br>
              <a:rPr lang="en-US" dirty="0"/>
            </a:br>
            <a:r>
              <a:rPr lang="en-US" dirty="0"/>
              <a:t>of windows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700DD-B362-4931-9BD4-B3E796F9001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5855" y="3429000"/>
            <a:ext cx="3172291" cy="3035358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  <p:extLst>
      <p:ext uri="{BB962C8B-B14F-4D97-AF65-F5344CB8AC3E}">
        <p14:creationId xmlns:p14="http://schemas.microsoft.com/office/powerpoint/2010/main" val="4263180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Motivation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Became popular along with GUIs, Direct Manipulation </a:t>
            </a:r>
          </a:p>
          <a:p>
            <a:pPr lvl="1"/>
            <a:r>
              <a:rPr lang="en-US" dirty="0"/>
              <a:t>Icons, graphics seem like objects: </a:t>
            </a:r>
          </a:p>
          <a:p>
            <a:pPr lvl="2"/>
            <a:r>
              <a:rPr lang="en-US" dirty="0"/>
              <a:t>have internal state, </a:t>
            </a:r>
            <a:r>
              <a:rPr lang="en-US" dirty="0" err="1"/>
              <a:t>persistance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OO was originally developed (</a:t>
            </a:r>
            <a:r>
              <a:rPr lang="en-US" dirty="0" err="1"/>
              <a:t>SmallTalk</a:t>
            </a:r>
            <a:r>
              <a:rPr lang="en-US" dirty="0"/>
              <a:t>) and became popular (C++) mostly due to GUIs. </a:t>
            </a:r>
          </a:p>
          <a:p>
            <a:pPr lvl="1"/>
            <a:r>
              <a:rPr lang="en-US" dirty="0"/>
              <a:t>C++ became popular with Windows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668923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UI technique: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Same as GUI, Direct Manipulation = icons, graphical objects, widgets </a:t>
            </a:r>
          </a:p>
          <a:p>
            <a:pPr>
              <a:lnSpc>
                <a:spcPct val="90000"/>
              </a:lnSpc>
            </a:pPr>
            <a:r>
              <a:rPr lang="en-US" sz="2600"/>
              <a:t>Here, as a programming paradigm (often in a language) </a:t>
            </a:r>
          </a:p>
          <a:p>
            <a:pPr>
              <a:lnSpc>
                <a:spcPct val="90000"/>
              </a:lnSpc>
            </a:pPr>
            <a:r>
              <a:rPr lang="en-US" sz="2600"/>
              <a:t>A form of "data abstraction" </a:t>
            </a:r>
          </a:p>
          <a:p>
            <a:pPr>
              <a:lnSpc>
                <a:spcPct val="90000"/>
              </a:lnSpc>
            </a:pPr>
            <a:r>
              <a:rPr lang="en-US" sz="2600"/>
              <a:t>"Classes" describe the basic structure of the data </a:t>
            </a:r>
          </a:p>
          <a:p>
            <a:pPr>
              <a:lnSpc>
                <a:spcPct val="90000"/>
              </a:lnSpc>
            </a:pPr>
            <a:r>
              <a:rPr lang="en-US" sz="2600"/>
              <a:t>Also, the methods that can be called </a:t>
            </a:r>
          </a:p>
          <a:p>
            <a:pPr>
              <a:lnSpc>
                <a:spcPct val="90000"/>
              </a:lnSpc>
            </a:pPr>
            <a:r>
              <a:rPr lang="en-US" sz="2600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552215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r>
              <a:rPr lang="en-US" dirty="0"/>
              <a:t>Create "instances" of the classes </a:t>
            </a:r>
          </a:p>
          <a:p>
            <a:pPr lvl="1"/>
            <a:r>
              <a:rPr lang="en-US" dirty="0"/>
              <a:t>local copy of data </a:t>
            </a:r>
          </a:p>
          <a:p>
            <a:pPr lvl="1"/>
            <a:r>
              <a:rPr lang="en-US" dirty="0"/>
              <a:t>may also be class data  -- all instances share the same value</a:t>
            </a:r>
          </a:p>
          <a:p>
            <a:pPr lvl="1"/>
            <a:r>
              <a:rPr lang="en-US" dirty="0"/>
              <a:t>shares all methods </a:t>
            </a:r>
          </a:p>
          <a:p>
            <a:r>
              <a:rPr lang="en-US" dirty="0"/>
              <a:t>"Inheritance": create a new class "like" the </a:t>
            </a:r>
            <a:r>
              <a:rPr lang="en-US" dirty="0" err="1"/>
              <a:t>superclass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by default has all the same methods and data </a:t>
            </a:r>
          </a:p>
          <a:p>
            <a:pPr lvl="1"/>
            <a:r>
              <a:rPr lang="en-US" dirty="0"/>
              <a:t>can add new data and methods and re-program inherited methods </a:t>
            </a:r>
          </a:p>
          <a:p>
            <a:r>
              <a:rPr lang="en-US" dirty="0"/>
              <a:t>Example: </a:t>
            </a:r>
            <a:r>
              <a:rPr lang="en-US" dirty="0" err="1"/>
              <a:t>graphical_object.draw</a:t>
            </a:r>
            <a:r>
              <a:rPr lang="en-US" dirty="0"/>
              <a:t> ... </a:t>
            </a:r>
            <a:r>
              <a:rPr lang="en-US" dirty="0" err="1"/>
              <a:t>circle.draw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AB3E394-C8FD-4090-8071-8CC5BDD1A6DA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800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New style of programming; thinking about the problem </a:t>
            </a:r>
          </a:p>
          <a:p>
            <a:pPr lvl="1"/>
            <a:r>
              <a:rPr lang="en-US" dirty="0"/>
              <a:t>Many books about how to do it right. </a:t>
            </a:r>
          </a:p>
          <a:p>
            <a:pPr lvl="1"/>
            <a:r>
              <a:rPr lang="en-US" dirty="0"/>
              <a:t>OO design; getting the classes and protocols right </a:t>
            </a:r>
          </a:p>
          <a:p>
            <a:pPr lvl="2"/>
            <a:r>
              <a:rPr lang="en-US" dirty="0"/>
              <a:t>So subclasses don't have extra, wasted data space </a:t>
            </a:r>
          </a:p>
          <a:p>
            <a:pPr lvl="2"/>
            <a:r>
              <a:rPr lang="en-US" dirty="0"/>
              <a:t>Methods make sense to all sub-classes </a:t>
            </a:r>
          </a:p>
          <a:p>
            <a:pPr lvl="2"/>
            <a:r>
              <a:rPr lang="en-US" dirty="0"/>
              <a:t>So external classes don't need to know inside description. </a:t>
            </a:r>
          </a:p>
          <a:p>
            <a:pPr lvl="1"/>
            <a:r>
              <a:rPr lang="en-US" dirty="0"/>
              <a:t>Also OO databases, etc. </a:t>
            </a:r>
          </a:p>
          <a:p>
            <a:r>
              <a:rPr lang="en-US" dirty="0"/>
              <a:t>Implementation: </a:t>
            </a:r>
          </a:p>
          <a:p>
            <a:pPr lvl="1"/>
            <a:r>
              <a:rPr lang="en-US" dirty="0"/>
              <a:t>object in memory, starts with pointer to table of methods, etc. </a:t>
            </a:r>
          </a:p>
          <a:p>
            <a:pPr lvl="1"/>
            <a:r>
              <a:rPr lang="en-US" dirty="0"/>
              <a:t>lots of tricks and extra declarations in C++, Java etc. to avoid overhead of lookups at run-time ("virtual", "pure virtual")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A6DB7E3F-8F9E-4807-BC34-771C46EEFA16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210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2"/>
            <a:ext cx="10972800" cy="47132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Class has multiple parent classes </a:t>
            </a:r>
          </a:p>
          <a:p>
            <a:r>
              <a:rPr lang="en-US" dirty="0"/>
              <a:t>Combine all the methods and data of all </a:t>
            </a:r>
          </a:p>
          <a:p>
            <a:r>
              <a:rPr lang="en-US" dirty="0"/>
              <a:t>Special rules for when conflict (same method, same name of data with different types, etc.) </a:t>
            </a:r>
          </a:p>
          <a:p>
            <a:r>
              <a:rPr lang="en-US" dirty="0"/>
              <a:t>Example: circle inherits from graphical-object and moveable-object </a:t>
            </a:r>
          </a:p>
          <a:p>
            <a:r>
              <a:rPr lang="en-US" dirty="0"/>
              <a:t>Complex so often not used even when available </a:t>
            </a:r>
          </a:p>
          <a:p>
            <a:pPr lvl="1"/>
            <a:r>
              <a:rPr lang="en-US" dirty="0"/>
              <a:t>“Diamond problem”</a:t>
            </a:r>
          </a:p>
          <a:p>
            <a:r>
              <a:rPr lang="en-US" dirty="0"/>
              <a:t>Amulet uses constraints to provide flexible copying of</a:t>
            </a:r>
            <a:br>
              <a:rPr lang="en-US" dirty="0"/>
            </a:br>
            <a:r>
              <a:rPr lang="en-US" dirty="0"/>
              <a:t>values instead</a:t>
            </a:r>
          </a:p>
          <a:p>
            <a:r>
              <a:rPr lang="en-US" dirty="0"/>
              <a:t>Java, etc. use “interfaces”</a:t>
            </a:r>
          </a:p>
          <a:p>
            <a:pPr lvl="1"/>
            <a:r>
              <a:rPr lang="en-US" dirty="0"/>
              <a:t>No inheritance of implementations, but ability to have arbitrary “mix-ins”</a:t>
            </a:r>
          </a:p>
          <a:p>
            <a:pPr lvl="1"/>
            <a:r>
              <a:rPr lang="en-US" dirty="0"/>
              <a:t>No confusion about which </a:t>
            </a:r>
            <a:r>
              <a:rPr lang="en-US" dirty="0" err="1"/>
              <a:t>superclass</a:t>
            </a:r>
            <a:r>
              <a:rPr lang="en-US" dirty="0"/>
              <a:t> to inherit from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1EACE50E-79D9-424D-8348-A3A4EDBAF19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E819593-2F36-468D-8DBB-70CEB4A7FE29}"/>
              </a:ext>
            </a:extLst>
          </p:cNvPr>
          <p:cNvSpPr/>
          <p:nvPr/>
        </p:nvSpPr>
        <p:spPr bwMode="auto">
          <a:xfrm>
            <a:off x="10253663" y="3870325"/>
            <a:ext cx="1328737" cy="1604169"/>
          </a:xfrm>
          <a:custGeom>
            <a:avLst/>
            <a:gdLst>
              <a:gd name="connsiteX0" fmla="*/ 585788 w 1285875"/>
              <a:gd name="connsiteY0" fmla="*/ 0 h 1800225"/>
              <a:gd name="connsiteX1" fmla="*/ 0 w 1285875"/>
              <a:gd name="connsiteY1" fmla="*/ 985838 h 1800225"/>
              <a:gd name="connsiteX2" fmla="*/ 771525 w 1285875"/>
              <a:gd name="connsiteY2" fmla="*/ 1800225 h 1800225"/>
              <a:gd name="connsiteX3" fmla="*/ 1285875 w 1285875"/>
              <a:gd name="connsiteY3" fmla="*/ 900113 h 1800225"/>
              <a:gd name="connsiteX4" fmla="*/ 585788 w 1285875"/>
              <a:gd name="connsiteY4" fmla="*/ 0 h 1800225"/>
              <a:gd name="connsiteX0" fmla="*/ 585788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900113 h 1814513"/>
              <a:gd name="connsiteX4" fmla="*/ 585788 w 1285875"/>
              <a:gd name="connsiteY4" fmla="*/ 0 h 1814513"/>
              <a:gd name="connsiteX0" fmla="*/ 600075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900113 h 1814513"/>
              <a:gd name="connsiteX4" fmla="*/ 600075 w 1285875"/>
              <a:gd name="connsiteY4" fmla="*/ 0 h 1814513"/>
              <a:gd name="connsiteX0" fmla="*/ 600075 w 1285875"/>
              <a:gd name="connsiteY0" fmla="*/ 0 h 1814513"/>
              <a:gd name="connsiteX1" fmla="*/ 0 w 1285875"/>
              <a:gd name="connsiteY1" fmla="*/ 985838 h 1814513"/>
              <a:gd name="connsiteX2" fmla="*/ 642937 w 1285875"/>
              <a:gd name="connsiteY2" fmla="*/ 1814513 h 1814513"/>
              <a:gd name="connsiteX3" fmla="*/ 1285875 w 1285875"/>
              <a:gd name="connsiteY3" fmla="*/ 1000126 h 1814513"/>
              <a:gd name="connsiteX4" fmla="*/ 600075 w 1285875"/>
              <a:gd name="connsiteY4" fmla="*/ 0 h 1814513"/>
              <a:gd name="connsiteX0" fmla="*/ 600075 w 1314450"/>
              <a:gd name="connsiteY0" fmla="*/ 0 h 1814513"/>
              <a:gd name="connsiteX1" fmla="*/ 0 w 1314450"/>
              <a:gd name="connsiteY1" fmla="*/ 985838 h 1814513"/>
              <a:gd name="connsiteX2" fmla="*/ 642937 w 1314450"/>
              <a:gd name="connsiteY2" fmla="*/ 1814513 h 1814513"/>
              <a:gd name="connsiteX3" fmla="*/ 1314450 w 1314450"/>
              <a:gd name="connsiteY3" fmla="*/ 857251 h 1814513"/>
              <a:gd name="connsiteX4" fmla="*/ 600075 w 1314450"/>
              <a:gd name="connsiteY4" fmla="*/ 0 h 1814513"/>
              <a:gd name="connsiteX0" fmla="*/ 614362 w 1328737"/>
              <a:gd name="connsiteY0" fmla="*/ 0 h 1814513"/>
              <a:gd name="connsiteX1" fmla="*/ 0 w 1328737"/>
              <a:gd name="connsiteY1" fmla="*/ 900113 h 1814513"/>
              <a:gd name="connsiteX2" fmla="*/ 657224 w 1328737"/>
              <a:gd name="connsiteY2" fmla="*/ 1814513 h 1814513"/>
              <a:gd name="connsiteX3" fmla="*/ 1328737 w 1328737"/>
              <a:gd name="connsiteY3" fmla="*/ 857251 h 1814513"/>
              <a:gd name="connsiteX4" fmla="*/ 614362 w 1328737"/>
              <a:gd name="connsiteY4" fmla="*/ 0 h 1814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737" h="1814513">
                <a:moveTo>
                  <a:pt x="614362" y="0"/>
                </a:moveTo>
                <a:lnTo>
                  <a:pt x="0" y="900113"/>
                </a:lnTo>
                <a:lnTo>
                  <a:pt x="657224" y="1814513"/>
                </a:lnTo>
                <a:lnTo>
                  <a:pt x="1328737" y="857251"/>
                </a:lnTo>
                <a:lnTo>
                  <a:pt x="614362" y="0"/>
                </a:lnTo>
                <a:close/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075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Instead of the class-instance model </a:t>
            </a:r>
          </a:p>
          <a:p>
            <a:r>
              <a:rPr lang="en-US" dirty="0"/>
              <a:t>All objects are instances </a:t>
            </a:r>
          </a:p>
          <a:p>
            <a:r>
              <a:rPr lang="en-US" dirty="0"/>
              <a:t>Can use any object as a prototype for other objects </a:t>
            </a:r>
          </a:p>
          <a:p>
            <a:pPr lvl="1"/>
            <a:r>
              <a:rPr lang="en-US" dirty="0"/>
              <a:t>Inherits all slots it doesn't override (= instance variables, member variables, fields, attributes). </a:t>
            </a:r>
          </a:p>
          <a:p>
            <a:pPr lvl="1"/>
            <a:r>
              <a:rPr lang="en-US" dirty="0"/>
              <a:t>Methods are just a value in a slot </a:t>
            </a:r>
          </a:p>
          <a:p>
            <a:pPr lvl="1"/>
            <a:r>
              <a:rPr lang="en-US" dirty="0"/>
              <a:t>Dynamic changing of methods </a:t>
            </a:r>
          </a:p>
          <a:p>
            <a:r>
              <a:rPr lang="en-US" dirty="0"/>
              <a:t>Easy to implement using structures. </a:t>
            </a:r>
          </a:p>
          <a:p>
            <a:r>
              <a:rPr lang="en-US" dirty="0"/>
              <a:t>Usually, changing prototype data also changes all instances that do not override it. </a:t>
            </a:r>
          </a:p>
          <a:p>
            <a:r>
              <a:rPr lang="en-US" dirty="0"/>
              <a:t>Now used by JavaScript</a:t>
            </a:r>
          </a:p>
          <a:p>
            <a:pPr lvl="1"/>
            <a:r>
              <a:rPr lang="en-US" dirty="0"/>
              <a:t>Older uses: ActionScript (Flash), SELF, </a:t>
            </a:r>
            <a:r>
              <a:rPr lang="en-US" dirty="0" err="1"/>
              <a:t>NewtonScript</a:t>
            </a:r>
            <a:r>
              <a:rPr lang="en-US" dirty="0"/>
              <a:t>,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01875B52-50C0-4122-ADB1-E51AFAD8AEAC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 dirty="0"/>
              <a:t>DOM is an Example of: Structured 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</a:p>
          <a:p>
            <a:r>
              <a:rPr lang="en-US" dirty="0"/>
              <a:t>Provided 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etc.</a:t>
            </a:r>
          </a:p>
          <a:p>
            <a:r>
              <a:rPr lang="en-US" dirty="0"/>
              <a:t>Also SVG that is part of 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34228F48-82DF-4D75-A620-3329787583B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598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287450"/>
            <a:ext cx="7543800" cy="879248"/>
          </a:xfrm>
        </p:spPr>
        <p:txBody>
          <a:bodyPr/>
          <a:lstStyle/>
          <a:p>
            <a:r>
              <a:rPr lang="en-US" dirty="0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1117601"/>
            <a:ext cx="9267825" cy="5013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Adding and removing of slots </a:t>
            </a:r>
            <a:r>
              <a:rPr lang="en-US" dirty="0">
                <a:solidFill>
                  <a:srgbClr val="FF0000"/>
                </a:solidFill>
              </a:rPr>
              <a:t>dynamically</a:t>
            </a:r>
            <a:r>
              <a:rPr lang="en-US" dirty="0"/>
              <a:t> to any instance </a:t>
            </a:r>
          </a:p>
          <a:p>
            <a:pPr>
              <a:lnSpc>
                <a:spcPct val="90000"/>
              </a:lnSpc>
            </a:pPr>
            <a:r>
              <a:rPr lang="en-US" dirty="0"/>
              <a:t>Simpler model, easy to implement</a:t>
            </a:r>
          </a:p>
          <a:p>
            <a:pPr>
              <a:lnSpc>
                <a:spcPct val="90000"/>
              </a:lnSpc>
            </a:pPr>
            <a:r>
              <a:rPr lang="en-US" dirty="0"/>
              <a:t>More dynamic </a:t>
            </a:r>
          </a:p>
          <a:p>
            <a:pPr>
              <a:lnSpc>
                <a:spcPct val="90000"/>
              </a:lnSpc>
            </a:pPr>
            <a:r>
              <a:rPr lang="en-US" dirty="0"/>
              <a:t>But much less efficient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Can't usually compile slot accesses into structure access; may need a search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type checking on slots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looked up at run-time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1551654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8"/>
            <a:ext cx="7543800" cy="1058862"/>
          </a:xfrm>
        </p:spPr>
        <p:txBody>
          <a:bodyPr/>
          <a:lstStyle/>
          <a:p>
            <a:r>
              <a:rPr lang="en-US" dirty="0"/>
              <a:t>Prototype-Instance 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Available, but not</a:t>
            </a:r>
            <a:br>
              <a:rPr lang="en-US" dirty="0"/>
            </a:br>
            <a:r>
              <a:rPr lang="en-US" dirty="0"/>
              <a:t>frequently used in</a:t>
            </a:r>
            <a:br>
              <a:rPr lang="en-US" dirty="0"/>
            </a:br>
            <a:r>
              <a:rPr lang="en-US" dirty="0"/>
              <a:t>JavaScript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 smtClean="0"/>
              <a:pPr/>
              <a:t>21</a:t>
            </a:fld>
            <a:endParaRPr lang="en-US" altLang="en-US"/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1500" y="1454150"/>
            <a:ext cx="3289300" cy="4978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3598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JavaScript class and superclass, and dynamic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850" y="1719263"/>
            <a:ext cx="958215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x extends y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constructor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 //class constructor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super(a);	// call constructor of y (required)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b;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 //other set up stuff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(a) { //overrides this method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super(a); // call y’s version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// local stuff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Dynamic creating of new field: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new x(4, 5);</a:t>
            </a:r>
          </a:p>
          <a:p>
            <a:pPr marL="344487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6; 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//creates and sets a new field in </a:t>
            </a:r>
            <a:r>
              <a:rPr lang="en-US" sz="23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p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+ 12; 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//somewhere else can use it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65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Garnet and Amulet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003"/>
            <a:ext cx="9258300" cy="52244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Garnet</a:t>
            </a:r>
            <a:r>
              <a:rPr lang="en-US" dirty="0"/>
              <a:t>: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1987 to 1994</a:t>
            </a:r>
          </a:p>
          <a:p>
            <a:pPr lvl="1"/>
            <a:r>
              <a:rPr lang="en-US" dirty="0"/>
              <a:t>Common Lisp and X11 or 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US" dirty="0"/>
              <a:t>enerating an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/>
              <a:t>malgam of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/>
              <a:t>eal-time,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/>
              <a:t>ovel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/>
              <a:t>oolkits</a:t>
            </a:r>
          </a:p>
          <a:p>
            <a:r>
              <a:rPr lang="en-US" dirty="0">
                <a:solidFill>
                  <a:srgbClr val="FF0000"/>
                </a:solidFill>
              </a:rPr>
              <a:t>Amulet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1994 to 1997</a:t>
            </a:r>
          </a:p>
          <a:p>
            <a:pPr lvl="1"/>
            <a:r>
              <a:rPr lang="en-US" dirty="0"/>
              <a:t>C++ and X11, Windows or 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/>
              <a:t>utomatic 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dirty="0"/>
              <a:t>anufacture of </a:t>
            </a: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/>
              <a:t>sable and 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dirty="0"/>
              <a:t>earnable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/>
              <a:t>oolkits</a:t>
            </a:r>
          </a:p>
          <a:p>
            <a:r>
              <a:rPr lang="en-US" dirty="0"/>
              <a:t>Novel object, graphics, constraint, input, output, undo, command, and animation models</a:t>
            </a:r>
          </a:p>
          <a:p>
            <a:r>
              <a:rPr lang="en-US" dirty="0"/>
              <a:t>Were widely used for a while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2794" y="1039939"/>
            <a:ext cx="1076325" cy="120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s.cmu.edu/afs/cs/project/amulet/www/new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696" y="2757298"/>
            <a:ext cx="1320642" cy="2983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10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8EE4-7388-47E9-8189-B19F8DDEC05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22238"/>
            <a:ext cx="9578721" cy="920178"/>
          </a:xfrm>
        </p:spPr>
        <p:txBody>
          <a:bodyPr/>
          <a:lstStyle/>
          <a:p>
            <a:r>
              <a:rPr lang="en-US" sz="3200" dirty="0"/>
              <a:t>Amulet and Garnet Papers and Videos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5775" y="1042416"/>
            <a:ext cx="9725025" cy="566318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Brad A. Myers, Dario A. </a:t>
            </a:r>
            <a:r>
              <a:rPr lang="en-US" dirty="0" err="1"/>
              <a:t>Giuse</a:t>
            </a:r>
            <a:r>
              <a:rPr lang="en-US" dirty="0"/>
              <a:t>, Roger B. Dannenberg, Brad Vander </a:t>
            </a:r>
            <a:r>
              <a:rPr lang="en-US" dirty="0" err="1"/>
              <a:t>Zanden</a:t>
            </a:r>
            <a:r>
              <a:rPr lang="en-US" dirty="0"/>
              <a:t>, David S. </a:t>
            </a:r>
            <a:r>
              <a:rPr lang="en-US" dirty="0" err="1"/>
              <a:t>Kosbie</a:t>
            </a:r>
            <a:r>
              <a:rPr lang="en-US" dirty="0"/>
              <a:t>, Ed </a:t>
            </a:r>
            <a:r>
              <a:rPr lang="en-US" dirty="0" err="1"/>
              <a:t>Pervin</a:t>
            </a:r>
            <a:r>
              <a:rPr lang="en-US" dirty="0"/>
              <a:t>, Andrew </a:t>
            </a:r>
            <a:r>
              <a:rPr lang="en-US" dirty="0" err="1"/>
              <a:t>Mickish</a:t>
            </a:r>
            <a:r>
              <a:rPr lang="en-US" dirty="0"/>
              <a:t>, and Philippe </a:t>
            </a:r>
            <a:r>
              <a:rPr lang="en-US" dirty="0" err="1"/>
              <a:t>Marchal</a:t>
            </a:r>
            <a:r>
              <a:rPr lang="en-US" dirty="0"/>
              <a:t>. "</a:t>
            </a:r>
            <a:r>
              <a:rPr lang="en-US" b="1" dirty="0">
                <a:solidFill>
                  <a:srgbClr val="FF0000"/>
                </a:solidFill>
              </a:rPr>
              <a:t>Garnet</a:t>
            </a:r>
            <a:r>
              <a:rPr lang="en-US" dirty="0"/>
              <a:t>: Comprehensive Support for Graphical, Highly-Interactive User Interfaces," </a:t>
            </a:r>
            <a:r>
              <a:rPr lang="en-US" i="1" dirty="0"/>
              <a:t>IEEE Computer</a:t>
            </a:r>
            <a:r>
              <a:rPr lang="en-US" dirty="0"/>
              <a:t>. vol. 23, no. 11. November, 1990. pp. 71-85. Translated into Japanese and reprinted in </a:t>
            </a:r>
            <a:r>
              <a:rPr lang="en-US" i="1" dirty="0"/>
              <a:t>Nikkei Electronics</a:t>
            </a:r>
            <a:r>
              <a:rPr lang="en-US" dirty="0"/>
              <a:t>, No. 522, March 18, 1991, pp. 187-205. Also reprinted in: </a:t>
            </a:r>
            <a:r>
              <a:rPr lang="en-US" dirty="0" err="1"/>
              <a:t>R.Baecker</a:t>
            </a:r>
            <a:r>
              <a:rPr lang="en-US" dirty="0"/>
              <a:t>, </a:t>
            </a:r>
            <a:r>
              <a:rPr lang="en-US" dirty="0" err="1"/>
              <a:t>J.Grudin</a:t>
            </a:r>
            <a:r>
              <a:rPr lang="en-US" dirty="0"/>
              <a:t>, </a:t>
            </a:r>
            <a:r>
              <a:rPr lang="en-US" dirty="0" err="1"/>
              <a:t>W.Buxton</a:t>
            </a:r>
            <a:r>
              <a:rPr lang="en-US" dirty="0"/>
              <a:t>, and S. Greenberg, eds. </a:t>
            </a:r>
            <a:r>
              <a:rPr lang="en-US" i="1" dirty="0"/>
              <a:t>Readings in Human-Computer Interaction: Toward the Year 2000</a:t>
            </a:r>
            <a:r>
              <a:rPr lang="en-US" dirty="0"/>
              <a:t>. Second Edition. San Francisco: Morgan Kaufmann Publishers, Inc., 1995. pp. 357-372. </a:t>
            </a:r>
            <a:r>
              <a:rPr lang="en-US" dirty="0">
                <a:hlinkClick r:id="rId3"/>
              </a:rPr>
              <a:t>pdf</a:t>
            </a:r>
            <a:r>
              <a:rPr lang="en-US" dirty="0"/>
              <a:t>. See also </a:t>
            </a:r>
            <a:r>
              <a:rPr lang="en-US" dirty="0">
                <a:hlinkClick r:id="rId4"/>
              </a:rPr>
              <a:t>YouTube video</a:t>
            </a:r>
            <a:r>
              <a:rPr lang="en-US" dirty="0"/>
              <a:t> or </a:t>
            </a:r>
            <a:r>
              <a:rPr lang="en-US" sz="3200" dirty="0" err="1">
                <a:hlinkClick r:id="rId5"/>
              </a:rPr>
              <a:t>OpenVideo</a:t>
            </a:r>
            <a:r>
              <a:rPr lang="en-US" dirty="0"/>
              <a:t>.</a:t>
            </a:r>
            <a:endParaRPr lang="en-US" sz="2100" dirty="0"/>
          </a:p>
          <a:p>
            <a:endParaRPr lang="en-US" dirty="0"/>
          </a:p>
          <a:p>
            <a:r>
              <a:rPr lang="en-US" dirty="0"/>
              <a:t>Brad A. Myers, Richard G. McDaniel, Robert C. Miller, Alan </a:t>
            </a:r>
            <a:r>
              <a:rPr lang="en-US" dirty="0" err="1"/>
              <a:t>Ferrency</a:t>
            </a:r>
            <a:r>
              <a:rPr lang="en-US" dirty="0"/>
              <a:t>, Andrew Faulring, Bruce D. Kyle, Andrew </a:t>
            </a:r>
            <a:r>
              <a:rPr lang="en-US" dirty="0" err="1"/>
              <a:t>Mickish</a:t>
            </a:r>
            <a:r>
              <a:rPr lang="en-US" dirty="0"/>
              <a:t>, Alex </a:t>
            </a:r>
            <a:r>
              <a:rPr lang="en-US" dirty="0" err="1"/>
              <a:t>Klimovitski</a:t>
            </a:r>
            <a:r>
              <a:rPr lang="en-US" dirty="0"/>
              <a:t>, and Patrick </a:t>
            </a:r>
            <a:r>
              <a:rPr lang="en-US" dirty="0" err="1"/>
              <a:t>Doane</a:t>
            </a:r>
            <a:r>
              <a:rPr lang="en-US" dirty="0"/>
              <a:t>. "The </a:t>
            </a:r>
            <a:r>
              <a:rPr lang="en-US" b="1" dirty="0">
                <a:solidFill>
                  <a:srgbClr val="FF0000"/>
                </a:solidFill>
              </a:rPr>
              <a:t>Amulet</a:t>
            </a:r>
            <a:r>
              <a:rPr lang="en-US" dirty="0"/>
              <a:t> Environment: New Models for Effective User Interface Software Development", </a:t>
            </a:r>
            <a:r>
              <a:rPr lang="en-US" i="1" dirty="0"/>
              <a:t>IEEE Transactions on Software Engineering</a:t>
            </a:r>
            <a:r>
              <a:rPr lang="en-US" dirty="0"/>
              <a:t>, Vol. 23, no. 6. June, 1997. pp. 347-365. </a:t>
            </a:r>
            <a:r>
              <a:rPr lang="en-US" dirty="0">
                <a:hlinkClick r:id="rId6"/>
              </a:rPr>
              <a:t>IEEE pdf</a:t>
            </a:r>
            <a:r>
              <a:rPr lang="en-US" dirty="0"/>
              <a:t> or </a:t>
            </a:r>
            <a:r>
              <a:rPr lang="en-US" dirty="0">
                <a:hlinkClick r:id="rId7"/>
              </a:rPr>
              <a:t>tech report </a:t>
            </a:r>
            <a:r>
              <a:rPr lang="en-US" dirty="0"/>
              <a:t> or </a:t>
            </a:r>
            <a:r>
              <a:rPr lang="en-US" dirty="0">
                <a:hlinkClick r:id="rId8"/>
              </a:rPr>
              <a:t>abstract only</a:t>
            </a:r>
            <a:r>
              <a:rPr lang="en-US" dirty="0"/>
              <a:t>. See also </a:t>
            </a:r>
            <a:r>
              <a:rPr lang="en-US" dirty="0">
                <a:hlinkClick r:id="rId9"/>
              </a:rPr>
              <a:t>YouTube video</a:t>
            </a:r>
            <a:r>
              <a:rPr lang="en-US" dirty="0"/>
              <a:t> or </a:t>
            </a:r>
            <a:r>
              <a:rPr lang="en-US" sz="3200" dirty="0" err="1">
                <a:hlinkClick r:id="rId10"/>
              </a:rPr>
              <a:t>OpenVideo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77056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3700" y="203995"/>
            <a:ext cx="7543800" cy="868362"/>
          </a:xfrm>
        </p:spPr>
        <p:txBody>
          <a:bodyPr/>
          <a:lstStyle/>
          <a:p>
            <a:r>
              <a:rPr lang="en-US" dirty="0"/>
              <a:t>Structured Graphics, cont.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700" y="1133480"/>
            <a:ext cx="9664700" cy="4411662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</a:p>
          <a:p>
            <a:pPr lvl="2"/>
            <a:r>
              <a:rPr lang="en-US" dirty="0"/>
              <a:t>Just add and remove objects</a:t>
            </a:r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7543800" y="4675187"/>
            <a:ext cx="9144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77724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9144000" y="4675187"/>
            <a:ext cx="914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93726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7375525" y="5360988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9067800" y="5360988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6189" y="4751388"/>
            <a:ext cx="3883025" cy="1855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277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85913"/>
            <a:ext cx="10972800" cy="4545012"/>
          </a:xfrm>
        </p:spPr>
        <p:txBody>
          <a:bodyPr/>
          <a:lstStyle/>
          <a:p>
            <a:r>
              <a:rPr lang="en-US" sz="2600" dirty="0"/>
              <a:t>Ability to support: </a:t>
            </a:r>
          </a:p>
          <a:p>
            <a:pPr lvl="1"/>
            <a:r>
              <a:rPr lang="en-US" sz="2200" dirty="0"/>
              <a:t>high-level behaviors like move, grow, cut/copy/paste, etc. </a:t>
            </a:r>
          </a:p>
          <a:p>
            <a:pPr lvl="1"/>
            <a:r>
              <a:rPr lang="en-US" sz="2200" dirty="0"/>
              <a:t>high-level widgets like selection handles </a:t>
            </a:r>
          </a:p>
          <a:p>
            <a:pPr lvl="1"/>
            <a:r>
              <a:rPr lang="en-US" sz="2200" dirty="0"/>
              <a:t>constraints among objects </a:t>
            </a:r>
          </a:p>
          <a:p>
            <a:pPr lvl="1"/>
            <a:r>
              <a:rPr lang="en-US" sz="2200" dirty="0"/>
              <a:t>automatic layout </a:t>
            </a:r>
          </a:p>
          <a:p>
            <a:pPr lvl="1"/>
            <a:r>
              <a:rPr lang="en-US" sz="2200" dirty="0"/>
              <a:t>grouping: "Groups" in Garnet </a:t>
            </a:r>
          </a:p>
          <a:p>
            <a:pPr lvl="1"/>
            <a:r>
              <a:rPr lang="en-US" sz="2200" dirty="0"/>
              <a:t>automatic printing </a:t>
            </a:r>
          </a:p>
          <a:p>
            <a:pPr lvl="1"/>
            <a:r>
              <a:rPr lang="en-US" sz="2200" dirty="0"/>
              <a:t>external scripting, ... </a:t>
            </a:r>
          </a:p>
          <a:p>
            <a:pPr lvl="1"/>
            <a:r>
              <a:rPr lang="en-US" sz="2200" dirty="0"/>
              <a:t>accessibility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</p:spTree>
    <p:extLst>
      <p:ext uri="{BB962C8B-B14F-4D97-AF65-F5344CB8AC3E}">
        <p14:creationId xmlns:p14="http://schemas.microsoft.com/office/powerpoint/2010/main" val="661468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r>
              <a:rPr lang="en-US" dirty="0"/>
              <a:t>Disadvantages: </a:t>
            </a:r>
          </a:p>
          <a:p>
            <a:pPr lvl="1"/>
            <a:r>
              <a:rPr lang="en-US" dirty="0"/>
              <a:t>Significant space penalties </a:t>
            </a:r>
          </a:p>
          <a:p>
            <a:pPr lvl="2"/>
            <a:r>
              <a:rPr lang="en-US" dirty="0"/>
              <a:t>objects take up to 1000 bytes each </a:t>
            </a:r>
          </a:p>
          <a:p>
            <a:pPr lvl="2"/>
            <a:r>
              <a:rPr lang="en-US" dirty="0"/>
              <a:t>imagine a scene with 40,000 dots (200x200 fat bits) </a:t>
            </a:r>
          </a:p>
          <a:p>
            <a:pPr lvl="1"/>
            <a:r>
              <a:rPr lang="en-US" dirty="0"/>
              <a:t>Time penalties </a:t>
            </a:r>
          </a:p>
          <a:p>
            <a:pPr lvl="2"/>
            <a:r>
              <a:rPr lang="en-US" dirty="0"/>
              <a:t>Redisplay doesn't take advantage of special properties of data: </a:t>
            </a:r>
          </a:p>
          <a:p>
            <a:pPr lvl="3"/>
            <a:r>
              <a:rPr lang="en-US" dirty="0"/>
              <a:t>regularity </a:t>
            </a:r>
          </a:p>
          <a:p>
            <a:pPr lvl="3"/>
            <a:r>
              <a:rPr lang="en-US" dirty="0"/>
              <a:t>non-overlapping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</p:spPr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</p:spPr>
        <p:txBody>
          <a:bodyPr/>
          <a:lstStyle/>
          <a:p>
            <a:fld id="{719490B3-139A-431E-9B82-5AB756142924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71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365126"/>
            <a:ext cx="8982075" cy="1295400"/>
          </a:xfrm>
        </p:spPr>
        <p:txBody>
          <a:bodyPr/>
          <a:lstStyle/>
          <a:p>
            <a:r>
              <a:rPr lang="en-US" dirty="0"/>
              <a:t>Basic Idea: Graphical objects retained in a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638556"/>
            <a:ext cx="9467850" cy="4411662"/>
          </a:xfrm>
        </p:spPr>
        <p:txBody>
          <a:bodyPr>
            <a:normAutofit/>
          </a:bodyPr>
          <a:lstStyle/>
          <a:p>
            <a:r>
              <a:rPr lang="en-US" dirty="0"/>
              <a:t>Primitives: text, rectangles, circles, …</a:t>
            </a:r>
          </a:p>
          <a:p>
            <a:r>
              <a:rPr lang="en-US" dirty="0">
                <a:solidFill>
                  <a:srgbClr val="FF0000"/>
                </a:solidFill>
              </a:rPr>
              <a:t>Groups</a:t>
            </a:r>
          </a:p>
          <a:p>
            <a:pPr lvl="1"/>
            <a:r>
              <a:rPr lang="en-US" dirty="0"/>
              <a:t>Also called “</a:t>
            </a:r>
            <a:r>
              <a:rPr lang="en-US" dirty="0">
                <a:solidFill>
                  <a:srgbClr val="FF0000"/>
                </a:solidFill>
              </a:rPr>
              <a:t>aggregates</a:t>
            </a:r>
            <a:r>
              <a:rPr lang="en-US" dirty="0"/>
              <a:t>”, “collections”, …</a:t>
            </a:r>
          </a:p>
          <a:p>
            <a:pPr lvl="1"/>
            <a:r>
              <a:rPr lang="en-US" dirty="0"/>
              <a:t>In HTML: &lt;div&gt;, &lt;</a:t>
            </a:r>
            <a:r>
              <a:rPr lang="en-US" dirty="0" err="1"/>
              <a:t>ux</a:t>
            </a:r>
            <a:r>
              <a:rPr lang="en-US" dirty="0"/>
              <a:t>&gt;, …</a:t>
            </a:r>
          </a:p>
          <a:p>
            <a:pPr lvl="1"/>
            <a:r>
              <a:rPr lang="en-US" dirty="0"/>
              <a:t>SVG: “Group”</a:t>
            </a:r>
          </a:p>
          <a:p>
            <a:pPr lvl="1"/>
            <a:r>
              <a:rPr lang="en-US" dirty="0"/>
              <a:t>The size of a group includes all of its “</a:t>
            </a:r>
            <a:r>
              <a:rPr lang="en-US" dirty="0">
                <a:solidFill>
                  <a:srgbClr val="FF0000"/>
                </a:solidFill>
              </a:rPr>
              <a:t>children</a:t>
            </a:r>
            <a:r>
              <a:rPr lang="en-US" dirty="0"/>
              <a:t>” objects.</a:t>
            </a:r>
          </a:p>
          <a:p>
            <a:pPr lvl="2"/>
            <a:r>
              <a:rPr lang="en-US" dirty="0"/>
              <a:t>Also called “</a:t>
            </a:r>
            <a:r>
              <a:rPr lang="en-US" dirty="0">
                <a:solidFill>
                  <a:srgbClr val="FF0000"/>
                </a:solidFill>
              </a:rPr>
              <a:t>components</a:t>
            </a:r>
            <a:r>
              <a:rPr lang="en-US" dirty="0"/>
              <a:t>”</a:t>
            </a:r>
          </a:p>
          <a:p>
            <a:pPr lvl="2"/>
            <a:r>
              <a:rPr lang="en-US" dirty="0"/>
              <a:t>Bounding box of group</a:t>
            </a:r>
          </a:p>
          <a:p>
            <a:pPr lvl="1"/>
            <a:r>
              <a:rPr lang="en-US" dirty="0"/>
              <a:t>Group is “</a:t>
            </a:r>
            <a:r>
              <a:rPr lang="en-US" dirty="0">
                <a:solidFill>
                  <a:srgbClr val="FF0000"/>
                </a:solidFill>
              </a:rPr>
              <a:t>parent</a:t>
            </a:r>
            <a:r>
              <a:rPr lang="en-US" dirty="0"/>
              <a:t>”, elements are “</a:t>
            </a:r>
            <a:r>
              <a:rPr lang="en-US" dirty="0">
                <a:solidFill>
                  <a:srgbClr val="FF0000"/>
                </a:solidFill>
              </a:rPr>
              <a:t>children</a:t>
            </a:r>
            <a:r>
              <a:rPr lang="en-US" dirty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D536450-66C0-4063-923B-EE7CFA2E1840}"/>
              </a:ext>
            </a:extLst>
          </p:cNvPr>
          <p:cNvGrpSpPr/>
          <p:nvPr/>
        </p:nvGrpSpPr>
        <p:grpSpPr>
          <a:xfrm>
            <a:off x="9086850" y="4786313"/>
            <a:ext cx="1797547" cy="1126202"/>
            <a:chOff x="7630884" y="4499428"/>
            <a:chExt cx="1347195" cy="838200"/>
          </a:xfrm>
        </p:grpSpPr>
        <p:sp>
          <p:nvSpPr>
            <p:cNvPr id="6" name="Oval 5"/>
            <p:cNvSpPr/>
            <p:nvPr/>
          </p:nvSpPr>
          <p:spPr bwMode="auto">
            <a:xfrm>
              <a:off x="7630884" y="4499428"/>
              <a:ext cx="609600" cy="6096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8090836" y="4869160"/>
              <a:ext cx="685800" cy="457200"/>
            </a:xfrm>
            <a:prstGeom prst="roundRect">
              <a:avLst/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395868" y="4499428"/>
              <a:ext cx="582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Foo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630885" y="4499428"/>
              <a:ext cx="1145751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388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10401300" cy="1295400"/>
          </a:xfrm>
        </p:spPr>
        <p:txBody>
          <a:bodyPr/>
          <a:lstStyle/>
          <a:p>
            <a:r>
              <a:rPr lang="en-US" sz="3600" dirty="0"/>
              <a:t>Design Issues: Hierarchies &amp;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371600"/>
            <a:ext cx="100965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How many hierarchies for OO graphics systems?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Inheritance</a:t>
            </a:r>
            <a:r>
              <a:rPr lang="en-US" dirty="0"/>
              <a:t> (class-instance or prototype-instance)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Components / Groups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Style </a:t>
            </a:r>
            <a:r>
              <a:rPr lang="en-US" dirty="0"/>
              <a:t>hierarchies, like from CSS classes or Windows themes</a:t>
            </a:r>
          </a:p>
          <a:p>
            <a:r>
              <a:rPr lang="en-US" dirty="0"/>
              <a:t>Where do properties come from?</a:t>
            </a:r>
          </a:p>
          <a:p>
            <a:pPr lvl="1"/>
            <a:r>
              <a:rPr lang="en-US" dirty="0"/>
              <a:t>Color, size, shape</a:t>
            </a:r>
          </a:p>
          <a:p>
            <a:pPr lvl="2"/>
            <a:r>
              <a:rPr lang="en-US" dirty="0"/>
              <a:t>From aggregate or inheritance hierarchy?</a:t>
            </a:r>
          </a:p>
          <a:p>
            <a:pPr lvl="1"/>
            <a:r>
              <a:rPr lang="en-US" dirty="0"/>
              <a:t>Issue: changing </a:t>
            </a:r>
            <a:r>
              <a:rPr lang="en-US" i="1" dirty="0"/>
              <a:t>type</a:t>
            </a:r>
            <a:r>
              <a:rPr lang="en-US" dirty="0"/>
              <a:t> of object – rectangle </a:t>
            </a:r>
            <a:r>
              <a:rPr lang="en-US" dirty="0">
                <a:sym typeface="Wingdings" pitchFamily="2" charset="2"/>
              </a:rPr>
              <a:t> polygon</a:t>
            </a:r>
            <a:endParaRPr lang="en-US" dirty="0"/>
          </a:p>
          <a:p>
            <a:pPr lvl="1"/>
            <a:r>
              <a:rPr lang="en-US" dirty="0"/>
              <a:t>Windows widget</a:t>
            </a:r>
            <a:br>
              <a:rPr lang="en-US" dirty="0"/>
            </a:br>
            <a:r>
              <a:rPr lang="en-US" dirty="0"/>
              <a:t>properties</a:t>
            </a:r>
          </a:p>
          <a:p>
            <a:pPr lvl="2"/>
            <a:r>
              <a:rPr lang="en-US" dirty="0"/>
              <a:t>Size, color scheme, </a:t>
            </a:r>
            <a:br>
              <a:rPr lang="en-US" dirty="0"/>
            </a:br>
            <a:r>
              <a:rPr lang="en-US" dirty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6696" y="4724400"/>
            <a:ext cx="5441304" cy="21336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8926398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50912</TotalTime>
  <Words>1789</Words>
  <Application>Microsoft Office PowerPoint</Application>
  <PresentationFormat>Widescreen</PresentationFormat>
  <Paragraphs>243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Tahoma</vt:lpstr>
      <vt:lpstr>Wingdings</vt:lpstr>
      <vt:lpstr>lecture template_polo</vt:lpstr>
      <vt:lpstr>Lecture 7: Output 2: Basic 2D Computer Graphics</vt:lpstr>
      <vt:lpstr>DOM is an Example of: Structured Graphics</vt:lpstr>
      <vt:lpstr>Aside: Garnet and Amulet</vt:lpstr>
      <vt:lpstr>Amulet and Garnet Papers and Videos</vt:lpstr>
      <vt:lpstr>Structured Graphics, cont.</vt:lpstr>
      <vt:lpstr>Structured Graphics Can Support</vt:lpstr>
      <vt:lpstr>Structured Graphics Disadvantages</vt:lpstr>
      <vt:lpstr>Basic Idea: Graphical objects retained in a hierarchy</vt:lpstr>
      <vt:lpstr>Design Issues: Hierarchies &amp; Inheritance</vt:lpstr>
      <vt:lpstr>Redisplay Algorithms</vt:lpstr>
      <vt:lpstr>Redisplay only the affected areas of the screen</vt:lpstr>
      <vt:lpstr>Overview of Redisplay Algorithm</vt:lpstr>
      <vt:lpstr>Issue: Anti-Aliasing and special effects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JavaScript class and superclass, and dynamic setting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812</cp:revision>
  <cp:lastPrinted>1601-01-01T00:00:00Z</cp:lastPrinted>
  <dcterms:created xsi:type="dcterms:W3CDTF">2001-06-15T20:03:27Z</dcterms:created>
  <dcterms:modified xsi:type="dcterms:W3CDTF">2021-09-15T16:09:21Z</dcterms:modified>
</cp:coreProperties>
</file>