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5"/>
  </p:notesMasterIdLst>
  <p:sldIdLst>
    <p:sldId id="282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4" r:id="rId12"/>
    <p:sldId id="295" r:id="rId13"/>
    <p:sldId id="311" r:id="rId14"/>
    <p:sldId id="312" r:id="rId15"/>
    <p:sldId id="297" r:id="rId16"/>
    <p:sldId id="298" r:id="rId17"/>
    <p:sldId id="299" r:id="rId18"/>
    <p:sldId id="300" r:id="rId19"/>
    <p:sldId id="303" r:id="rId20"/>
    <p:sldId id="304" r:id="rId21"/>
    <p:sldId id="308" r:id="rId22"/>
    <p:sldId id="309" r:id="rId23"/>
    <p:sldId id="310" r:id="rId2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86416" autoAdjust="0"/>
  </p:normalViewPr>
  <p:slideViewPr>
    <p:cSldViewPr>
      <p:cViewPr varScale="1">
        <p:scale>
          <a:sx n="67" d="100"/>
          <a:sy n="67" d="100"/>
        </p:scale>
        <p:origin x="1170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13" Type="http://schemas.openxmlformats.org/officeDocument/2006/relationships/slide" Target="slides/slide18.xml"/><Relationship Id="rId3" Type="http://schemas.openxmlformats.org/officeDocument/2006/relationships/slide" Target="slides/slide3.xml"/><Relationship Id="rId7" Type="http://schemas.openxmlformats.org/officeDocument/2006/relationships/slide" Target="slides/slide9.xml"/><Relationship Id="rId12" Type="http://schemas.openxmlformats.org/officeDocument/2006/relationships/slide" Target="slides/slide17.xml"/><Relationship Id="rId17" Type="http://schemas.openxmlformats.org/officeDocument/2006/relationships/slide" Target="slides/slide23.xml"/><Relationship Id="rId2" Type="http://schemas.openxmlformats.org/officeDocument/2006/relationships/slide" Target="slides/slide2.xml"/><Relationship Id="rId16" Type="http://schemas.openxmlformats.org/officeDocument/2006/relationships/slide" Target="slides/slide21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6.xml"/><Relationship Id="rId5" Type="http://schemas.openxmlformats.org/officeDocument/2006/relationships/slide" Target="slides/slide6.xml"/><Relationship Id="rId15" Type="http://schemas.openxmlformats.org/officeDocument/2006/relationships/slide" Target="slides/slide20.xml"/><Relationship Id="rId10" Type="http://schemas.openxmlformats.org/officeDocument/2006/relationships/slide" Target="slides/slide15.xml"/><Relationship Id="rId4" Type="http://schemas.openxmlformats.org/officeDocument/2006/relationships/slide" Target="slides/slide4.xml"/><Relationship Id="rId9" Type="http://schemas.openxmlformats.org/officeDocument/2006/relationships/slide" Target="slides/slide12.xml"/><Relationship Id="rId14" Type="http://schemas.openxmlformats.org/officeDocument/2006/relationships/slide" Target="slides/slide1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B649EA-88B6-44B4-A7E2-23BE04513934}" type="slidenum">
              <a:rPr lang="en-US"/>
              <a:pPr/>
              <a:t>11</a:t>
            </a:fld>
            <a:endParaRPr lang="en-US"/>
          </a:p>
        </p:txBody>
      </p:sp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267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DD7CB2-EF91-4DC5-80F6-25AC1CB706D0}" type="slidenum">
              <a:rPr lang="en-US"/>
              <a:pPr/>
              <a:t>12</a:t>
            </a:fld>
            <a:endParaRPr lang="en-US"/>
          </a:p>
        </p:txBody>
      </p:sp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543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4A8FFB-17B4-4A4C-AC56-7E2B7AF360E1}" type="slidenum">
              <a:rPr lang="en-US"/>
              <a:pPr/>
              <a:t>15</a:t>
            </a:fld>
            <a:endParaRPr lang="en-US"/>
          </a:p>
        </p:txBody>
      </p:sp>
      <p:sp>
        <p:nvSpPr>
          <p:cNvPr id="30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0314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BA67C7-0D08-4808-9B1E-F48C21DCD2E1}" type="slidenum">
              <a:rPr lang="en-US"/>
              <a:pPr/>
              <a:t>16</a:t>
            </a:fld>
            <a:endParaRPr lang="en-US"/>
          </a:p>
        </p:txBody>
      </p:sp>
      <p:sp>
        <p:nvSpPr>
          <p:cNvPr id="31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1179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5CF460-9F2C-4883-BB44-D781FF659AE0}" type="slidenum">
              <a:rPr lang="en-US"/>
              <a:pPr/>
              <a:t>17</a:t>
            </a:fld>
            <a:endParaRPr lang="en-US"/>
          </a:p>
        </p:txBody>
      </p:sp>
      <p:sp>
        <p:nvSpPr>
          <p:cNvPr id="31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952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1A2FF8-2999-4527-8664-94E408977608}" type="slidenum">
              <a:rPr lang="en-US"/>
              <a:pPr/>
              <a:t>18</a:t>
            </a:fld>
            <a:endParaRPr lang="en-US"/>
          </a:p>
        </p:txBody>
      </p:sp>
      <p:sp>
        <p:nvSpPr>
          <p:cNvPr id="31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668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31653A-46FA-4F26-9FFD-E5C3461AB64F}" type="slidenum">
              <a:rPr lang="en-US"/>
              <a:pPr/>
              <a:t>19</a:t>
            </a:fld>
            <a:endParaRPr lang="en-US"/>
          </a:p>
        </p:txBody>
      </p:sp>
      <p:sp>
        <p:nvSpPr>
          <p:cNvPr id="31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214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F8D1A0-4B73-4C9F-8142-5B36366B5D1E}" type="slidenum">
              <a:rPr lang="en-US"/>
              <a:pPr/>
              <a:t>20</a:t>
            </a:fld>
            <a:endParaRPr lang="en-US"/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849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A8EE2B-4C50-4889-AC26-844A58FB276E}" type="slidenum">
              <a:rPr lang="en-US"/>
              <a:pPr/>
              <a:t>21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395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15DC65-F58F-4B1C-8D97-586064AD3ACE}" type="slidenum">
              <a:rPr lang="en-US"/>
              <a:pPr/>
              <a:t>22</a:t>
            </a:fld>
            <a:endParaRPr lang="en-US"/>
          </a:p>
        </p:txBody>
      </p:sp>
      <p:sp>
        <p:nvSpPr>
          <p:cNvPr id="322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144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A71CDC-EB7E-45AF-AB3C-7CBB63D71A27}" type="slidenum">
              <a:rPr lang="en-US"/>
              <a:pPr/>
              <a:t>2</a:t>
            </a:fld>
            <a:endParaRPr lang="en-US"/>
          </a:p>
        </p:txBody>
      </p:sp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Stopped here</a:t>
            </a:r>
          </a:p>
        </p:txBody>
      </p:sp>
    </p:spTree>
    <p:extLst>
      <p:ext uri="{BB962C8B-B14F-4D97-AF65-F5344CB8AC3E}">
        <p14:creationId xmlns:p14="http://schemas.microsoft.com/office/powerpoint/2010/main" val="34298631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C5180F-9B07-4CB2-BEFB-31D4A3CB2A9C}" type="slidenum">
              <a:rPr lang="en-US"/>
              <a:pPr/>
              <a:t>23</a:t>
            </a:fld>
            <a:endParaRPr lang="en-US"/>
          </a:p>
        </p:txBody>
      </p:sp>
      <p:sp>
        <p:nvSpPr>
          <p:cNvPr id="323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846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F736C8-BBB5-45BD-BDF9-F03C35256530}" type="slidenum">
              <a:rPr lang="en-US"/>
              <a:pPr/>
              <a:t>3</a:t>
            </a:fld>
            <a:endParaRPr lang="en-US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595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624DD6-0819-4A21-8483-FDEC350E549E}" type="slidenum">
              <a:rPr lang="en-US"/>
              <a:pPr/>
              <a:t>4</a:t>
            </a:fld>
            <a:endParaRPr lang="en-US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257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F386C6-87E9-4720-9B37-69988720418B}" type="slidenum">
              <a:rPr lang="en-US"/>
              <a:pPr/>
              <a:t>5</a:t>
            </a:fld>
            <a:endParaRPr lang="en-US"/>
          </a:p>
        </p:txBody>
      </p:sp>
      <p:sp>
        <p:nvSpPr>
          <p:cNvPr id="34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6228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1B01CF-11F8-4462-817F-C98A4C2F3622}" type="slidenum">
              <a:rPr lang="en-US"/>
              <a:pPr/>
              <a:t>6</a:t>
            </a:fld>
            <a:endParaRPr lang="en-US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537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C928EF-2966-45F8-BFB4-DB4202E1208D}" type="slidenum">
              <a:rPr lang="en-US"/>
              <a:pPr/>
              <a:t>8</a:t>
            </a:fld>
            <a:endParaRPr lang="en-US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28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05C626-B0F7-4261-803B-74BAD8BAF545}" type="slidenum">
              <a:rPr lang="en-US"/>
              <a:pPr/>
              <a:t>9</a:t>
            </a:fld>
            <a:endParaRPr lang="en-US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2626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39792D-E184-4705-B896-765AECFAF5EE}" type="slidenum">
              <a:rPr lang="en-US"/>
              <a:pPr/>
              <a:t>10</a:t>
            </a:fld>
            <a:endParaRPr lang="en-US"/>
          </a:p>
        </p:txBody>
      </p:sp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859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9921" y="1443038"/>
            <a:ext cx="10356849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8125" y="4425955"/>
            <a:ext cx="9001129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014408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© 2021 - Brad Myers</a:t>
            </a: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934453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12" descr="red_hcii_logo">
            <a:extLst>
              <a:ext uri="{FF2B5EF4-FFF2-40B4-BE49-F238E27FC236}">
                <a16:creationId xmlns:a16="http://schemas.microsoft.com/office/drawing/2014/main" id="{81E7EE9B-FA9D-4B13-AB18-6AF1C195289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40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oup 7">
            <a:extLst>
              <a:ext uri="{FF2B5EF4-FFF2-40B4-BE49-F238E27FC236}">
                <a16:creationId xmlns:a16="http://schemas.microsoft.com/office/drawing/2014/main" id="{0A413D71-8D6B-48C2-8A66-AE8AA6D57E7B}"/>
              </a:ext>
            </a:extLst>
          </p:cNvPr>
          <p:cNvGrpSpPr>
            <a:grpSpLocks/>
          </p:cNvGrpSpPr>
          <p:nvPr userDrawn="1"/>
        </p:nvGrpSpPr>
        <p:grpSpPr bwMode="auto">
          <a:xfrm rot="5400000">
            <a:off x="-3079749" y="3079751"/>
            <a:ext cx="6858000" cy="698499"/>
            <a:chOff x="0" y="0"/>
            <a:chExt cx="5760" cy="128"/>
          </a:xfrm>
        </p:grpSpPr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2297A070-63E7-4DB6-B3DA-CA008FAF98E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E5D4C484-3FD2-4C91-BC50-7BB9E566E98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82AF79B8-BD60-4CE0-A596-70B9EB5C5C9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11">
              <a:extLst>
                <a:ext uri="{FF2B5EF4-FFF2-40B4-BE49-F238E27FC236}">
                  <a16:creationId xmlns:a16="http://schemas.microsoft.com/office/drawing/2014/main" id="{9169B128-3554-4AF5-94E3-519AE11495B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© 2021 -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5973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5973"/>
            <a:ext cx="3860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5973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00800"/>
            <a:ext cx="3860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71138"/>
            <a:ext cx="3860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5"/>
            <a:ext cx="12192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 dirty="0"/>
              <a:t>© 2021 - Brad Myers</a:t>
            </a:r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2" descr="red_hcii_logo">
            <a:extLst>
              <a:ext uri="{FF2B5EF4-FFF2-40B4-BE49-F238E27FC236}">
                <a16:creationId xmlns:a16="http://schemas.microsoft.com/office/drawing/2014/main" id="{1AE7ED4A-8547-424E-905B-DC27C9DEC4D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707853" y="211141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-2.cs.cmu.edu/afs/cs/project/amulet/amulet3/manual/interactors.html" TargetMode="External"/><Relationship Id="rId5" Type="http://schemas.openxmlformats.org/officeDocument/2006/relationships/hyperlink" Target="http://www-2.cs.cmu.edu/afs/cs/project/amulet/amulet3/manual/tutorial_chapter.html" TargetMode="External"/><Relationship Id="rId4" Type="http://schemas.openxmlformats.org/officeDocument/2006/relationships/hyperlink" Target="http://www.cs.cmu.edu/afs/cs/project/amulet/amulet3/manual/Amulet_ManualTOC.doc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Lecture 6:</a:t>
            </a:r>
            <a:br>
              <a:rPr lang="en-US" sz="2800" dirty="0"/>
            </a:br>
            <a:r>
              <a:rPr lang="en-US" b="0" dirty="0"/>
              <a:t>Input 2: Declarative input models; “Interactor” (Behavior) Objects in Garnet and Amulet</a:t>
            </a:r>
            <a:endParaRPr lang="en-US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05-431/631 Software Structures for User Interfaces (SSUI)</a:t>
            </a:r>
          </a:p>
          <a:p>
            <a:r>
              <a:rPr lang="en-US" dirty="0"/>
              <a:t>Fall, 2021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>
          <a:xfrm>
            <a:off x="856343" y="122238"/>
            <a:ext cx="8668657" cy="995362"/>
          </a:xfrm>
        </p:spPr>
        <p:txBody>
          <a:bodyPr/>
          <a:lstStyle/>
          <a:p>
            <a:r>
              <a:rPr lang="en-US" dirty="0"/>
              <a:t>Standard Behavior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856343" y="1117600"/>
            <a:ext cx="9144000" cy="4411662"/>
          </a:xfrm>
        </p:spPr>
        <p:txBody>
          <a:bodyPr>
            <a:normAutofit/>
          </a:bodyPr>
          <a:lstStyle/>
          <a:p>
            <a:r>
              <a:rPr lang="en-US" sz="2400" i="1" dirty="0"/>
              <a:t>(“state diagrams” covered in lecture 9)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66EE-A951-46BF-99AC-6818E1727083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2744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897062"/>
            <a:ext cx="9525000" cy="496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811508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68C8C-8E72-4F09-B289-4AB5D71E3C91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standard parameters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Multiple groups </a:t>
            </a:r>
          </a:p>
          <a:p>
            <a:pPr lvl="1"/>
            <a:r>
              <a:rPr lang="en-US"/>
              <a:t>interactor can span multiple windows </a:t>
            </a:r>
          </a:p>
          <a:p>
            <a:r>
              <a:rPr lang="en-US"/>
              <a:t>start, stop and abort events </a:t>
            </a:r>
          </a:p>
          <a:p>
            <a:pPr lvl="1"/>
            <a:r>
              <a:rPr lang="en-US"/>
              <a:t>single key, mousebutton, "any" mousebutton, modifiers, (shift, meta...), double click, click vs. drag, etc. </a:t>
            </a:r>
          </a:p>
          <a:p>
            <a:r>
              <a:rPr lang="en-US"/>
              <a:t>active? </a:t>
            </a:r>
          </a:p>
          <a:p>
            <a:r>
              <a:rPr lang="en-US"/>
              <a:t>priority levels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2741384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0E10-238A-4B7F-BFB4-098F032AF8AA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9601200" cy="1066800"/>
          </a:xfrm>
        </p:spPr>
        <p:txBody>
          <a:bodyPr/>
          <a:lstStyle/>
          <a:p>
            <a:r>
              <a:rPr lang="en-US" sz="3500" dirty="0"/>
              <a:t>Parameters for specific types of Interactors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For buttons (Choice Interactors)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how many objects to select: set, toggle, list-toggle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For move-grow: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interim feedback object (while the mouse moves)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if missing then object itself is modified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gridding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move or grow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where-attach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center, n, ne, </a:t>
            </a:r>
            <a:r>
              <a:rPr lang="en-US" sz="2100" dirty="0" err="1"/>
              <a:t>nw</a:t>
            </a:r>
            <a:r>
              <a:rPr lang="en-US" sz="2100" dirty="0"/>
              <a:t>, w ... , </a:t>
            </a:r>
            <a:r>
              <a:rPr lang="en-US" sz="2100" dirty="0">
                <a:solidFill>
                  <a:srgbClr val="C00000"/>
                </a:solidFill>
              </a:rPr>
              <a:t>where-hit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55000"/>
            </a:pPr>
            <a:r>
              <a:rPr lang="en-US" sz="2100" dirty="0"/>
              <a:t>flip if change sides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55000"/>
            </a:pPr>
            <a:r>
              <a:rPr lang="en-US" sz="2100" dirty="0"/>
              <a:t>minimum size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2384136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53AB5-A8D5-46EE-9A45-C79141892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Gridding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8081E-C846-42F8-BFE1-5BA06CEC7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Surprisingly complicated</a:t>
            </a:r>
          </a:p>
          <a:p>
            <a:pPr lvl="1"/>
            <a:r>
              <a:rPr lang="en-US" dirty="0"/>
              <a:t>E.g., grid of 4 – where is </a:t>
            </a:r>
            <a:r>
              <a:rPr lang="en-US" dirty="0">
                <a:solidFill>
                  <a:srgbClr val="C00000"/>
                </a:solidFill>
              </a:rPr>
              <a:t>first point</a:t>
            </a:r>
            <a:r>
              <a:rPr lang="en-US" dirty="0"/>
              <a:t>?</a:t>
            </a:r>
          </a:p>
          <a:p>
            <a:pPr lvl="2"/>
            <a:r>
              <a:rPr lang="en-US" dirty="0"/>
              <a:t>(X+2 mod 4)*4 = 4</a:t>
            </a:r>
          </a:p>
          <a:p>
            <a:pPr lvl="1"/>
            <a:r>
              <a:rPr lang="en-US" dirty="0"/>
              <a:t>Should </a:t>
            </a:r>
            <a:r>
              <a:rPr lang="en-US" dirty="0">
                <a:solidFill>
                  <a:srgbClr val="C00000"/>
                </a:solidFill>
              </a:rPr>
              <a:t>width</a:t>
            </a:r>
            <a:r>
              <a:rPr lang="en-US" dirty="0"/>
              <a:t> be a multiple of 4 or right side?</a:t>
            </a:r>
          </a:p>
          <a:p>
            <a:pPr lvl="2"/>
            <a:r>
              <a:rPr lang="en-US" dirty="0"/>
              <a:t>Width = right side at 7</a:t>
            </a:r>
          </a:p>
          <a:p>
            <a:pPr lvl="2"/>
            <a:r>
              <a:rPr lang="en-US" dirty="0"/>
              <a:t>Right side = 8</a:t>
            </a:r>
          </a:p>
          <a:p>
            <a:r>
              <a:rPr lang="en-US" dirty="0"/>
              <a:t>Origin of grid – with window or container?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22703A-14EF-4A0B-A481-6FE537007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9EC6CA-BC71-42D4-A748-9A5CEB9B6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6E0DFE-4A04-4ED6-A0D8-DE7AD5AFD9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400" y="447701"/>
            <a:ext cx="2819399" cy="27943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A2444C2-AB43-41B9-A049-9D1F2A78C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6400" y="3242074"/>
            <a:ext cx="2648837" cy="2625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073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2D9D35A5-32B5-499F-924E-0722B7864548}"/>
              </a:ext>
            </a:extLst>
          </p:cNvPr>
          <p:cNvSpPr txBox="1"/>
          <p:nvPr/>
        </p:nvSpPr>
        <p:spPr>
          <a:xfrm>
            <a:off x="9483328" y="1312079"/>
            <a:ext cx="821534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TEXT</a:t>
            </a:r>
            <a:br>
              <a:rPr lang="en-US" dirty="0"/>
            </a:br>
            <a:r>
              <a:rPr lang="en-US" dirty="0"/>
              <a:t>BOX</a:t>
            </a:r>
            <a:br>
              <a:rPr lang="en-US" dirty="0"/>
            </a:br>
            <a:r>
              <a:rPr lang="en-US" dirty="0"/>
              <a:t>IN PPT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E254FF-C801-45FC-A8AF-0765D48BB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Flip if change sides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2F109-98BA-4530-BB43-924A2893A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happens when move towards upper left?</a:t>
            </a:r>
          </a:p>
          <a:p>
            <a:pPr lvl="1"/>
            <a:r>
              <a:rPr lang="en-US" dirty="0"/>
              <a:t>Pegs at minimum size?</a:t>
            </a:r>
          </a:p>
          <a:p>
            <a:pPr lvl="2"/>
            <a:r>
              <a:rPr lang="en-US" dirty="0"/>
              <a:t>Most window managers do this</a:t>
            </a:r>
          </a:p>
          <a:p>
            <a:pPr lvl="2"/>
            <a:r>
              <a:rPr lang="en-US" dirty="0"/>
              <a:t>Might be zero – shape disappears?</a:t>
            </a:r>
          </a:p>
          <a:p>
            <a:pPr lvl="1"/>
            <a:r>
              <a:rPr lang="en-US" dirty="0"/>
              <a:t>Object flips over?</a:t>
            </a:r>
          </a:p>
          <a:p>
            <a:pPr lvl="2"/>
            <a:r>
              <a:rPr lang="en-US" dirty="0"/>
              <a:t>PowerPoint does this</a:t>
            </a:r>
          </a:p>
          <a:p>
            <a:pPr lvl="2"/>
            <a:r>
              <a:rPr lang="en-US" dirty="0"/>
              <a:t>Text becomes upside down and/or backwards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A162B2-26B5-4F1D-A5FB-A36B09A73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34FF23-F224-44B3-9AF0-BC953F233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DBF1E83-512A-492F-A9FF-92CA35A9F8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9857" y="2352133"/>
            <a:ext cx="442905" cy="715459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B7D86E5-724F-4AC3-838F-05097DC779AF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9379742" y="1146285"/>
            <a:ext cx="1028706" cy="1277657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D30C1AE-72A1-4E5B-878E-42EFF1CB6718}"/>
              </a:ext>
            </a:extLst>
          </p:cNvPr>
          <p:cNvGrpSpPr/>
          <p:nvPr/>
        </p:nvGrpSpPr>
        <p:grpSpPr>
          <a:xfrm>
            <a:off x="8349457" y="4191000"/>
            <a:ext cx="1214833" cy="923330"/>
            <a:chOff x="9483328" y="3675928"/>
            <a:chExt cx="1214833" cy="923330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1BFEC7A-56C1-46B7-A361-C3CF8D0376E2}"/>
                </a:ext>
              </a:extLst>
            </p:cNvPr>
            <p:cNvSpPr txBox="1"/>
            <p:nvPr/>
          </p:nvSpPr>
          <p:spPr>
            <a:xfrm flipH="1" flipV="1">
              <a:off x="9483328" y="3675928"/>
              <a:ext cx="1214833" cy="92333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TEXT</a:t>
              </a:r>
              <a:br>
                <a:rPr lang="en-US" dirty="0"/>
              </a:br>
              <a:r>
                <a:rPr lang="en-US" dirty="0"/>
                <a:t>BOX</a:t>
              </a:r>
              <a:br>
                <a:rPr lang="en-US" dirty="0"/>
              </a:br>
              <a:r>
                <a:rPr lang="en-US" dirty="0"/>
                <a:t>IN PPT</a:t>
              </a: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6E4F1097-6B21-4331-8103-79C89F553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483328" y="3710219"/>
              <a:ext cx="442905" cy="7154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5900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7E2E-7171-48AB-BD0D-F764945CF2E6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Parameters for New_Point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interim feedback object (while the mouse moves) </a:t>
            </a:r>
          </a:p>
          <a:p>
            <a:r>
              <a:rPr lang="en-US" dirty="0"/>
              <a:t>gridding </a:t>
            </a:r>
          </a:p>
          <a:p>
            <a:r>
              <a:rPr lang="en-US" dirty="0"/>
              <a:t>minimum size </a:t>
            </a:r>
          </a:p>
          <a:p>
            <a:r>
              <a:rPr lang="en-US" dirty="0"/>
              <a:t>abort if too small</a:t>
            </a:r>
          </a:p>
          <a:p>
            <a:pPr lvl="1"/>
            <a:r>
              <a:rPr lang="en-US" dirty="0"/>
              <a:t>Avoid creating tiny or invisible objects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4292167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0ADF3-A73D-4A75-A8DF-DDA90D129367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Parameters for Text_Interactor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editing translation table (to map keystrokes and mouse into editing functions)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37402192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87FF-76D9-4EBD-9058-B9315BBAE5BD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Parameters for Gesture_Interactor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gesture recognizer table </a:t>
            </a:r>
          </a:p>
          <a:p>
            <a:r>
              <a:rPr lang="en-US"/>
              <a:t>If missing, can use this to get freehand drawings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28730201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A7A6-68B1-466F-A3EB-FFB1F96F0010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Example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 make an object movable with the mouse: </a:t>
            </a:r>
          </a:p>
          <a:p>
            <a:pPr>
              <a:buFont typeface="Wingdings" pitchFamily="2" charset="2"/>
              <a:buNone/>
            </a:pPr>
            <a:r>
              <a:rPr lang="en-US" sz="2100">
                <a:latin typeface="Courier New" pitchFamily="49" charset="0"/>
              </a:rPr>
              <a:t>	Am_Object rect = Am_Rectangle.Create() .Set(Am_LEFT, 40) .Set(Am_TOP, 50) .Set(Am_FILL_STYLE, Am_Red) .Add_Part(Am_Move_Grow_Interactor.Create());</a:t>
            </a:r>
          </a:p>
          <a:p>
            <a:pPr>
              <a:buFont typeface="Wingdings" pitchFamily="2" charset="2"/>
              <a:buNone/>
            </a:pPr>
            <a:endParaRPr lang="en-US" sz="2100">
              <a:latin typeface="Courier New" pitchFamily="49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17309486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CD99C-8179-4A58-898F-7CC606324C4C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Choice Interactor 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Three ways to get the result: </a:t>
            </a:r>
          </a:p>
          <a:p>
            <a:pPr lvl="1">
              <a:lnSpc>
                <a:spcPct val="90000"/>
              </a:lnSpc>
            </a:pPr>
            <a:r>
              <a:rPr lang="en-US"/>
              <a:t>Access the Am_INTERIM_SELECTED and Am_SELECTED slot of the object itself </a:t>
            </a:r>
          </a:p>
          <a:p>
            <a:pPr lvl="2">
              <a:lnSpc>
                <a:spcPct val="90000"/>
              </a:lnSpc>
            </a:pPr>
            <a:r>
              <a:rPr lang="en-US"/>
              <a:t>By default, sets the Am_INTERIM_SELECTED and Am_SELECTED slots of the affected objects </a:t>
            </a:r>
          </a:p>
          <a:p>
            <a:pPr lvl="2">
              <a:lnSpc>
                <a:spcPct val="90000"/>
              </a:lnSpc>
            </a:pPr>
            <a:r>
              <a:rPr lang="en-US"/>
              <a:t>Constraints that depend on these slots </a:t>
            </a:r>
          </a:p>
          <a:p>
            <a:pPr lvl="1">
              <a:lnSpc>
                <a:spcPct val="90000"/>
              </a:lnSpc>
            </a:pPr>
            <a:r>
              <a:rPr lang="en-US"/>
              <a:t>Access the Am_VALUE slot of the interactor </a:t>
            </a:r>
          </a:p>
          <a:p>
            <a:pPr lvl="1">
              <a:lnSpc>
                <a:spcPct val="90000"/>
              </a:lnSpc>
            </a:pPr>
            <a:r>
              <a:rPr lang="en-US"/>
              <a:t>Write a Am_DO_METHOD for the command object, and access the command object's Am_VALUE slot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2291858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46F4-460F-4EA2-9987-C292B8D4E9D2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1096962"/>
          </a:xfrm>
        </p:spPr>
        <p:txBody>
          <a:bodyPr/>
          <a:lstStyle/>
          <a:p>
            <a:r>
              <a:rPr lang="en-US"/>
              <a:t>Overview</a:t>
            </a:r>
            <a:endParaRPr lang="en-US" dirty="0"/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9677400" cy="5029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100"/>
              <a:t>Try to provide more support so input handling isn't so difficult </a:t>
            </a:r>
          </a:p>
          <a:p>
            <a:pPr>
              <a:lnSpc>
                <a:spcPct val="90000"/>
              </a:lnSpc>
            </a:pPr>
            <a:r>
              <a:rPr lang="en-US" sz="2100"/>
              <a:t>Make easy things simple and complex things possible </a:t>
            </a:r>
          </a:p>
          <a:p>
            <a:pPr>
              <a:lnSpc>
                <a:spcPct val="90000"/>
              </a:lnSpc>
            </a:pPr>
            <a:r>
              <a:rPr lang="en-US" sz="2100"/>
              <a:t>Based on the "Model-View-Controller" architecture from Smalltalk</a:t>
            </a:r>
          </a:p>
          <a:p>
            <a:pPr lvl="2">
              <a:lnSpc>
                <a:spcPct val="90000"/>
              </a:lnSpc>
            </a:pPr>
            <a:r>
              <a:rPr lang="en-US" sz="1400"/>
              <a:t>(Lecture 9) </a:t>
            </a:r>
          </a:p>
          <a:p>
            <a:pPr>
              <a:lnSpc>
                <a:spcPct val="90000"/>
              </a:lnSpc>
            </a:pPr>
            <a:r>
              <a:rPr lang="en-US" sz="2100"/>
              <a:t>True separation of graphics (view) and input handling (controller) </a:t>
            </a:r>
          </a:p>
          <a:p>
            <a:pPr>
              <a:lnSpc>
                <a:spcPct val="90000"/>
              </a:lnSpc>
            </a:pPr>
            <a:r>
              <a:rPr lang="en-US" sz="2100"/>
              <a:t>Also uses idea from [Foley&amp;Wallace </a:t>
            </a:r>
            <a:r>
              <a:rPr lang="en-US" sz="2100">
                <a:solidFill>
                  <a:schemeClr val="accent6"/>
                </a:solidFill>
              </a:rPr>
              <a:t>1974</a:t>
            </a:r>
            <a:r>
              <a:rPr lang="en-US" sz="2100"/>
              <a:t>] of identifying </a:t>
            </a:r>
            <a:r>
              <a:rPr lang="en-US" sz="2100" i="1"/>
              <a:t>types</a:t>
            </a:r>
            <a:r>
              <a:rPr lang="en-US" sz="2100"/>
              <a:t> of input handlers: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move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grow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rotate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text edit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gesture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select (pick)</a:t>
            </a:r>
          </a:p>
          <a:p>
            <a:pPr lvl="1">
              <a:lnSpc>
                <a:spcPct val="90000"/>
              </a:lnSpc>
            </a:pPr>
            <a:endParaRPr lang="en-US" sz="2000"/>
          </a:p>
          <a:p>
            <a:pPr marL="0" lvl="1" indent="0">
              <a:lnSpc>
                <a:spcPct val="90000"/>
              </a:lnSpc>
              <a:buNone/>
            </a:pPr>
            <a:r>
              <a:rPr lang="en-US" sz="1900"/>
              <a:t>James D. Foley and Victor L. Wallace. “The Art of Natural Graphic Man-Machine Conversation,” </a:t>
            </a:r>
            <a:r>
              <a:rPr lang="en-US" sz="1900" i="1"/>
              <a:t>Proceedings of the IEEE. Apr, 1974. vol. 62, no. 4. pp. 462-471. </a:t>
            </a:r>
          </a:p>
          <a:p>
            <a:pPr marL="344487" lvl="1" indent="0">
              <a:lnSpc>
                <a:spcPct val="90000"/>
              </a:lnSpc>
              <a:buNone/>
            </a:pPr>
            <a:endParaRPr lang="en-US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2409623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6FEC8-E54D-4D7A-996A-D16C7EB55EEC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8675" y="1509145"/>
            <a:ext cx="9448800" cy="3328988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	</a:t>
            </a:r>
            <a:r>
              <a:rPr lang="en-US" sz="1900" dirty="0" err="1">
                <a:latin typeface="Courier New" pitchFamily="49" charset="0"/>
              </a:rPr>
              <a:t>Am_Define_Style_Formula</a:t>
            </a:r>
            <a:r>
              <a:rPr lang="en-US" sz="1900" dirty="0">
                <a:latin typeface="Courier New" pitchFamily="49" charset="0"/>
              </a:rPr>
              <a:t> (</a:t>
            </a:r>
            <a:r>
              <a:rPr lang="en-US" sz="1900" dirty="0" err="1">
                <a:latin typeface="Courier New" pitchFamily="49" charset="0"/>
              </a:rPr>
              <a:t>line_from_selected</a:t>
            </a:r>
            <a:r>
              <a:rPr lang="en-US" sz="1900" dirty="0">
                <a:latin typeface="Courier New" pitchFamily="49" charset="0"/>
              </a:rPr>
              <a:t>) {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 if ((bool)</a:t>
            </a:r>
            <a:r>
              <a:rPr lang="en-US" sz="1900" dirty="0" err="1">
                <a:latin typeface="Courier New" pitchFamily="49" charset="0"/>
              </a:rPr>
              <a:t>self.Get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Am_INTERIM_SELECTED</a:t>
            </a:r>
            <a:r>
              <a:rPr lang="en-US" sz="1900" dirty="0">
                <a:latin typeface="Courier New" pitchFamily="49" charset="0"/>
              </a:rPr>
              <a:t>)) return </a:t>
            </a:r>
            <a:r>
              <a:rPr lang="en-US" sz="1900" dirty="0" err="1">
                <a:latin typeface="Courier New" pitchFamily="49" charset="0"/>
              </a:rPr>
              <a:t>Am_Red</a:t>
            </a:r>
            <a:r>
              <a:rPr lang="en-US" sz="1900" dirty="0">
                <a:latin typeface="Courier New" pitchFamily="49" charset="0"/>
              </a:rPr>
              <a:t>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 else if ((bool)</a:t>
            </a:r>
            <a:r>
              <a:rPr lang="en-US" sz="1900" dirty="0" err="1">
                <a:latin typeface="Courier New" pitchFamily="49" charset="0"/>
              </a:rPr>
              <a:t>self.Get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Am_SELECTED</a:t>
            </a:r>
            <a:r>
              <a:rPr lang="en-US" sz="1900" dirty="0">
                <a:latin typeface="Courier New" pitchFamily="49" charset="0"/>
              </a:rPr>
              <a:t>)) return </a:t>
            </a:r>
            <a:r>
              <a:rPr lang="en-US" sz="1900" dirty="0" err="1">
                <a:latin typeface="Courier New" pitchFamily="49" charset="0"/>
              </a:rPr>
              <a:t>Am_Black</a:t>
            </a:r>
            <a:r>
              <a:rPr lang="en-US" sz="1900" dirty="0">
                <a:latin typeface="Courier New" pitchFamily="49" charset="0"/>
              </a:rPr>
              <a:t>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 else return </a:t>
            </a:r>
            <a:r>
              <a:rPr lang="en-US" sz="1900" dirty="0" err="1">
                <a:latin typeface="Courier New" pitchFamily="49" charset="0"/>
              </a:rPr>
              <a:t>Am_Blue</a:t>
            </a:r>
            <a:r>
              <a:rPr lang="en-US" sz="1900" dirty="0">
                <a:latin typeface="Courier New" pitchFamily="49" charset="0"/>
              </a:rPr>
              <a:t>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}</a:t>
            </a:r>
            <a:br>
              <a:rPr lang="en-US" sz="1900" dirty="0">
                <a:latin typeface="Courier New" pitchFamily="49" charset="0"/>
              </a:rPr>
            </a:br>
            <a:br>
              <a:rPr lang="en-US" sz="1900" dirty="0">
                <a:latin typeface="Courier New" pitchFamily="49" charset="0"/>
              </a:rPr>
            </a:br>
            <a:r>
              <a:rPr lang="en-US" sz="1900" dirty="0" err="1">
                <a:latin typeface="Courier New" pitchFamily="49" charset="0"/>
              </a:rPr>
              <a:t>Am_Object</a:t>
            </a:r>
            <a:r>
              <a:rPr lang="en-US" sz="1900" dirty="0">
                <a:latin typeface="Courier New" pitchFamily="49" charset="0"/>
              </a:rPr>
              <a:t> </a:t>
            </a:r>
            <a:r>
              <a:rPr lang="en-US" sz="1900" dirty="0" err="1">
                <a:latin typeface="Courier New" pitchFamily="49" charset="0"/>
              </a:rPr>
              <a:t>my_prototype</a:t>
            </a:r>
            <a:r>
              <a:rPr lang="en-US" sz="1900" dirty="0">
                <a:latin typeface="Courier New" pitchFamily="49" charset="0"/>
              </a:rPr>
              <a:t> = </a:t>
            </a:r>
            <a:r>
              <a:rPr lang="en-US" sz="1900" dirty="0" err="1">
                <a:latin typeface="Courier New" pitchFamily="49" charset="0"/>
              </a:rPr>
              <a:t>Am_Line.Create</a:t>
            </a:r>
            <a:r>
              <a:rPr lang="en-US" sz="1900" dirty="0">
                <a:latin typeface="Courier New" pitchFamily="49" charset="0"/>
              </a:rPr>
              <a:t>()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.Set(</a:t>
            </a:r>
            <a:r>
              <a:rPr lang="en-US" sz="1900" dirty="0" err="1">
                <a:latin typeface="Courier New" pitchFamily="49" charset="0"/>
              </a:rPr>
              <a:t>Am_LINE_STYLE</a:t>
            </a:r>
            <a:r>
              <a:rPr lang="en-US" sz="1900" dirty="0">
                <a:latin typeface="Courier New" pitchFamily="49" charset="0"/>
              </a:rPr>
              <a:t>, </a:t>
            </a:r>
            <a:r>
              <a:rPr lang="en-US" sz="1900" dirty="0" err="1">
                <a:latin typeface="Courier New" pitchFamily="49" charset="0"/>
              </a:rPr>
              <a:t>line_from_selected</a:t>
            </a:r>
            <a:r>
              <a:rPr lang="en-US" sz="1900" dirty="0">
                <a:latin typeface="Courier New" pitchFamily="49" charset="0"/>
              </a:rPr>
              <a:t>);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 err="1">
                <a:latin typeface="Courier New" pitchFamily="49" charset="0"/>
              </a:rPr>
              <a:t>my_group</a:t>
            </a:r>
            <a:r>
              <a:rPr lang="en-US" sz="1900" dirty="0">
                <a:latin typeface="Courier New" pitchFamily="49" charset="0"/>
              </a:rPr>
              <a:t> = </a:t>
            </a:r>
            <a:r>
              <a:rPr lang="en-US" sz="1900" dirty="0" err="1">
                <a:latin typeface="Courier New" pitchFamily="49" charset="0"/>
              </a:rPr>
              <a:t>Am_Group.Create</a:t>
            </a:r>
            <a:r>
              <a:rPr lang="en-US" sz="1900" dirty="0">
                <a:latin typeface="Courier New" pitchFamily="49" charset="0"/>
              </a:rPr>
              <a:t>()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.</a:t>
            </a:r>
            <a:r>
              <a:rPr lang="en-US" sz="1900" dirty="0" err="1">
                <a:latin typeface="Courier New" pitchFamily="49" charset="0"/>
              </a:rPr>
              <a:t>Add_Part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Am_Choice_Interactor.Create</a:t>
            </a:r>
            <a:r>
              <a:rPr lang="en-US" sz="1900" dirty="0">
                <a:latin typeface="Courier New" pitchFamily="49" charset="0"/>
              </a:rPr>
              <a:t>());</a:t>
            </a:r>
          </a:p>
        </p:txBody>
      </p:sp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762000" y="4800601"/>
            <a:ext cx="9601200" cy="1274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90513" indent="-234950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 dirty="0">
                <a:latin typeface="Tahoma" pitchFamily="34" charset="0"/>
              </a:rPr>
              <a:t>Now add instances of </a:t>
            </a:r>
            <a:r>
              <a:rPr lang="en-US" sz="2400" dirty="0" err="1">
                <a:latin typeface="Tahoma" pitchFamily="34" charset="0"/>
              </a:rPr>
              <a:t>my_prototype</a:t>
            </a:r>
            <a:r>
              <a:rPr lang="en-US" sz="2400" dirty="0">
                <a:latin typeface="Tahoma" pitchFamily="34" charset="0"/>
              </a:rPr>
              <a:t> to </a:t>
            </a:r>
            <a:r>
              <a:rPr lang="en-US" sz="2400" dirty="0" err="1">
                <a:latin typeface="Tahoma" pitchFamily="34" charset="0"/>
              </a:rPr>
              <a:t>my_group</a:t>
            </a:r>
            <a:r>
              <a:rPr lang="en-US" sz="2400" dirty="0">
                <a:latin typeface="Tahoma" pitchFamily="34" charset="0"/>
              </a:rPr>
              <a:t> </a:t>
            </a:r>
          </a:p>
          <a:p>
            <a:pPr marL="290513" indent="-234950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 dirty="0">
                <a:latin typeface="Tahoma" pitchFamily="34" charset="0"/>
              </a:rPr>
              <a:t>Also collects a list of the selected objects in the </a:t>
            </a:r>
            <a:r>
              <a:rPr lang="en-US" sz="2400" dirty="0" err="1">
                <a:latin typeface="Tahoma" pitchFamily="34" charset="0"/>
              </a:rPr>
              <a:t>Am_VALUE</a:t>
            </a:r>
            <a:r>
              <a:rPr lang="en-US" sz="2400" dirty="0">
                <a:latin typeface="Tahoma" pitchFamily="34" charset="0"/>
              </a:rPr>
              <a:t> slot of the command object in the </a:t>
            </a:r>
            <a:r>
              <a:rPr lang="en-US" sz="2400" dirty="0" err="1">
                <a:latin typeface="Tahoma" pitchFamily="34" charset="0"/>
              </a:rPr>
              <a:t>interactor</a:t>
            </a:r>
            <a:endParaRPr lang="en-US" sz="2400" dirty="0">
              <a:latin typeface="Tahom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445243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A9C2-078A-45AA-B6AA-81776D1ED7A6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Advanced Feature: Priorities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If two interactors want to run, priorities used to determine which </a:t>
            </a:r>
          </a:p>
          <a:p>
            <a:r>
              <a:rPr lang="en-US"/>
              <a:t>Am_PRIORITY slot contains a number. Default = 1 </a:t>
            </a:r>
          </a:p>
          <a:p>
            <a:r>
              <a:rPr lang="en-US"/>
              <a:t>When running, 100 added to it </a:t>
            </a:r>
          </a:p>
          <a:p>
            <a:r>
              <a:rPr lang="en-US"/>
              <a:t>Inspector interactors use 300.0 </a:t>
            </a:r>
          </a:p>
          <a:p>
            <a:r>
              <a:rPr lang="en-US"/>
              <a:t>If multiple with same priority, runs the one attached closer to the leaf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42743478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69B2-9A05-4B87-B805-B76DAAD52025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pic>
        <p:nvPicPr>
          <p:cNvPr id="2846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8364" y="2055814"/>
            <a:ext cx="7996237" cy="274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23365839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709EA-5CFE-4E90-A6A1-30F71160C840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/>
              <a:t>Advanced Feature: Using Slots of Interactors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addition to value set into Command, a number of slots are set into the Interactor itself, which might be useful. </a:t>
            </a:r>
          </a:p>
          <a:p>
            <a:r>
              <a:rPr lang="en-US"/>
              <a:t>Can get the interactor as the Owner of the command passed to the DO_METHOD </a:t>
            </a:r>
          </a:p>
          <a:p>
            <a:r>
              <a:rPr lang="en-US"/>
              <a:t>Am_START_OBJECT, Am_START_CHAR, Am_FIRST_X, Am_FIRST_Y, Am_WINDOW, Am_CURRENT_OBJECT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2112181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22238"/>
            <a:ext cx="8686800" cy="944562"/>
          </a:xfrm>
        </p:spPr>
        <p:txBody>
          <a:bodyPr/>
          <a:lstStyle/>
          <a:p>
            <a:r>
              <a:rPr lang="en-US" dirty="0"/>
              <a:t>Innovations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19201"/>
            <a:ext cx="9829800" cy="525779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Identifying primitive "Interactor" objects and correct parameterizations so most direct manipulation UIs can be constructed by re-using built-in objects.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Better name might be “Behavior” objects</a:t>
            </a:r>
          </a:p>
          <a:p>
            <a:pPr>
              <a:lnSpc>
                <a:spcPct val="120000"/>
              </a:lnSpc>
            </a:pPr>
            <a:r>
              <a:rPr lang="en-US" dirty="0"/>
              <a:t>Only a few kinds of behaviors, and standard parameters </a:t>
            </a:r>
          </a:p>
          <a:p>
            <a:pPr>
              <a:lnSpc>
                <a:spcPct val="120000"/>
              </a:lnSpc>
            </a:pPr>
            <a:r>
              <a:rPr lang="en-US" dirty="0"/>
              <a:t>Real separation between input and output handling </a:t>
            </a:r>
          </a:p>
          <a:p>
            <a:pPr>
              <a:lnSpc>
                <a:spcPct val="120000"/>
              </a:lnSpc>
            </a:pPr>
            <a:r>
              <a:rPr lang="en-US" dirty="0"/>
              <a:t>Handles </a:t>
            </a:r>
            <a:r>
              <a:rPr lang="en-US" b="1" dirty="0"/>
              <a:t>all</a:t>
            </a:r>
            <a:r>
              <a:rPr lang="en-US" dirty="0"/>
              <a:t> input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insides of widgets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and for application programs </a:t>
            </a:r>
          </a:p>
          <a:p>
            <a:pPr>
              <a:lnSpc>
                <a:spcPct val="120000"/>
              </a:lnSpc>
            </a:pPr>
            <a:r>
              <a:rPr lang="en-US" dirty="0"/>
              <a:t>+ First successful separation of View from Controller in Smalltalk MVC </a:t>
            </a:r>
          </a:p>
          <a:p>
            <a:pPr>
              <a:lnSpc>
                <a:spcPct val="120000"/>
              </a:lnSpc>
            </a:pPr>
            <a:r>
              <a:rPr lang="en-US" dirty="0"/>
              <a:t>+ Integration of gestures with conventional interaction. </a:t>
            </a:r>
          </a:p>
          <a:p>
            <a:pPr>
              <a:lnSpc>
                <a:spcPct val="120000"/>
              </a:lnSpc>
            </a:pPr>
            <a:r>
              <a:rPr lang="en-US" dirty="0"/>
              <a:t>+ Easier to code because substantial re-use </a:t>
            </a:r>
          </a:p>
          <a:p>
            <a:pPr>
              <a:lnSpc>
                <a:spcPct val="120000"/>
              </a:lnSpc>
            </a:pPr>
            <a:r>
              <a:rPr lang="en-US" dirty="0"/>
              <a:t>+ Built-in support for multi-window dragging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400800"/>
            <a:ext cx="2895600" cy="304800"/>
          </a:xfrm>
        </p:spPr>
        <p:txBody>
          <a:bodyPr/>
          <a:lstStyle/>
          <a:p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83BD2-641C-453F-8D38-58D0F20E6C09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3718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 idea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9372600" cy="51816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Attach interactor objects to a set of graphical objects to handle their input. </a:t>
            </a:r>
          </a:p>
          <a:p>
            <a:pPr>
              <a:lnSpc>
                <a:spcPct val="120000"/>
              </a:lnSpc>
            </a:pPr>
            <a:r>
              <a:rPr lang="en-US" dirty="0"/>
              <a:t>Graphical objects don't handle input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No "event methods" in objects </a:t>
            </a:r>
          </a:p>
          <a:p>
            <a:pPr>
              <a:lnSpc>
                <a:spcPct val="120000"/>
              </a:lnSpc>
            </a:pPr>
            <a:r>
              <a:rPr lang="en-US" dirty="0"/>
              <a:t>Instead, define invisible "Interactor" objects and attach them to graphics </a:t>
            </a:r>
          </a:p>
          <a:p>
            <a:pPr>
              <a:lnSpc>
                <a:spcPct val="120000"/>
              </a:lnSpc>
            </a:pPr>
            <a:r>
              <a:rPr lang="en-US" dirty="0"/>
              <a:t>Interactors can operate on multiple objects </a:t>
            </a:r>
          </a:p>
          <a:p>
            <a:pPr>
              <a:lnSpc>
                <a:spcPct val="120000"/>
              </a:lnSpc>
            </a:pPr>
            <a:r>
              <a:rPr lang="en-US" dirty="0"/>
              <a:t>Strategy: pick the right type of Interactor, attach to the objects to be affected, fill in necessary slots of interactor </a:t>
            </a:r>
          </a:p>
          <a:p>
            <a:pPr>
              <a:lnSpc>
                <a:spcPct val="120000"/>
              </a:lnSpc>
            </a:pPr>
            <a:r>
              <a:rPr lang="en-US" dirty="0"/>
              <a:t>Widgets use interactors internally </a:t>
            </a:r>
          </a:p>
          <a:p>
            <a:pPr>
              <a:lnSpc>
                <a:spcPct val="120000"/>
              </a:lnSpc>
            </a:pPr>
            <a:r>
              <a:rPr lang="en-US" dirty="0"/>
              <a:t>Can have multiple interactors on an object (e.g., different mouse buttons) </a:t>
            </a:r>
          </a:p>
          <a:p>
            <a:pPr>
              <a:lnSpc>
                <a:spcPct val="120000"/>
              </a:lnSpc>
            </a:pPr>
            <a:r>
              <a:rPr lang="en-US" dirty="0"/>
              <a:t>Interactors directly set slots of objects using a standard protocol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constraints can be used to map those slots into behaviors: </a:t>
            </a:r>
          </a:p>
          <a:p>
            <a:pPr>
              <a:lnSpc>
                <a:spcPct val="120000"/>
              </a:lnSpc>
            </a:pPr>
            <a:r>
              <a:rPr lang="en-US" dirty="0"/>
              <a:t>Details of input events and event processing is hidden </a:t>
            </a:r>
          </a:p>
          <a:p>
            <a:pPr>
              <a:lnSpc>
                <a:spcPct val="120000"/>
              </a:lnSpc>
            </a:pPr>
            <a:r>
              <a:rPr lang="en-US" dirty="0"/>
              <a:t>Used first in Garnet, refined in Amulet.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048D-4339-431F-9DC3-D748637E9C7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262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420D-B5EA-43E9-A9C4-E3CB430CE9F3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 Catalyst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1"/>
            <a:ext cx="9601200" cy="4454525"/>
          </a:xfrm>
        </p:spPr>
        <p:txBody>
          <a:bodyPr/>
          <a:lstStyle/>
          <a:p>
            <a:r>
              <a:rPr lang="en-US" dirty="0"/>
              <a:t>Previous product from Adobe</a:t>
            </a:r>
          </a:p>
          <a:p>
            <a:pPr lvl="1"/>
            <a:r>
              <a:rPr lang="en-US" dirty="0"/>
              <a:t>Only in CS 5.5</a:t>
            </a:r>
          </a:p>
          <a:p>
            <a:r>
              <a:rPr lang="en-US" dirty="0"/>
              <a:t>Also had behaviors</a:t>
            </a:r>
            <a:br>
              <a:rPr lang="en-US" dirty="0"/>
            </a:br>
            <a:r>
              <a:rPr lang="en-US" dirty="0"/>
              <a:t>that can be attached</a:t>
            </a:r>
            <a:br>
              <a:rPr lang="en-US" dirty="0"/>
            </a:br>
            <a:r>
              <a:rPr lang="en-US" dirty="0"/>
              <a:t>to graphics and</a:t>
            </a:r>
            <a:br>
              <a:rPr lang="en-US" dirty="0"/>
            </a:br>
            <a:r>
              <a:rPr lang="en-US" dirty="0"/>
              <a:t>parameterized</a:t>
            </a:r>
          </a:p>
        </p:txBody>
      </p:sp>
      <p:pic>
        <p:nvPicPr>
          <p:cNvPr id="338948" name="Picture 4" descr="Thermo-Convert-To-Men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55233" y="1101724"/>
            <a:ext cx="5308167" cy="5146675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1675714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cs.cmu.edu/afs/cs/project/amulet/amulet3/manual/Amulet.lar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5987" y="2251074"/>
            <a:ext cx="1724025" cy="416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35BAA-92B6-4B4C-B768-68B3A98ADEE3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Full Documentation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Full Amulet Manual:</a:t>
            </a:r>
          </a:p>
          <a:p>
            <a:pPr lvl="1"/>
            <a:r>
              <a:rPr lang="en-US" sz="1300" dirty="0">
                <a:hlinkClick r:id="rId4"/>
              </a:rPr>
              <a:t>http://www.cs.cmu.edu/afs/cs/project/amulet/amulet3/manual/Amulet_ManualTOC.doc.html</a:t>
            </a:r>
            <a:endParaRPr lang="en-US" sz="1300" dirty="0"/>
          </a:p>
          <a:p>
            <a:pPr lvl="1"/>
            <a:r>
              <a:rPr lang="en-US" dirty="0">
                <a:hlinkClick r:id="rId5"/>
              </a:rPr>
              <a:t>Tutorial</a:t>
            </a:r>
            <a:endParaRPr lang="en-US" dirty="0"/>
          </a:p>
          <a:p>
            <a:pPr lvl="1"/>
            <a:r>
              <a:rPr lang="en-US" dirty="0">
                <a:hlinkClick r:id="rId6"/>
              </a:rPr>
              <a:t>Interactors and Command Objects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pic>
        <p:nvPicPr>
          <p:cNvPr id="1028" name="Picture 4" descr="http://www.cs.cmu.edu/afs/cs/project/garnet/www/pictures/garnet-logo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4680" y="3451606"/>
            <a:ext cx="2383960" cy="2679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6860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2238"/>
            <a:ext cx="9601200" cy="1295400"/>
          </a:xfrm>
        </p:spPr>
        <p:txBody>
          <a:bodyPr/>
          <a:lstStyle/>
          <a:p>
            <a:r>
              <a:rPr lang="en-US" dirty="0"/>
              <a:t>Garnet, Amulet Design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17639"/>
            <a:ext cx="10668000" cy="47132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Invented our own object system</a:t>
            </a:r>
          </a:p>
          <a:p>
            <a:pPr lvl="1"/>
            <a:r>
              <a:rPr lang="en-US" dirty="0"/>
              <a:t>Prototype-instance instead of class-instance</a:t>
            </a:r>
          </a:p>
          <a:p>
            <a:pPr lvl="1"/>
            <a:r>
              <a:rPr lang="en-US" dirty="0"/>
              <a:t>Syntax: </a:t>
            </a:r>
            <a:r>
              <a:rPr lang="en-US" i="1" dirty="0" err="1"/>
              <a:t>prototype</a:t>
            </a:r>
            <a:r>
              <a:rPr lang="en-US" dirty="0" err="1"/>
              <a:t>.Create</a:t>
            </a:r>
            <a:r>
              <a:rPr lang="en-US" dirty="0"/>
              <a:t>(“</a:t>
            </a:r>
            <a:r>
              <a:rPr lang="en-US" i="1" dirty="0"/>
              <a:t>name</a:t>
            </a:r>
            <a:r>
              <a:rPr lang="en-US" dirty="0"/>
              <a:t>”) </a:t>
            </a:r>
          </a:p>
          <a:p>
            <a:r>
              <a:rPr lang="en-US" dirty="0"/>
              <a:t>Uses </a:t>
            </a:r>
            <a:r>
              <a:rPr lang="en-US" dirty="0" err="1"/>
              <a:t>obj.set</a:t>
            </a:r>
            <a:r>
              <a:rPr lang="en-US" dirty="0"/>
              <a:t> ( </a:t>
            </a:r>
            <a:r>
              <a:rPr lang="en-US" i="1" dirty="0"/>
              <a:t>instance-variable, value</a:t>
            </a:r>
            <a:r>
              <a:rPr lang="en-US" dirty="0"/>
              <a:t> )</a:t>
            </a:r>
          </a:p>
          <a:p>
            <a:r>
              <a:rPr lang="en-US" dirty="0"/>
              <a:t>Uses what is now called </a:t>
            </a:r>
            <a:r>
              <a:rPr lang="en-US" i="1" dirty="0"/>
              <a:t>method cascading </a:t>
            </a:r>
            <a:r>
              <a:rPr lang="en-US" dirty="0"/>
              <a:t>or </a:t>
            </a:r>
            <a:r>
              <a:rPr lang="en-US" i="1" dirty="0"/>
              <a:t>fluent interface</a:t>
            </a:r>
            <a:endParaRPr lang="en-US" dirty="0"/>
          </a:p>
          <a:p>
            <a:pPr lvl="1"/>
            <a:r>
              <a:rPr lang="en-US" dirty="0"/>
              <a:t>.set and other methods return the original object, so can be chained together</a:t>
            </a:r>
          </a:p>
          <a:p>
            <a:pPr lvl="1"/>
            <a:r>
              <a:rPr lang="en-US" dirty="0" err="1"/>
              <a:t>Obj.set</a:t>
            </a:r>
            <a:r>
              <a:rPr lang="en-US" dirty="0"/>
              <a:t>(</a:t>
            </a:r>
            <a:r>
              <a:rPr lang="en-US" dirty="0" err="1"/>
              <a:t>Am_X</a:t>
            </a:r>
            <a:r>
              <a:rPr lang="en-US" dirty="0"/>
              <a:t>, 4).set(</a:t>
            </a:r>
            <a:r>
              <a:rPr lang="en-US" dirty="0" err="1"/>
              <a:t>Am_Y</a:t>
            </a:r>
            <a:r>
              <a:rPr lang="en-US" dirty="0"/>
              <a:t>, 6).</a:t>
            </a:r>
            <a:r>
              <a:rPr lang="en-US" dirty="0" err="1"/>
              <a:t>add_part</a:t>
            </a:r>
            <a:r>
              <a:rPr lang="en-US" dirty="0"/>
              <a:t>…</a:t>
            </a:r>
          </a:p>
          <a:p>
            <a:r>
              <a:rPr lang="en-US" dirty="0"/>
              <a:t>C++ didn’t have name spaces, so started all Amulet words with Am_ …</a:t>
            </a:r>
          </a:p>
          <a:p>
            <a:r>
              <a:rPr lang="en-US" dirty="0"/>
              <a:t>Full set of graphic objects and groups</a:t>
            </a:r>
          </a:p>
          <a:p>
            <a:pPr lvl="1"/>
            <a:r>
              <a:rPr lang="en-US" dirty="0" err="1"/>
              <a:t>mygroup.Add_Part</a:t>
            </a:r>
            <a:r>
              <a:rPr lang="en-US" dirty="0"/>
              <a:t>(</a:t>
            </a:r>
            <a:r>
              <a:rPr lang="en-US" dirty="0" err="1"/>
              <a:t>myrect</a:t>
            </a:r>
            <a:r>
              <a:rPr lang="en-US" dirty="0"/>
              <a:t>);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6B4F-F122-4053-A110-8588A2C9B1BD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3387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ADE7-A480-4299-BBE7-3701AAD24389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/>
              <a:t>Types of Interactors 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Am_Choice_Interactor</a:t>
            </a:r>
            <a:r>
              <a:rPr lang="en-US" sz="2400" dirty="0"/>
              <a:t> : select one or more of a set of objects </a:t>
            </a:r>
          </a:p>
          <a:p>
            <a:r>
              <a:rPr lang="en-US" sz="2400" dirty="0" err="1"/>
              <a:t>Am_One_Shot_Interactor</a:t>
            </a:r>
            <a:r>
              <a:rPr lang="en-US" sz="2400" dirty="0"/>
              <a:t> - single action, like Choice </a:t>
            </a:r>
          </a:p>
          <a:p>
            <a:r>
              <a:rPr lang="en-US" sz="2400" dirty="0" err="1"/>
              <a:t>Am_Move_Grow_Interactor</a:t>
            </a:r>
            <a:r>
              <a:rPr lang="en-US" sz="2400" dirty="0"/>
              <a:t> : move or grow objects with the mouse </a:t>
            </a:r>
          </a:p>
          <a:p>
            <a:r>
              <a:rPr lang="en-US" sz="2400" dirty="0" err="1"/>
              <a:t>Am_New_Points_Interactor</a:t>
            </a:r>
            <a:r>
              <a:rPr lang="en-US" sz="2400" dirty="0"/>
              <a:t>: to create new objects by entering points while getting feedback "rubber band" objects </a:t>
            </a:r>
          </a:p>
          <a:p>
            <a:r>
              <a:rPr lang="en-US" sz="2400" dirty="0" err="1"/>
              <a:t>Am_Text_Edit_Interactor</a:t>
            </a:r>
            <a:r>
              <a:rPr lang="en-US" sz="2400" dirty="0"/>
              <a:t> : mouse and keyboard edit of text </a:t>
            </a:r>
          </a:p>
          <a:p>
            <a:r>
              <a:rPr lang="en-US" sz="2400" dirty="0" err="1"/>
              <a:t>Am_Gesture_Interactor</a:t>
            </a:r>
            <a:r>
              <a:rPr lang="en-US" sz="2400" dirty="0"/>
              <a:t>: interpret freehand gestures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963900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A42E-F2A7-4B29-B5F0-CE0B741C2EF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958943" cy="1295400"/>
          </a:xfrm>
        </p:spPr>
        <p:txBody>
          <a:bodyPr/>
          <a:lstStyle/>
          <a:p>
            <a:r>
              <a:rPr lang="en-US" sz="3500" dirty="0"/>
              <a:t>Affected Graphical Objects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93837"/>
            <a:ext cx="9778887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Set of objects to operate on: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To be active, Interactor must be attached to an object which is (recursively) attached to the screen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Equivalent to visibility of graphical objects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Unlike graphical objects which can only be added as parts of windows or groups, interactors can be added as parts of any object: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err="1">
                <a:latin typeface="Arial Unicode MS" pitchFamily="34" charset="-128"/>
              </a:rPr>
              <a:t>rect.Add_Part</a:t>
            </a:r>
            <a:r>
              <a:rPr lang="en-US" sz="2200" dirty="0">
                <a:latin typeface="Arial Unicode MS" pitchFamily="34" charset="-128"/>
              </a:rPr>
              <a:t>(</a:t>
            </a:r>
            <a:r>
              <a:rPr lang="en-US" sz="2200" dirty="0" err="1">
                <a:latin typeface="Arial Unicode MS" pitchFamily="34" charset="-128"/>
              </a:rPr>
              <a:t>my_inter</a:t>
            </a:r>
            <a:r>
              <a:rPr lang="en-US" sz="2200" dirty="0">
                <a:latin typeface="Arial Unicode MS" pitchFamily="34" charset="-128"/>
              </a:rPr>
              <a:t>);</a:t>
            </a:r>
            <a:r>
              <a:rPr lang="en-US" sz="22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Default: operates on the object attached to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But also common to operate on any member of a group.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Controlled by the </a:t>
            </a:r>
            <a:r>
              <a:rPr lang="en-US" sz="2400" dirty="0" err="1">
                <a:latin typeface="Arial Unicode MS" pitchFamily="34" charset="-128"/>
              </a:rPr>
              <a:t>Am_Start_Where_Test</a:t>
            </a:r>
            <a:r>
              <a:rPr lang="en-US" sz="2200" dirty="0"/>
              <a:t> slot, which should contain a method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999818672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38157</TotalTime>
  <Words>1640</Words>
  <Application>Microsoft Office PowerPoint</Application>
  <PresentationFormat>Widescreen</PresentationFormat>
  <Paragraphs>220</Paragraphs>
  <Slides>23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Arial Unicode MS</vt:lpstr>
      <vt:lpstr>Courier New</vt:lpstr>
      <vt:lpstr>Tahoma</vt:lpstr>
      <vt:lpstr>Wingdings</vt:lpstr>
      <vt:lpstr>lecture template_polo</vt:lpstr>
      <vt:lpstr>Lecture 6: Input 2: Declarative input models; “Interactor” (Behavior) Objects in Garnet and Amulet</vt:lpstr>
      <vt:lpstr>Overview</vt:lpstr>
      <vt:lpstr>Innovations</vt:lpstr>
      <vt:lpstr>General idea</vt:lpstr>
      <vt:lpstr>Flash Catalyst</vt:lpstr>
      <vt:lpstr>Full Documentation</vt:lpstr>
      <vt:lpstr>Garnet, Amulet Design Overview</vt:lpstr>
      <vt:lpstr>Types of Interactors </vt:lpstr>
      <vt:lpstr>Affected Graphical Objects</vt:lpstr>
      <vt:lpstr>Standard Behavior</vt:lpstr>
      <vt:lpstr>Other standard parameters</vt:lpstr>
      <vt:lpstr>Parameters for specific types of Interactors</vt:lpstr>
      <vt:lpstr>Gridding</vt:lpstr>
      <vt:lpstr>Flip if change sides</vt:lpstr>
      <vt:lpstr>Parameters for New_Point</vt:lpstr>
      <vt:lpstr>Parameters for Text_Interactor</vt:lpstr>
      <vt:lpstr>Parameters for Gesture_Interactor</vt:lpstr>
      <vt:lpstr>Simple Example</vt:lpstr>
      <vt:lpstr>Choice Interactor </vt:lpstr>
      <vt:lpstr>Example</vt:lpstr>
      <vt:lpstr>Advanced Feature: Priorities</vt:lpstr>
      <vt:lpstr>Example</vt:lpstr>
      <vt:lpstr>Advanced Feature: Using Slots of Interactors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A Myers</cp:lastModifiedBy>
  <cp:revision>689</cp:revision>
  <cp:lastPrinted>1601-01-01T00:00:00Z</cp:lastPrinted>
  <dcterms:created xsi:type="dcterms:W3CDTF">2001-06-15T20:03:27Z</dcterms:created>
  <dcterms:modified xsi:type="dcterms:W3CDTF">2021-09-15T15:54:45Z</dcterms:modified>
</cp:coreProperties>
</file>