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74"/>
  </p:notesMasterIdLst>
  <p:sldIdLst>
    <p:sldId id="282" r:id="rId2"/>
    <p:sldId id="354" r:id="rId3"/>
    <p:sldId id="362" r:id="rId4"/>
    <p:sldId id="339" r:id="rId5"/>
    <p:sldId id="285" r:id="rId6"/>
    <p:sldId id="343" r:id="rId7"/>
    <p:sldId id="347" r:id="rId8"/>
    <p:sldId id="344" r:id="rId9"/>
    <p:sldId id="345" r:id="rId10"/>
    <p:sldId id="346" r:id="rId11"/>
    <p:sldId id="348" r:id="rId12"/>
    <p:sldId id="349" r:id="rId13"/>
    <p:sldId id="341" r:id="rId14"/>
    <p:sldId id="361" r:id="rId15"/>
    <p:sldId id="286" r:id="rId16"/>
    <p:sldId id="287" r:id="rId17"/>
    <p:sldId id="288" r:id="rId18"/>
    <p:sldId id="289" r:id="rId19"/>
    <p:sldId id="355" r:id="rId20"/>
    <p:sldId id="356" r:id="rId21"/>
    <p:sldId id="357" r:id="rId22"/>
    <p:sldId id="358" r:id="rId23"/>
    <p:sldId id="290" r:id="rId24"/>
    <p:sldId id="298" r:id="rId25"/>
    <p:sldId id="291" r:id="rId26"/>
    <p:sldId id="292" r:id="rId27"/>
    <p:sldId id="293" r:id="rId28"/>
    <p:sldId id="294" r:id="rId29"/>
    <p:sldId id="295" r:id="rId30"/>
    <p:sldId id="296" r:id="rId31"/>
    <p:sldId id="297" r:id="rId32"/>
    <p:sldId id="302" r:id="rId33"/>
    <p:sldId id="303" r:id="rId34"/>
    <p:sldId id="304" r:id="rId35"/>
    <p:sldId id="305" r:id="rId36"/>
    <p:sldId id="306" r:id="rId37"/>
    <p:sldId id="307" r:id="rId38"/>
    <p:sldId id="308" r:id="rId39"/>
    <p:sldId id="309" r:id="rId40"/>
    <p:sldId id="310" r:id="rId41"/>
    <p:sldId id="315" r:id="rId42"/>
    <p:sldId id="316" r:id="rId43"/>
    <p:sldId id="317" r:id="rId44"/>
    <p:sldId id="318" r:id="rId45"/>
    <p:sldId id="319" r:id="rId46"/>
    <p:sldId id="320" r:id="rId47"/>
    <p:sldId id="321" r:id="rId48"/>
    <p:sldId id="322" r:id="rId49"/>
    <p:sldId id="323" r:id="rId50"/>
    <p:sldId id="324" r:id="rId51"/>
    <p:sldId id="325" r:id="rId52"/>
    <p:sldId id="326" r:id="rId53"/>
    <p:sldId id="327" r:id="rId54"/>
    <p:sldId id="328" r:id="rId55"/>
    <p:sldId id="329" r:id="rId56"/>
    <p:sldId id="330" r:id="rId57"/>
    <p:sldId id="331" r:id="rId58"/>
    <p:sldId id="332" r:id="rId59"/>
    <p:sldId id="334" r:id="rId60"/>
    <p:sldId id="335" r:id="rId61"/>
    <p:sldId id="336" r:id="rId62"/>
    <p:sldId id="337" r:id="rId63"/>
    <p:sldId id="338" r:id="rId64"/>
    <p:sldId id="350" r:id="rId65"/>
    <p:sldId id="351" r:id="rId66"/>
    <p:sldId id="352" r:id="rId67"/>
    <p:sldId id="353" r:id="rId68"/>
    <p:sldId id="359" r:id="rId69"/>
    <p:sldId id="366" r:id="rId70"/>
    <p:sldId id="360" r:id="rId71"/>
    <p:sldId id="363" r:id="rId72"/>
    <p:sldId id="365" r:id="rId73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ad Myers" initials="BM" lastIdx="1" clrIdx="0">
    <p:extLst>
      <p:ext uri="{19B8F6BF-5375-455C-9EA6-DF929625EA0E}">
        <p15:presenceInfo xmlns:p15="http://schemas.microsoft.com/office/powerpoint/2012/main" userId="S-1-5-21-2091603964-771116794-2015980265-1035" providerId="AD"/>
      </p:ext>
    </p:extLst>
  </p:cmAuthor>
  <p:cmAuthor id="2" name="Brad A Myers" initials="BAM" lastIdx="1" clrIdx="1">
    <p:extLst>
      <p:ext uri="{19B8F6BF-5375-455C-9EA6-DF929625EA0E}">
        <p15:presenceInfo xmlns:p15="http://schemas.microsoft.com/office/powerpoint/2012/main" userId="S::bm1x@andrew.cmu.edu::939cc604-5d59-418e-9497-19b79aee908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CC9900"/>
    <a:srgbClr val="6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7" autoAdjust="0"/>
    <p:restoredTop sz="86416" autoAdjust="0"/>
  </p:normalViewPr>
  <p:slideViewPr>
    <p:cSldViewPr snapToGrid="0">
      <p:cViewPr varScale="1">
        <p:scale>
          <a:sx n="66" d="100"/>
          <a:sy n="66" d="100"/>
        </p:scale>
        <p:origin x="53" y="11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989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  <p:sld r:id="rId29" collapse="1"/>
      <p:sld r:id="rId30" collapse="1"/>
      <p:sld r:id="rId31" collapse="1"/>
      <p:sld r:id="rId32" collapse="1"/>
      <p:sld r:id="rId33" collapse="1"/>
      <p:sld r:id="rId34" collapse="1"/>
      <p:sld r:id="rId35" collapse="1"/>
      <p:sld r:id="rId36" collapse="1"/>
      <p:sld r:id="rId37" collapse="1"/>
      <p:sld r:id="rId38" collapse="1"/>
      <p:sld r:id="rId39" collapse="1"/>
      <p:sld r:id="rId40" collapse="1"/>
      <p:sld r:id="rId41" collapse="1"/>
      <p:sld r:id="rId42" collapse="1"/>
      <p:sld r:id="rId4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_rels/viewProps.xml.rels><?xml version="1.0" encoding="UTF-8" standalone="yes"?>
<Relationships xmlns="http://schemas.openxmlformats.org/package/2006/relationships"><Relationship Id="rId13" Type="http://schemas.openxmlformats.org/officeDocument/2006/relationships/slide" Target="slides/slide34.xml"/><Relationship Id="rId18" Type="http://schemas.openxmlformats.org/officeDocument/2006/relationships/slide" Target="slides/slide39.xml"/><Relationship Id="rId26" Type="http://schemas.openxmlformats.org/officeDocument/2006/relationships/slide" Target="slides/slide49.xml"/><Relationship Id="rId39" Type="http://schemas.openxmlformats.org/officeDocument/2006/relationships/slide" Target="slides/slide62.xml"/><Relationship Id="rId21" Type="http://schemas.openxmlformats.org/officeDocument/2006/relationships/slide" Target="slides/slide44.xml"/><Relationship Id="rId34" Type="http://schemas.openxmlformats.org/officeDocument/2006/relationships/slide" Target="slides/slide57.xml"/><Relationship Id="rId42" Type="http://schemas.openxmlformats.org/officeDocument/2006/relationships/slide" Target="slides/slide66.xml"/><Relationship Id="rId7" Type="http://schemas.openxmlformats.org/officeDocument/2006/relationships/slide" Target="slides/slide21.xml"/><Relationship Id="rId2" Type="http://schemas.openxmlformats.org/officeDocument/2006/relationships/slide" Target="slides/slide5.xml"/><Relationship Id="rId16" Type="http://schemas.openxmlformats.org/officeDocument/2006/relationships/slide" Target="slides/slide37.xml"/><Relationship Id="rId20" Type="http://schemas.openxmlformats.org/officeDocument/2006/relationships/slide" Target="slides/slide42.xml"/><Relationship Id="rId29" Type="http://schemas.openxmlformats.org/officeDocument/2006/relationships/slide" Target="slides/slide52.xml"/><Relationship Id="rId41" Type="http://schemas.openxmlformats.org/officeDocument/2006/relationships/slide" Target="slides/slide65.xml"/><Relationship Id="rId1" Type="http://schemas.openxmlformats.org/officeDocument/2006/relationships/slide" Target="slides/slide1.xml"/><Relationship Id="rId6" Type="http://schemas.openxmlformats.org/officeDocument/2006/relationships/slide" Target="slides/slide18.xml"/><Relationship Id="rId11" Type="http://schemas.openxmlformats.org/officeDocument/2006/relationships/slide" Target="slides/slide32.xml"/><Relationship Id="rId24" Type="http://schemas.openxmlformats.org/officeDocument/2006/relationships/slide" Target="slides/slide47.xml"/><Relationship Id="rId32" Type="http://schemas.openxmlformats.org/officeDocument/2006/relationships/slide" Target="slides/slide55.xml"/><Relationship Id="rId37" Type="http://schemas.openxmlformats.org/officeDocument/2006/relationships/slide" Target="slides/slide60.xml"/><Relationship Id="rId40" Type="http://schemas.openxmlformats.org/officeDocument/2006/relationships/slide" Target="slides/slide63.xml"/><Relationship Id="rId5" Type="http://schemas.openxmlformats.org/officeDocument/2006/relationships/slide" Target="slides/slide17.xml"/><Relationship Id="rId15" Type="http://schemas.openxmlformats.org/officeDocument/2006/relationships/slide" Target="slides/slide36.xml"/><Relationship Id="rId23" Type="http://schemas.openxmlformats.org/officeDocument/2006/relationships/slide" Target="slides/slide46.xml"/><Relationship Id="rId28" Type="http://schemas.openxmlformats.org/officeDocument/2006/relationships/slide" Target="slides/slide51.xml"/><Relationship Id="rId36" Type="http://schemas.openxmlformats.org/officeDocument/2006/relationships/slide" Target="slides/slide59.xml"/><Relationship Id="rId10" Type="http://schemas.openxmlformats.org/officeDocument/2006/relationships/slide" Target="slides/slide25.xml"/><Relationship Id="rId19" Type="http://schemas.openxmlformats.org/officeDocument/2006/relationships/slide" Target="slides/slide41.xml"/><Relationship Id="rId31" Type="http://schemas.openxmlformats.org/officeDocument/2006/relationships/slide" Target="slides/slide54.xml"/><Relationship Id="rId4" Type="http://schemas.openxmlformats.org/officeDocument/2006/relationships/slide" Target="slides/slide16.xml"/><Relationship Id="rId9" Type="http://schemas.openxmlformats.org/officeDocument/2006/relationships/slide" Target="slides/slide23.xml"/><Relationship Id="rId14" Type="http://schemas.openxmlformats.org/officeDocument/2006/relationships/slide" Target="slides/slide35.xml"/><Relationship Id="rId22" Type="http://schemas.openxmlformats.org/officeDocument/2006/relationships/slide" Target="slides/slide45.xml"/><Relationship Id="rId27" Type="http://schemas.openxmlformats.org/officeDocument/2006/relationships/slide" Target="slides/slide50.xml"/><Relationship Id="rId30" Type="http://schemas.openxmlformats.org/officeDocument/2006/relationships/slide" Target="slides/slide53.xml"/><Relationship Id="rId35" Type="http://schemas.openxmlformats.org/officeDocument/2006/relationships/slide" Target="slides/slide58.xml"/><Relationship Id="rId43" Type="http://schemas.openxmlformats.org/officeDocument/2006/relationships/slide" Target="slides/slide67.xml"/><Relationship Id="rId8" Type="http://schemas.openxmlformats.org/officeDocument/2006/relationships/slide" Target="slides/slide22.xml"/><Relationship Id="rId3" Type="http://schemas.openxmlformats.org/officeDocument/2006/relationships/slide" Target="slides/slide15.xml"/><Relationship Id="rId12" Type="http://schemas.openxmlformats.org/officeDocument/2006/relationships/slide" Target="slides/slide33.xml"/><Relationship Id="rId17" Type="http://schemas.openxmlformats.org/officeDocument/2006/relationships/slide" Target="slides/slide38.xml"/><Relationship Id="rId25" Type="http://schemas.openxmlformats.org/officeDocument/2006/relationships/slide" Target="slides/slide48.xml"/><Relationship Id="rId33" Type="http://schemas.openxmlformats.org/officeDocument/2006/relationships/slide" Target="slides/slide56.xml"/><Relationship Id="rId38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26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307D520D-48F3-46FA-8AB2-D63839DB6A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2323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0C2139-C5B0-4ECC-8FA1-30116DFB1297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212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D465B7-481E-4041-AEF5-80356A594AC0}" type="slidenum">
              <a:rPr lang="en-US"/>
              <a:pPr/>
              <a:t>23</a:t>
            </a:fld>
            <a:endParaRPr lang="en-US"/>
          </a:p>
        </p:txBody>
      </p:sp>
      <p:sp>
        <p:nvSpPr>
          <p:cNvPr id="283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7354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C3B2DF-CB6A-4DA9-AE29-10BC2C2B574B}" type="slidenum">
              <a:rPr lang="en-US"/>
              <a:pPr/>
              <a:t>25</a:t>
            </a:fld>
            <a:endParaRPr lang="en-US"/>
          </a:p>
        </p:txBody>
      </p:sp>
      <p:sp>
        <p:nvSpPr>
          <p:cNvPr id="261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61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6344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E3C38E-AC54-4686-8136-D7A43365669F}" type="slidenum">
              <a:rPr lang="en-US"/>
              <a:pPr/>
              <a:t>32</a:t>
            </a:fld>
            <a:endParaRPr lang="en-US"/>
          </a:p>
        </p:txBody>
      </p:sp>
      <p:sp>
        <p:nvSpPr>
          <p:cNvPr id="262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5200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A37C06-3D69-4E0E-9ABC-CF88F6FB1913}" type="slidenum">
              <a:rPr lang="en-US"/>
              <a:pPr/>
              <a:t>33</a:t>
            </a:fld>
            <a:endParaRPr lang="en-US"/>
          </a:p>
        </p:txBody>
      </p:sp>
      <p:sp>
        <p:nvSpPr>
          <p:cNvPr id="263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8532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2675DE-EB62-4226-B5C9-85AFF4344502}" type="slidenum">
              <a:rPr lang="en-US"/>
              <a:pPr/>
              <a:t>34</a:t>
            </a:fld>
            <a:endParaRPr lang="en-US"/>
          </a:p>
        </p:txBody>
      </p:sp>
      <p:sp>
        <p:nvSpPr>
          <p:cNvPr id="249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Stopped here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3681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256816-1F07-43A1-A1BD-DE36477792C6}" type="slidenum">
              <a:rPr lang="en-US"/>
              <a:pPr/>
              <a:t>35</a:t>
            </a:fld>
            <a:endParaRPr lang="en-US"/>
          </a:p>
        </p:txBody>
      </p:sp>
      <p:sp>
        <p:nvSpPr>
          <p:cNvPr id="264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5914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E1DD5C-2816-45C9-87DC-48A1FD373E8D}" type="slidenum">
              <a:rPr lang="en-US"/>
              <a:pPr/>
              <a:t>36</a:t>
            </a:fld>
            <a:endParaRPr lang="en-US"/>
          </a:p>
        </p:txBody>
      </p:sp>
      <p:sp>
        <p:nvSpPr>
          <p:cNvPr id="265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65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2422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CE1221-55FB-47F2-B148-D34A2BCBA7C9}" type="slidenum">
              <a:rPr lang="en-US"/>
              <a:pPr/>
              <a:t>37</a:t>
            </a:fld>
            <a:endParaRPr lang="en-US"/>
          </a:p>
        </p:txBody>
      </p:sp>
      <p:sp>
        <p:nvSpPr>
          <p:cNvPr id="266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66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3903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C478A7-E7FE-400A-96EB-70B47F9BD83A}" type="slidenum">
              <a:rPr lang="en-US"/>
              <a:pPr/>
              <a:t>38</a:t>
            </a:fld>
            <a:endParaRPr lang="en-US"/>
          </a:p>
        </p:txBody>
      </p:sp>
      <p:sp>
        <p:nvSpPr>
          <p:cNvPr id="267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9474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191CB3-1181-48C4-A116-F82FE9DAB3DC}" type="slidenum">
              <a:rPr lang="en-US"/>
              <a:pPr/>
              <a:t>39</a:t>
            </a:fld>
            <a:endParaRPr lang="en-US"/>
          </a:p>
        </p:txBody>
      </p:sp>
      <p:sp>
        <p:nvSpPr>
          <p:cNvPr id="268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68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098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7D520D-48F3-46FA-8AB2-D63839DB6AB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4210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F85279-A5ED-4077-9A9C-C2BA1D762E4E}" type="slidenum">
              <a:rPr lang="en-US"/>
              <a:pPr/>
              <a:t>41</a:t>
            </a:fld>
            <a:endParaRPr lang="en-US"/>
          </a:p>
        </p:txBody>
      </p:sp>
      <p:sp>
        <p:nvSpPr>
          <p:cNvPr id="269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69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5973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255948-88B7-4778-B53E-0BCFF09E0BC5}" type="slidenum">
              <a:rPr lang="en-US"/>
              <a:pPr/>
              <a:t>42</a:t>
            </a:fld>
            <a:endParaRPr lang="en-US"/>
          </a:p>
        </p:txBody>
      </p:sp>
      <p:sp>
        <p:nvSpPr>
          <p:cNvPr id="270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8857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7B8C2F-EF20-491B-915A-0B599281C351}" type="slidenum">
              <a:rPr lang="en-US"/>
              <a:pPr/>
              <a:t>43</a:t>
            </a:fld>
            <a:endParaRPr lang="en-US"/>
          </a:p>
        </p:txBody>
      </p:sp>
      <p:sp>
        <p:nvSpPr>
          <p:cNvPr id="271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0357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FFE0B0-C9DB-415A-96A5-A62594AE6944}" type="slidenum">
              <a:rPr lang="en-US"/>
              <a:pPr/>
              <a:t>44</a:t>
            </a:fld>
            <a:endParaRPr lang="en-US"/>
          </a:p>
        </p:txBody>
      </p:sp>
      <p:sp>
        <p:nvSpPr>
          <p:cNvPr id="272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4536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AC3EE4-233C-402D-B5ED-CC08ADC5F4AD}" type="slidenum">
              <a:rPr lang="en-US"/>
              <a:pPr/>
              <a:t>45</a:t>
            </a:fld>
            <a:endParaRPr lang="en-US"/>
          </a:p>
        </p:txBody>
      </p:sp>
      <p:sp>
        <p:nvSpPr>
          <p:cNvPr id="273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9078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910B28-ED65-4A9C-BE17-F666717670E8}" type="slidenum">
              <a:rPr lang="en-US"/>
              <a:pPr/>
              <a:t>46</a:t>
            </a:fld>
            <a:endParaRPr lang="en-US"/>
          </a:p>
        </p:txBody>
      </p:sp>
      <p:sp>
        <p:nvSpPr>
          <p:cNvPr id="274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901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CD22A0-3C8A-465D-B47D-AF43E3EFC47D}" type="slidenum">
              <a:rPr lang="en-US"/>
              <a:pPr/>
              <a:t>47</a:t>
            </a:fld>
            <a:endParaRPr lang="en-US"/>
          </a:p>
        </p:txBody>
      </p:sp>
      <p:sp>
        <p:nvSpPr>
          <p:cNvPr id="275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75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99381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B9AF3B-CDC4-49E0-B17F-324B4BD74C09}" type="slidenum">
              <a:rPr lang="en-US"/>
              <a:pPr/>
              <a:t>48</a:t>
            </a:fld>
            <a:endParaRPr lang="en-US"/>
          </a:p>
        </p:txBody>
      </p:sp>
      <p:sp>
        <p:nvSpPr>
          <p:cNvPr id="276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76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82294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12920F-FB2C-4D50-882B-0D2A1CF55DF5}" type="slidenum">
              <a:rPr lang="en-US"/>
              <a:pPr/>
              <a:t>49</a:t>
            </a:fld>
            <a:endParaRPr lang="en-US"/>
          </a:p>
        </p:txBody>
      </p:sp>
      <p:sp>
        <p:nvSpPr>
          <p:cNvPr id="277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44016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2D735C-AF9A-43AB-A4C4-6FD164F13DFC}" type="slidenum">
              <a:rPr lang="en-US"/>
              <a:pPr/>
              <a:t>50</a:t>
            </a:fld>
            <a:endParaRPr lang="en-US"/>
          </a:p>
        </p:txBody>
      </p:sp>
      <p:sp>
        <p:nvSpPr>
          <p:cNvPr id="278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78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9570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9D86D5-6A98-4A2A-AEA3-BEC905ABFED8}" type="slidenum">
              <a:rPr lang="en-US"/>
              <a:pPr/>
              <a:t>5</a:t>
            </a:fld>
            <a:endParaRPr lang="en-US"/>
          </a:p>
        </p:txBody>
      </p:sp>
      <p:sp>
        <p:nvSpPr>
          <p:cNvPr id="2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3991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797863-4A30-42FC-8712-09760AA0737F}" type="slidenum">
              <a:rPr lang="en-US"/>
              <a:pPr/>
              <a:t>51</a:t>
            </a:fld>
            <a:endParaRPr lang="en-US"/>
          </a:p>
        </p:txBody>
      </p:sp>
      <p:sp>
        <p:nvSpPr>
          <p:cNvPr id="279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79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11286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27877B-B540-4850-B873-512A81A4F4EA}" type="slidenum">
              <a:rPr lang="en-US"/>
              <a:pPr/>
              <a:t>52</a:t>
            </a:fld>
            <a:endParaRPr lang="en-US"/>
          </a:p>
        </p:txBody>
      </p:sp>
      <p:sp>
        <p:nvSpPr>
          <p:cNvPr id="280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80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90777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AA71BF-17D0-4705-997B-8A720F92D1E4}" type="slidenum">
              <a:rPr lang="en-US"/>
              <a:pPr/>
              <a:t>53</a:t>
            </a:fld>
            <a:endParaRPr lang="en-US"/>
          </a:p>
        </p:txBody>
      </p:sp>
      <p:sp>
        <p:nvSpPr>
          <p:cNvPr id="281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84225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B631D9-1041-4903-A8E6-CC1DC4484D98}" type="slidenum">
              <a:rPr lang="en-US"/>
              <a:pPr/>
              <a:t>54</a:t>
            </a:fld>
            <a:endParaRPr lang="en-US"/>
          </a:p>
        </p:txBody>
      </p:sp>
      <p:sp>
        <p:nvSpPr>
          <p:cNvPr id="282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38458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7F933E-E092-4E0D-AE79-A7DC963221A0}" type="slidenum">
              <a:rPr lang="en-US"/>
              <a:pPr/>
              <a:t>55</a:t>
            </a:fld>
            <a:endParaRPr lang="en-US"/>
          </a:p>
        </p:txBody>
      </p:sp>
      <p:sp>
        <p:nvSpPr>
          <p:cNvPr id="284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84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15146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024103-A925-4FE7-A623-D46C3B67E754}" type="slidenum">
              <a:rPr lang="en-US"/>
              <a:pPr/>
              <a:t>56</a:t>
            </a:fld>
            <a:endParaRPr lang="en-US"/>
          </a:p>
        </p:txBody>
      </p:sp>
      <p:sp>
        <p:nvSpPr>
          <p:cNvPr id="285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85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1325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054846-1E54-40E6-BCE9-14023E80CBA0}" type="slidenum">
              <a:rPr lang="en-US"/>
              <a:pPr/>
              <a:t>57</a:t>
            </a:fld>
            <a:endParaRPr lang="en-US"/>
          </a:p>
        </p:txBody>
      </p:sp>
      <p:sp>
        <p:nvSpPr>
          <p:cNvPr id="286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38921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61942E-96D1-4DDA-8065-35CA01EEF7C8}" type="slidenum">
              <a:rPr lang="en-US"/>
              <a:pPr/>
              <a:t>58</a:t>
            </a:fld>
            <a:endParaRPr lang="en-US"/>
          </a:p>
        </p:txBody>
      </p:sp>
      <p:sp>
        <p:nvSpPr>
          <p:cNvPr id="287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87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77385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0C985E-C7DF-4F51-B74B-AF94C3DEA84D}" type="slidenum">
              <a:rPr lang="en-US"/>
              <a:pPr/>
              <a:t>59</a:t>
            </a:fld>
            <a:endParaRPr lang="en-US"/>
          </a:p>
        </p:txBody>
      </p:sp>
      <p:sp>
        <p:nvSpPr>
          <p:cNvPr id="289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89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19717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7DF887-EF30-4557-B4FD-CAFF620EAABB}" type="slidenum">
              <a:rPr lang="en-US"/>
              <a:pPr/>
              <a:t>60</a:t>
            </a:fld>
            <a:endParaRPr lang="en-US"/>
          </a:p>
        </p:txBody>
      </p:sp>
      <p:sp>
        <p:nvSpPr>
          <p:cNvPr id="290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6912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4AA695-59F8-4A60-9D49-8F144F03C113}" type="slidenum">
              <a:rPr lang="en-US"/>
              <a:pPr/>
              <a:t>15</a:t>
            </a:fld>
            <a:endParaRPr lang="en-US"/>
          </a:p>
        </p:txBody>
      </p:sp>
      <p:sp>
        <p:nvSpPr>
          <p:cNvPr id="251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09014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EDBDF5-E575-478A-95AE-50F07A96C727}" type="slidenum">
              <a:rPr lang="en-US"/>
              <a:pPr/>
              <a:t>61</a:t>
            </a:fld>
            <a:endParaRPr lang="en-US"/>
          </a:p>
        </p:txBody>
      </p:sp>
      <p:sp>
        <p:nvSpPr>
          <p:cNvPr id="291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91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0868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0A0776-A155-40C0-8E43-749D81ECA217}" type="slidenum">
              <a:rPr lang="en-US"/>
              <a:pPr/>
              <a:t>62</a:t>
            </a:fld>
            <a:endParaRPr lang="en-US"/>
          </a:p>
        </p:txBody>
      </p:sp>
      <p:sp>
        <p:nvSpPr>
          <p:cNvPr id="292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92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60921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23BA0C-2979-4EE9-A556-F028B43F11EA}" type="slidenum">
              <a:rPr lang="en-US"/>
              <a:pPr/>
              <a:t>63</a:t>
            </a:fld>
            <a:endParaRPr lang="en-US"/>
          </a:p>
        </p:txBody>
      </p:sp>
      <p:sp>
        <p:nvSpPr>
          <p:cNvPr id="293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93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4506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176ECE-5D1C-4D64-B6B7-DAF349E215F9}" type="slidenum">
              <a:rPr lang="en-US"/>
              <a:pPr/>
              <a:t>65</a:t>
            </a:fld>
            <a:endParaRPr lang="en-US"/>
          </a:p>
        </p:txBody>
      </p:sp>
      <p:sp>
        <p:nvSpPr>
          <p:cNvPr id="256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43647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924412-20AE-42A5-AFFE-50F78F49489D}" type="slidenum">
              <a:rPr lang="en-US"/>
              <a:pPr/>
              <a:t>66</a:t>
            </a:fld>
            <a:endParaRPr lang="en-US"/>
          </a:p>
        </p:txBody>
      </p:sp>
      <p:sp>
        <p:nvSpPr>
          <p:cNvPr id="257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81784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C33762-905F-47B1-A8FB-63775D6F407C}" type="slidenum">
              <a:rPr lang="en-US"/>
              <a:pPr/>
              <a:t>67</a:t>
            </a:fld>
            <a:endParaRPr lang="en-US"/>
          </a:p>
        </p:txBody>
      </p:sp>
      <p:sp>
        <p:nvSpPr>
          <p:cNvPr id="25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1988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798011-78C0-4F83-9C74-6F66ECFC7395}" type="slidenum">
              <a:rPr lang="en-US"/>
              <a:pPr/>
              <a:t>16</a:t>
            </a:fld>
            <a:endParaRPr lang="en-US"/>
          </a:p>
        </p:txBody>
      </p:sp>
      <p:sp>
        <p:nvSpPr>
          <p:cNvPr id="252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1719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647AC1-5C72-47B6-9DD2-558FEDE00BF7}" type="slidenum">
              <a:rPr lang="en-US"/>
              <a:pPr/>
              <a:t>17</a:t>
            </a:fld>
            <a:endParaRPr lang="en-US"/>
          </a:p>
        </p:txBody>
      </p:sp>
      <p:sp>
        <p:nvSpPr>
          <p:cNvPr id="253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7384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B0CE40-5EBB-449A-BE28-8557ABDD7C19}" type="slidenum">
              <a:rPr lang="en-US"/>
              <a:pPr/>
              <a:t>18</a:t>
            </a:fld>
            <a:endParaRPr lang="en-US"/>
          </a:p>
        </p:txBody>
      </p:sp>
      <p:sp>
        <p:nvSpPr>
          <p:cNvPr id="254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8940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1701B0-6E46-4EAC-8B9A-0D6AD0C101A5}" type="slidenum">
              <a:rPr lang="en-US"/>
              <a:pPr/>
              <a:t>21</a:t>
            </a:fld>
            <a:endParaRPr lang="en-US"/>
          </a:p>
        </p:txBody>
      </p:sp>
      <p:sp>
        <p:nvSpPr>
          <p:cNvPr id="259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1708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9EE62F-9B76-41FE-8705-62F51023D522}" type="slidenum">
              <a:rPr lang="en-US"/>
              <a:pPr/>
              <a:t>22</a:t>
            </a:fld>
            <a:endParaRPr lang="en-US"/>
          </a:p>
        </p:txBody>
      </p:sp>
      <p:sp>
        <p:nvSpPr>
          <p:cNvPr id="260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274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49921" y="1443038"/>
            <a:ext cx="10356849" cy="2133600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261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78125" y="4425955"/>
            <a:ext cx="9001129" cy="161607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014408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© 2021 - Brad Myers</a:t>
            </a: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934453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3B77B1-CE06-4CD1-893A-1C072024AD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3" name="Picture 12" descr="red_hcii_logo">
            <a:extLst>
              <a:ext uri="{FF2B5EF4-FFF2-40B4-BE49-F238E27FC236}">
                <a16:creationId xmlns:a16="http://schemas.microsoft.com/office/drawing/2014/main" id="{623224F0-5D8B-4437-9431-047CBDE797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3513" y="4021140"/>
            <a:ext cx="1143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Group 7">
            <a:extLst>
              <a:ext uri="{FF2B5EF4-FFF2-40B4-BE49-F238E27FC236}">
                <a16:creationId xmlns:a16="http://schemas.microsoft.com/office/drawing/2014/main" id="{7D2DA19C-D624-4BB5-9EA9-F21FFEE557C6}"/>
              </a:ext>
            </a:extLst>
          </p:cNvPr>
          <p:cNvGrpSpPr>
            <a:grpSpLocks/>
          </p:cNvGrpSpPr>
          <p:nvPr userDrawn="1"/>
        </p:nvGrpSpPr>
        <p:grpSpPr bwMode="auto">
          <a:xfrm rot="5400000">
            <a:off x="-3079749" y="3079751"/>
            <a:ext cx="6858000" cy="698499"/>
            <a:chOff x="0" y="0"/>
            <a:chExt cx="5760" cy="128"/>
          </a:xfrm>
        </p:grpSpPr>
        <p:sp>
          <p:nvSpPr>
            <p:cNvPr id="16" name="Rectangle 8">
              <a:extLst>
                <a:ext uri="{FF2B5EF4-FFF2-40B4-BE49-F238E27FC236}">
                  <a16:creationId xmlns:a16="http://schemas.microsoft.com/office/drawing/2014/main" id="{1D6D7904-C02F-4F7A-BA1F-907399F9E74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128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Rectangle 9">
              <a:extLst>
                <a:ext uri="{FF2B5EF4-FFF2-40B4-BE49-F238E27FC236}">
                  <a16:creationId xmlns:a16="http://schemas.microsoft.com/office/drawing/2014/main" id="{BB8190B6-9C70-4232-8BD2-93D1F4A9CE7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80" y="0"/>
              <a:ext cx="2880" cy="12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Rectangle 10">
              <a:extLst>
                <a:ext uri="{FF2B5EF4-FFF2-40B4-BE49-F238E27FC236}">
                  <a16:creationId xmlns:a16="http://schemas.microsoft.com/office/drawing/2014/main" id="{1065C9F3-F2DC-4D75-9F11-8209D9EE2F0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320" y="0"/>
              <a:ext cx="1440" cy="12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Rectangle 11">
              <a:extLst>
                <a:ext uri="{FF2B5EF4-FFF2-40B4-BE49-F238E27FC236}">
                  <a16:creationId xmlns:a16="http://schemas.microsoft.com/office/drawing/2014/main" id="{4CB8B063-97DC-4A92-A70A-52A770725C0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9" y="0"/>
              <a:ext cx="491" cy="12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432550"/>
            <a:ext cx="2844800" cy="2730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432550"/>
            <a:ext cx="3860800" cy="2730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© 2021 - Brad Myers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432550"/>
            <a:ext cx="2844800" cy="2730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B315BA-FF6E-4F83-822C-B6704CDD76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435973"/>
            <a:ext cx="2844800" cy="269631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435973"/>
            <a:ext cx="3860800" cy="269631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2021 - Brad Myers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435973"/>
            <a:ext cx="2844800" cy="269631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BA91B7-A729-4FFA-B190-1C9571A8B2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19263"/>
            <a:ext cx="5384800" cy="4411662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19263"/>
            <a:ext cx="5384800" cy="4411662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432550"/>
            <a:ext cx="2844800" cy="2730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432550"/>
            <a:ext cx="3860800" cy="2730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2021 - Brad Myers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432550"/>
            <a:ext cx="2844800" cy="2730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39C468-BDEB-4F01-A96B-B287F5A27C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400800"/>
            <a:ext cx="2844800" cy="3048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400800"/>
            <a:ext cx="3860800" cy="3048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2021 - Brad Myers</a:t>
            </a:r>
            <a:endParaRPr lang="en-US" altLang="en-US" dirty="0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400800"/>
            <a:ext cx="2844800" cy="3048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D8B6F1-B5F8-417B-BD46-7933434590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471138"/>
            <a:ext cx="2844800" cy="23446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471138"/>
            <a:ext cx="3860800" cy="23446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2021 - Brad Myers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471138"/>
            <a:ext cx="2844800" cy="23446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D51DB-4E15-430C-8042-4DCA33BBD6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2021 - Brad Myers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2266FD-D079-4A62-A952-B281EB6BCE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5" name="Group 3"/>
          <p:cNvGrpSpPr>
            <a:grpSpLocks/>
          </p:cNvGrpSpPr>
          <p:nvPr/>
        </p:nvGrpSpPr>
        <p:grpSpPr bwMode="auto">
          <a:xfrm>
            <a:off x="0" y="5"/>
            <a:ext cx="12192000" cy="93663"/>
            <a:chOff x="0" y="0"/>
            <a:chExt cx="5760" cy="128"/>
          </a:xfrm>
        </p:grpSpPr>
        <p:sp>
          <p:nvSpPr>
            <p:cNvPr id="260100" name="Rectangle 4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128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0101" name="Rectangle 5"/>
            <p:cNvSpPr>
              <a:spLocks noChangeArrowheads="1"/>
            </p:cNvSpPr>
            <p:nvPr userDrawn="1"/>
          </p:nvSpPr>
          <p:spPr bwMode="auto">
            <a:xfrm>
              <a:off x="2880" y="0"/>
              <a:ext cx="2880" cy="12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0102" name="Rectangle 6"/>
            <p:cNvSpPr>
              <a:spLocks noChangeArrowheads="1"/>
            </p:cNvSpPr>
            <p:nvPr userDrawn="1"/>
          </p:nvSpPr>
          <p:spPr bwMode="auto">
            <a:xfrm>
              <a:off x="4320" y="0"/>
              <a:ext cx="1440" cy="12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0103" name="Rectangle 7"/>
            <p:cNvSpPr>
              <a:spLocks noChangeArrowheads="1"/>
            </p:cNvSpPr>
            <p:nvPr userDrawn="1"/>
          </p:nvSpPr>
          <p:spPr bwMode="auto">
            <a:xfrm>
              <a:off x="5269" y="0"/>
              <a:ext cx="491" cy="12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076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22238"/>
            <a:ext cx="10058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7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719263"/>
            <a:ext cx="109728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260106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60107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r>
              <a:rPr lang="en-US" altLang="en-US" dirty="0"/>
              <a:t>© 2021 - Brad Myers</a:t>
            </a:r>
          </a:p>
        </p:txBody>
      </p:sp>
      <p:sp>
        <p:nvSpPr>
          <p:cNvPr id="260108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C798F90B-E41F-482D-9849-38A262FB92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3" name="Picture 2" descr="red_hcii_logo">
            <a:extLst>
              <a:ext uri="{FF2B5EF4-FFF2-40B4-BE49-F238E27FC236}">
                <a16:creationId xmlns:a16="http://schemas.microsoft.com/office/drawing/2014/main" id="{D42F2AC0-C59D-4DC2-817C-3EBA9B6C259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707853" y="211141"/>
            <a:ext cx="2386012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3schools.com/tags/canvas_arc.asp" TargetMode="External"/><Relationship Id="rId2" Type="http://schemas.openxmlformats.org/officeDocument/2006/relationships/hyperlink" Target="https://www.w3schools.com/graphics/svg_circle.asp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docs.oracle.com/javase/8/docs/api/" TargetMode="External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hyperlink" Target="https://developer.mozilla.org/en-US/docs/Web/SVG/Attribute/paint-order" TargetMode="External"/><Relationship Id="rId4" Type="http://schemas.openxmlformats.org/officeDocument/2006/relationships/hyperlink" Target="http://docs.oracle.com/javase/8/docs/api/java/awt/Graphics.html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docs.oracle.com/javase/8/docs/api/java/awt/Graphics.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.cmu.edu/~bam/uicourse/05631fall2021/schedule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anvas.cmu.edu/courses/24229/files/folder/Special%20Course%20Readings" TargetMode="External"/><Relationship Id="rId4" Type="http://schemas.openxmlformats.org/officeDocument/2006/relationships/hyperlink" Target="https://www.cs.cmu.edu/~bam/uicourse/05631fall2021/schedule.html#l5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hyperlink" Target="https://developer.mozilla.org/en-US/docs/Web/API/CanvasRenderingContext2D/miterLimit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developer.mozilla.org/en-US/docs/Web/API/Canvas_API/Tutorial/Applying_styles_and_color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.cmu.edu/~bam/uicourse/05631fall2021/HW3/index.html" TargetMode="External"/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3schools.com/graphics/svg_path.asp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docs.oracle.com/javase/8/docs/api/index.html?java/awt/Color.html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icode.org/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oleObject" Target="../embeddings/oleObject4.bin"/><Relationship Id="rId4" Type="http://schemas.openxmlformats.org/officeDocument/2006/relationships/image" Target="../media/image44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hyperlink" Target="http://docs.oracle.com/javase/8/docs/api/java/awt/Graphics.html" TargetMode="Externa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http://docs.oracle.com/javase/8/docs/api/java/awt/Graphics.html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3schools.com/tags/canvas_drawimage.asp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s.cmu.edu/~bam/uicourse/05631fall2020/HW3/HW3-example-canvas-flood-fill.png" TargetMode="External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hyperlink" Target="https://www.cs.cmu.edu/~bam/uicourse/05631fall2021/HW3/index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Relationship Id="rId9" Type="http://schemas.openxmlformats.org/officeDocument/2006/relationships/image" Target="../media/image64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3schools.com/JSREF/prop_style_display.asp" TargetMode="External"/><Relationship Id="rId2" Type="http://schemas.openxmlformats.org/officeDocument/2006/relationships/hyperlink" Target="https://en.wikipedia.org/wiki/Finite-state_machine" TargetMode="Externa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hyperlink" Target="https://www.w3schools.com/jsref/prop_radio_name.asp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/>
              <a:t>Lecture 5:</a:t>
            </a:r>
            <a:br>
              <a:rPr lang="en-US" sz="2800" dirty="0"/>
            </a:br>
            <a:r>
              <a:rPr lang="en-US" b="0" dirty="0"/>
              <a:t>Output 1:</a:t>
            </a:r>
            <a:br>
              <a:rPr lang="en-US" b="0" dirty="0"/>
            </a:br>
            <a:r>
              <a:rPr lang="en-US" b="0" dirty="0"/>
              <a:t>Basic 2D Computer Graphics</a:t>
            </a:r>
            <a:endParaRPr lang="en-US" dirty="0"/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05-431/631 Software Structures for User Interfaces (SSUI)</a:t>
            </a:r>
          </a:p>
          <a:p>
            <a:r>
              <a:rPr lang="en-US" dirty="0"/>
              <a:t>Fall, 2021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© 2021 - Brad Myers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B77B1-CE06-4CD1-893A-1C072024AD65}" type="slidenum">
              <a:rPr lang="en-US" altLang="en-US" smtClean="0"/>
              <a:pPr/>
              <a:t>1</a:t>
            </a:fld>
            <a:endParaRPr lang="en-US" altLang="en-US" dirty="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Drawing vs. Painting programs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27364"/>
            <a:ext cx="4872182" cy="5138737"/>
          </a:xfrm>
        </p:spPr>
        <p:txBody>
          <a:bodyPr>
            <a:normAutofit/>
          </a:bodyPr>
          <a:lstStyle/>
          <a:p>
            <a:r>
              <a:rPr lang="en-US" dirty="0"/>
              <a:t>Drawing</a:t>
            </a:r>
          </a:p>
          <a:p>
            <a:pPr lvl="1"/>
            <a:r>
              <a:rPr lang="en-US" dirty="0"/>
              <a:t>Graphical objects maintain their integrity </a:t>
            </a:r>
            <a:r>
              <a:rPr lang="en-US" i="1" dirty="0"/>
              <a:t>after </a:t>
            </a:r>
            <a:r>
              <a:rPr lang="en-US" dirty="0"/>
              <a:t>being drawn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Shapes are reinterpreted as mathematical entities</a:t>
            </a:r>
            <a:endParaRPr lang="en-US" dirty="0"/>
          </a:p>
          <a:p>
            <a:pPr lvl="1"/>
            <a:r>
              <a:rPr lang="en-US" dirty="0"/>
              <a:t>Can move, change properties of all objects at any time</a:t>
            </a:r>
          </a:p>
          <a:p>
            <a:pPr lvl="1"/>
            <a:r>
              <a:rPr lang="en-US" dirty="0"/>
              <a:t>Rotation, change overlapping</a:t>
            </a:r>
          </a:p>
          <a:p>
            <a:pPr lvl="1"/>
            <a:r>
              <a:rPr lang="en-US" dirty="0"/>
              <a:t>Can zoom in continuously</a:t>
            </a: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pPr lvl="1"/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192982" y="1719262"/>
            <a:ext cx="5373255" cy="5138738"/>
          </a:xfrm>
        </p:spPr>
        <p:txBody>
          <a:bodyPr>
            <a:normAutofit/>
          </a:bodyPr>
          <a:lstStyle/>
          <a:p>
            <a:r>
              <a:rPr lang="en-US" dirty="0"/>
              <a:t>Painting</a:t>
            </a:r>
          </a:p>
          <a:p>
            <a:pPr lvl="1"/>
            <a:r>
              <a:rPr lang="en-US" dirty="0"/>
              <a:t>Objects just become pixels </a:t>
            </a:r>
            <a:r>
              <a:rPr lang="en-US" i="1" dirty="0"/>
              <a:t>after</a:t>
            </a:r>
            <a:r>
              <a:rPr lang="en-US" dirty="0"/>
              <a:t> being drawn</a:t>
            </a:r>
          </a:p>
          <a:p>
            <a:pPr lvl="1"/>
            <a:r>
              <a:rPr lang="en-US" dirty="0"/>
              <a:t>Can draw arbitrary shapes</a:t>
            </a:r>
          </a:p>
          <a:p>
            <a:pPr lvl="1"/>
            <a:r>
              <a:rPr lang="en-US" dirty="0"/>
              <a:t>Can touch up and individually edit the pixels anywhere</a:t>
            </a:r>
          </a:p>
          <a:p>
            <a:pPr lvl="1"/>
            <a:r>
              <a:rPr lang="en-US" dirty="0"/>
              <a:t>Supports “flood fill” (paint can)</a:t>
            </a:r>
          </a:p>
          <a:p>
            <a:pPr lvl="1"/>
            <a:r>
              <a:rPr lang="en-US" dirty="0"/>
              <a:t>Lose “resolution” and see pixels when zoom in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2021 -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52332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7860" y="4853082"/>
            <a:ext cx="4438859" cy="24763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Drawing vs. Painting programs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Drawing</a:t>
            </a:r>
          </a:p>
          <a:p>
            <a:pPr lvl="1"/>
            <a:r>
              <a:rPr lang="en-US" dirty="0"/>
              <a:t>Graphical objects maintain their integrity </a:t>
            </a:r>
            <a:r>
              <a:rPr lang="en-US" i="1" dirty="0"/>
              <a:t>after </a:t>
            </a:r>
            <a:r>
              <a:rPr lang="en-US" dirty="0"/>
              <a:t>being drawn</a:t>
            </a:r>
          </a:p>
          <a:p>
            <a:pPr lvl="1"/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Painting</a:t>
            </a:r>
          </a:p>
          <a:p>
            <a:pPr lvl="1"/>
            <a:r>
              <a:rPr lang="en-US" dirty="0"/>
              <a:t>Objects just become pixels </a:t>
            </a:r>
            <a:r>
              <a:rPr lang="en-US" i="1" dirty="0"/>
              <a:t>after</a:t>
            </a:r>
            <a:r>
              <a:rPr lang="en-US" dirty="0"/>
              <a:t> being drawn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2021 -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  <p:sp>
        <p:nvSpPr>
          <p:cNvPr id="9" name="Freeform 8"/>
          <p:cNvSpPr/>
          <p:nvPr/>
        </p:nvSpPr>
        <p:spPr bwMode="auto">
          <a:xfrm>
            <a:off x="1828800" y="3619726"/>
            <a:ext cx="1611086" cy="1277257"/>
          </a:xfrm>
          <a:custGeom>
            <a:avLst/>
            <a:gdLst>
              <a:gd name="connsiteX0" fmla="*/ 0 w 1611086"/>
              <a:gd name="connsiteY0" fmla="*/ 174172 h 1277257"/>
              <a:gd name="connsiteX1" fmla="*/ 1248229 w 1611086"/>
              <a:gd name="connsiteY1" fmla="*/ 522514 h 1277257"/>
              <a:gd name="connsiteX2" fmla="*/ 566057 w 1611086"/>
              <a:gd name="connsiteY2" fmla="*/ 1277257 h 1277257"/>
              <a:gd name="connsiteX3" fmla="*/ 653143 w 1611086"/>
              <a:gd name="connsiteY3" fmla="*/ 0 h 1277257"/>
              <a:gd name="connsiteX4" fmla="*/ 87086 w 1611086"/>
              <a:gd name="connsiteY4" fmla="*/ 841829 h 1277257"/>
              <a:gd name="connsiteX5" fmla="*/ 1611086 w 1611086"/>
              <a:gd name="connsiteY5" fmla="*/ 972457 h 1277257"/>
              <a:gd name="connsiteX6" fmla="*/ 0 w 1611086"/>
              <a:gd name="connsiteY6" fmla="*/ 174172 h 1277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11086" h="1277257">
                <a:moveTo>
                  <a:pt x="0" y="174172"/>
                </a:moveTo>
                <a:lnTo>
                  <a:pt x="1248229" y="522514"/>
                </a:lnTo>
                <a:lnTo>
                  <a:pt x="566057" y="1277257"/>
                </a:lnTo>
                <a:lnTo>
                  <a:pt x="653143" y="0"/>
                </a:lnTo>
                <a:lnTo>
                  <a:pt x="87086" y="841829"/>
                </a:lnTo>
                <a:lnTo>
                  <a:pt x="1611086" y="972457"/>
                </a:lnTo>
                <a:lnTo>
                  <a:pt x="0" y="174172"/>
                </a:lnTo>
                <a:close/>
              </a:path>
            </a:pathLst>
          </a:cu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9"/>
          <p:cNvSpPr/>
          <p:nvPr/>
        </p:nvSpPr>
        <p:spPr bwMode="auto">
          <a:xfrm rot="2560413">
            <a:off x="3686607" y="3973253"/>
            <a:ext cx="1611086" cy="1277257"/>
          </a:xfrm>
          <a:custGeom>
            <a:avLst/>
            <a:gdLst>
              <a:gd name="connsiteX0" fmla="*/ 0 w 1611086"/>
              <a:gd name="connsiteY0" fmla="*/ 174172 h 1277257"/>
              <a:gd name="connsiteX1" fmla="*/ 1248229 w 1611086"/>
              <a:gd name="connsiteY1" fmla="*/ 522514 h 1277257"/>
              <a:gd name="connsiteX2" fmla="*/ 566057 w 1611086"/>
              <a:gd name="connsiteY2" fmla="*/ 1277257 h 1277257"/>
              <a:gd name="connsiteX3" fmla="*/ 653143 w 1611086"/>
              <a:gd name="connsiteY3" fmla="*/ 0 h 1277257"/>
              <a:gd name="connsiteX4" fmla="*/ 87086 w 1611086"/>
              <a:gd name="connsiteY4" fmla="*/ 841829 h 1277257"/>
              <a:gd name="connsiteX5" fmla="*/ 1611086 w 1611086"/>
              <a:gd name="connsiteY5" fmla="*/ 972457 h 1277257"/>
              <a:gd name="connsiteX6" fmla="*/ 0 w 1611086"/>
              <a:gd name="connsiteY6" fmla="*/ 174172 h 1277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11086" h="1277257">
                <a:moveTo>
                  <a:pt x="0" y="174172"/>
                </a:moveTo>
                <a:lnTo>
                  <a:pt x="1248229" y="522514"/>
                </a:lnTo>
                <a:lnTo>
                  <a:pt x="566057" y="1277257"/>
                </a:lnTo>
                <a:lnTo>
                  <a:pt x="653143" y="0"/>
                </a:lnTo>
                <a:lnTo>
                  <a:pt x="87086" y="841829"/>
                </a:lnTo>
                <a:lnTo>
                  <a:pt x="1611086" y="972457"/>
                </a:lnTo>
                <a:lnTo>
                  <a:pt x="0" y="174172"/>
                </a:lnTo>
                <a:close/>
              </a:path>
            </a:pathLst>
          </a:custGeom>
          <a:solidFill>
            <a:srgbClr val="FFFF00"/>
          </a:solidFill>
          <a:ln w="38100" cap="flat" cmpd="sng" algn="ctr">
            <a:solidFill>
              <a:srgbClr val="0070C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3064714" y="3907775"/>
            <a:ext cx="804607" cy="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pic>
        <p:nvPicPr>
          <p:cNvPr id="4098" name="Picture 2" descr="C:\Users\bam\AppData\Local\Temp\SNAGHTML20eb337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0168" y="3692297"/>
            <a:ext cx="1618703" cy="1277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Freeform 14"/>
          <p:cNvSpPr/>
          <p:nvPr/>
        </p:nvSpPr>
        <p:spPr bwMode="auto">
          <a:xfrm>
            <a:off x="6509978" y="3692298"/>
            <a:ext cx="1611086" cy="1277257"/>
          </a:xfrm>
          <a:custGeom>
            <a:avLst/>
            <a:gdLst>
              <a:gd name="connsiteX0" fmla="*/ 0 w 1611086"/>
              <a:gd name="connsiteY0" fmla="*/ 174172 h 1277257"/>
              <a:gd name="connsiteX1" fmla="*/ 1248229 w 1611086"/>
              <a:gd name="connsiteY1" fmla="*/ 522514 h 1277257"/>
              <a:gd name="connsiteX2" fmla="*/ 566057 w 1611086"/>
              <a:gd name="connsiteY2" fmla="*/ 1277257 h 1277257"/>
              <a:gd name="connsiteX3" fmla="*/ 653143 w 1611086"/>
              <a:gd name="connsiteY3" fmla="*/ 0 h 1277257"/>
              <a:gd name="connsiteX4" fmla="*/ 87086 w 1611086"/>
              <a:gd name="connsiteY4" fmla="*/ 841829 h 1277257"/>
              <a:gd name="connsiteX5" fmla="*/ 1611086 w 1611086"/>
              <a:gd name="connsiteY5" fmla="*/ 972457 h 1277257"/>
              <a:gd name="connsiteX6" fmla="*/ 0 w 1611086"/>
              <a:gd name="connsiteY6" fmla="*/ 174172 h 1277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11086" h="1277257">
                <a:moveTo>
                  <a:pt x="0" y="174172"/>
                </a:moveTo>
                <a:lnTo>
                  <a:pt x="1248229" y="522514"/>
                </a:lnTo>
                <a:lnTo>
                  <a:pt x="566057" y="1277257"/>
                </a:lnTo>
                <a:lnTo>
                  <a:pt x="653143" y="0"/>
                </a:lnTo>
                <a:lnTo>
                  <a:pt x="87086" y="841829"/>
                </a:lnTo>
                <a:lnTo>
                  <a:pt x="1611086" y="972457"/>
                </a:lnTo>
                <a:lnTo>
                  <a:pt x="0" y="174172"/>
                </a:lnTo>
                <a:close/>
              </a:path>
            </a:pathLst>
          </a:cu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15"/>
          <p:cNvSpPr/>
          <p:nvPr/>
        </p:nvSpPr>
        <p:spPr bwMode="auto">
          <a:xfrm>
            <a:off x="1773196" y="5125117"/>
            <a:ext cx="8437604" cy="6689270"/>
          </a:xfrm>
          <a:custGeom>
            <a:avLst/>
            <a:gdLst>
              <a:gd name="connsiteX0" fmla="*/ 0 w 1611086"/>
              <a:gd name="connsiteY0" fmla="*/ 174172 h 1277257"/>
              <a:gd name="connsiteX1" fmla="*/ 1248229 w 1611086"/>
              <a:gd name="connsiteY1" fmla="*/ 522514 h 1277257"/>
              <a:gd name="connsiteX2" fmla="*/ 566057 w 1611086"/>
              <a:gd name="connsiteY2" fmla="*/ 1277257 h 1277257"/>
              <a:gd name="connsiteX3" fmla="*/ 653143 w 1611086"/>
              <a:gd name="connsiteY3" fmla="*/ 0 h 1277257"/>
              <a:gd name="connsiteX4" fmla="*/ 87086 w 1611086"/>
              <a:gd name="connsiteY4" fmla="*/ 841829 h 1277257"/>
              <a:gd name="connsiteX5" fmla="*/ 1611086 w 1611086"/>
              <a:gd name="connsiteY5" fmla="*/ 972457 h 1277257"/>
              <a:gd name="connsiteX6" fmla="*/ 0 w 1611086"/>
              <a:gd name="connsiteY6" fmla="*/ 174172 h 1277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11086" h="1277257">
                <a:moveTo>
                  <a:pt x="0" y="174172"/>
                </a:moveTo>
                <a:lnTo>
                  <a:pt x="1248229" y="522514"/>
                </a:lnTo>
                <a:lnTo>
                  <a:pt x="566057" y="1277257"/>
                </a:lnTo>
                <a:lnTo>
                  <a:pt x="653143" y="0"/>
                </a:lnTo>
                <a:lnTo>
                  <a:pt x="87086" y="841829"/>
                </a:lnTo>
                <a:lnTo>
                  <a:pt x="1611086" y="972457"/>
                </a:lnTo>
                <a:lnTo>
                  <a:pt x="0" y="174172"/>
                </a:lnTo>
                <a:close/>
              </a:path>
            </a:pathLst>
          </a:cu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 bwMode="auto">
          <a:xfrm>
            <a:off x="7430742" y="3925094"/>
            <a:ext cx="804607" cy="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>
            <a:off x="2662409" y="4879833"/>
            <a:ext cx="555480" cy="1251093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>
            <a:off x="7823721" y="4935803"/>
            <a:ext cx="555480" cy="1251093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41689569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Drawing vs. Painting programs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Homework 3 – you will make a hybrid system</a:t>
            </a:r>
          </a:p>
          <a:p>
            <a:pPr lvl="1"/>
            <a:r>
              <a:rPr lang="en-US" dirty="0"/>
              <a:t>(Full specification still in progress)</a:t>
            </a:r>
          </a:p>
          <a:p>
            <a:r>
              <a:rPr lang="en-US" dirty="0"/>
              <a:t>Draw on one “layer”</a:t>
            </a:r>
          </a:p>
          <a:p>
            <a:r>
              <a:rPr lang="en-US" dirty="0"/>
              <a:t>Paint on another “layer”</a:t>
            </a:r>
          </a:p>
          <a:p>
            <a:pPr lvl="1"/>
            <a:r>
              <a:rPr lang="en-US" dirty="0"/>
              <a:t>“Layer” = collection of graphical objects that are treated separately from graphics on other layers</a:t>
            </a:r>
          </a:p>
          <a:p>
            <a:r>
              <a:rPr lang="en-US" dirty="0"/>
              <a:t>Super-simplified version of Photoshop or other hybrid editing programs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2021 -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35143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Drawing each Object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6355" y="1417638"/>
            <a:ext cx="9244445" cy="5014912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Drawing an object can be done in either model</a:t>
            </a:r>
          </a:p>
          <a:p>
            <a:r>
              <a:rPr lang="en-US" dirty="0"/>
              <a:t>“</a:t>
            </a:r>
            <a:r>
              <a:rPr lang="en-US" dirty="0" err="1"/>
              <a:t>objectness</a:t>
            </a:r>
            <a:r>
              <a:rPr lang="en-US" dirty="0"/>
              <a:t>” disappears after drawing is complete for painting programs</a:t>
            </a:r>
          </a:p>
          <a:p>
            <a:r>
              <a:rPr lang="en-US" dirty="0"/>
              <a:t>Completely different models!</a:t>
            </a:r>
          </a:p>
          <a:p>
            <a:pPr lvl="1"/>
            <a:r>
              <a:rPr lang="en-US" dirty="0"/>
              <a:t>Note: different border size, both are “3”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24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svg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 height="100" width="100"&gt;</a:t>
            </a:r>
            <a:b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  &lt;circle cx="50" cy="50" r="40"</a:t>
            </a:r>
            <a:b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stroke="black" 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strokewidth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en-US" sz="2400" dirty="0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b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fill="red" /&gt;</a:t>
            </a:r>
            <a:b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svg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lvl="2"/>
            <a:r>
              <a:rPr lang="en-US" dirty="0">
                <a:hlinkClick r:id="rId2"/>
              </a:rPr>
              <a:t>https://www.w3schools.com/graphics/svg_circle.asp</a:t>
            </a:r>
            <a:endParaRPr lang="en-US" dirty="0"/>
          </a:p>
          <a:p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 c =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document.getElementById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("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</a:t>
            </a:r>
            <a:r>
              <a:rPr lang="en-US" sz="24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Canvas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");</a:t>
            </a:r>
            <a:b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ctx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c.getContext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("2d");</a:t>
            </a:r>
            <a:b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ctx.beginPath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  <a:b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ctx.lineWidth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400" dirty="0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ctx.arc(50, 50, 40, 0, 2 *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Math.PI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ctx.stroke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  <a:b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ctx.fillStyle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"red";</a:t>
            </a:r>
            <a:b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ctx.fill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lvl="2"/>
            <a:r>
              <a:rPr lang="en-US" dirty="0">
                <a:hlinkClick r:id="rId3"/>
              </a:rPr>
              <a:t>https://www.w3schools.com/tags/canvas_arc.asp</a:t>
            </a:r>
            <a:r>
              <a:rPr lang="en-US" dirty="0"/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2021 -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0946" y="2123558"/>
            <a:ext cx="1966231" cy="18135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51943" y="4106512"/>
            <a:ext cx="1565349" cy="164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6068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C4872F31-7A68-42FB-A476-75D0347FC388}"/>
              </a:ext>
            </a:extLst>
          </p:cNvPr>
          <p:cNvGrpSpPr/>
          <p:nvPr/>
        </p:nvGrpSpPr>
        <p:grpSpPr>
          <a:xfrm>
            <a:off x="7998940" y="3266410"/>
            <a:ext cx="1528120" cy="1357569"/>
            <a:chOff x="9992498" y="3341387"/>
            <a:chExt cx="1528120" cy="135756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7B0EA49-93DD-4DBF-84C1-A8D9690B40AA}"/>
                </a:ext>
              </a:extLst>
            </p:cNvPr>
            <p:cNvSpPr/>
            <p:nvPr/>
          </p:nvSpPr>
          <p:spPr bwMode="auto">
            <a:xfrm>
              <a:off x="9992498" y="3636275"/>
              <a:ext cx="753763" cy="753762"/>
            </a:xfrm>
            <a:prstGeom prst="rect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3102853-83A1-4449-8CD9-BFD2C6215C39}"/>
                </a:ext>
              </a:extLst>
            </p:cNvPr>
            <p:cNvSpPr/>
            <p:nvPr/>
          </p:nvSpPr>
          <p:spPr bwMode="auto">
            <a:xfrm>
              <a:off x="10338488" y="3945194"/>
              <a:ext cx="963827" cy="753762"/>
            </a:xfrm>
            <a:prstGeom prst="rect">
              <a:avLst/>
            </a:prstGeom>
            <a:solidFill>
              <a:schemeClr val="accent2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4D74D16-64B6-4F12-AED7-785C427D4ACF}"/>
                </a:ext>
              </a:extLst>
            </p:cNvPr>
            <p:cNvSpPr/>
            <p:nvPr/>
          </p:nvSpPr>
          <p:spPr bwMode="auto">
            <a:xfrm>
              <a:off x="10556790" y="3348681"/>
              <a:ext cx="963827" cy="963827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8CE498D-8C8D-4440-9AF7-84BC7F19DEB2}"/>
                </a:ext>
              </a:extLst>
            </p:cNvPr>
            <p:cNvSpPr/>
            <p:nvPr/>
          </p:nvSpPr>
          <p:spPr bwMode="auto">
            <a:xfrm>
              <a:off x="9992498" y="3341387"/>
              <a:ext cx="1528120" cy="1357569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ysDot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270BAB9-B07C-40C1-9CC4-93463A78D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22238"/>
            <a:ext cx="10058400" cy="963827"/>
          </a:xfrm>
        </p:spPr>
        <p:txBody>
          <a:bodyPr/>
          <a:lstStyle/>
          <a:p>
            <a:r>
              <a:rPr lang="en-US" dirty="0"/>
              <a:t>2D and covering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9E3ADB-C2D5-471B-87AE-E09D612F67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48032"/>
            <a:ext cx="8253316" cy="4882893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Objects are drawn in order, back to front</a:t>
            </a:r>
          </a:p>
          <a:p>
            <a:pPr lvl="1"/>
            <a:r>
              <a:rPr lang="en-US" dirty="0"/>
              <a:t>Same as a drawing program like PowerPoint</a:t>
            </a:r>
          </a:p>
          <a:p>
            <a:r>
              <a:rPr lang="en-US" dirty="0"/>
              <a:t>Containers – recursive</a:t>
            </a:r>
          </a:p>
          <a:p>
            <a:pPr lvl="1"/>
            <a:r>
              <a:rPr lang="en-US" dirty="0"/>
              <a:t>E.g., for DOM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Groups</a:t>
            </a:r>
            <a:r>
              <a:rPr lang="en-US" dirty="0"/>
              <a:t> in many systems</a:t>
            </a:r>
          </a:p>
          <a:p>
            <a:pPr lvl="2"/>
            <a:r>
              <a:rPr lang="en-US" dirty="0" err="1">
                <a:solidFill>
                  <a:srgbClr val="FF0000"/>
                </a:solidFill>
              </a:rPr>
              <a:t>Div</a:t>
            </a:r>
            <a:r>
              <a:rPr lang="en-US" dirty="0" err="1"/>
              <a:t>s</a:t>
            </a:r>
            <a:r>
              <a:rPr lang="en-US" dirty="0"/>
              <a:t> and other elements can </a:t>
            </a:r>
            <a:r>
              <a:rPr lang="en-US" i="1" dirty="0"/>
              <a:t>contain</a:t>
            </a:r>
            <a:r>
              <a:rPr lang="en-US" dirty="0"/>
              <a:t> others</a:t>
            </a:r>
          </a:p>
          <a:p>
            <a:pPr lvl="1"/>
            <a:r>
              <a:rPr lang="en-US" dirty="0"/>
              <a:t>All items in a container are above/below other containers</a:t>
            </a:r>
          </a:p>
          <a:p>
            <a:pPr lvl="1"/>
            <a:r>
              <a:rPr lang="en-US" dirty="0"/>
              <a:t>Group itself is usually see-through</a:t>
            </a:r>
          </a:p>
          <a:p>
            <a:r>
              <a:rPr lang="en-US" dirty="0"/>
              <a:t>Commands to change the order for java, SVG</a:t>
            </a:r>
          </a:p>
          <a:p>
            <a:pPr lvl="1"/>
            <a:r>
              <a:rPr lang="en-US" dirty="0"/>
              <a:t>Java: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setComponentZOrder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sz="3100" dirty="0">
                <a:ea typeface="+mn-ea"/>
                <a:cs typeface="+mn-cs"/>
              </a:rPr>
              <a:t> on any container</a:t>
            </a:r>
          </a:p>
          <a:p>
            <a:pPr lvl="1"/>
            <a:r>
              <a:rPr lang="en-US" dirty="0"/>
              <a:t>SVG: remove from DOM and re-add at the desired z-order</a:t>
            </a:r>
          </a:p>
          <a:p>
            <a:pPr lvl="1"/>
            <a:r>
              <a:rPr lang="en-US" dirty="0"/>
              <a:t>Not canvas!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D2DBC3-679D-4F94-8FAA-B46011330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2021 - Brad Myers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0580E8-4E2D-4DD3-89DE-9BD9431B2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63B193-9A60-4CF2-9BD9-4CA201FA5131}"/>
              </a:ext>
            </a:extLst>
          </p:cNvPr>
          <p:cNvSpPr/>
          <p:nvPr/>
        </p:nvSpPr>
        <p:spPr bwMode="auto">
          <a:xfrm>
            <a:off x="8872151" y="1977081"/>
            <a:ext cx="753763" cy="753762"/>
          </a:xfrm>
          <a:prstGeom prst="rect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1332E88-59F7-4CF6-BBEE-A49216EC1050}"/>
              </a:ext>
            </a:extLst>
          </p:cNvPr>
          <p:cNvSpPr/>
          <p:nvPr/>
        </p:nvSpPr>
        <p:spPr bwMode="auto">
          <a:xfrm>
            <a:off x="9218141" y="2286000"/>
            <a:ext cx="963827" cy="753762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16022D9-1C65-4075-B9BB-0D1FA161B07B}"/>
              </a:ext>
            </a:extLst>
          </p:cNvPr>
          <p:cNvSpPr/>
          <p:nvPr/>
        </p:nvSpPr>
        <p:spPr bwMode="auto">
          <a:xfrm>
            <a:off x="9436443" y="1689487"/>
            <a:ext cx="963827" cy="963827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B36B81F-FA09-489B-AFE5-7122347CF34E}"/>
              </a:ext>
            </a:extLst>
          </p:cNvPr>
          <p:cNvGrpSpPr/>
          <p:nvPr/>
        </p:nvGrpSpPr>
        <p:grpSpPr>
          <a:xfrm>
            <a:off x="8840138" y="4116034"/>
            <a:ext cx="1528119" cy="1350275"/>
            <a:chOff x="10181968" y="4852340"/>
            <a:chExt cx="1528119" cy="1350275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C81A5DC-F1F1-4317-BBF5-E46AE24D4B3B}"/>
                </a:ext>
              </a:extLst>
            </p:cNvPr>
            <p:cNvSpPr/>
            <p:nvPr/>
          </p:nvSpPr>
          <p:spPr bwMode="auto">
            <a:xfrm>
              <a:off x="10181968" y="5139934"/>
              <a:ext cx="753763" cy="75376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452B49F-6046-4152-8D1A-1B0250637397}"/>
                </a:ext>
              </a:extLst>
            </p:cNvPr>
            <p:cNvSpPr/>
            <p:nvPr/>
          </p:nvSpPr>
          <p:spPr bwMode="auto">
            <a:xfrm>
              <a:off x="10527958" y="5448853"/>
              <a:ext cx="963827" cy="753762"/>
            </a:xfrm>
            <a:prstGeom prst="rect">
              <a:avLst/>
            </a:prstGeom>
            <a:solidFill>
              <a:srgbClr val="7030A0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4A4277D-3F24-45AB-8C7E-40603FF8D06D}"/>
                </a:ext>
              </a:extLst>
            </p:cNvPr>
            <p:cNvSpPr/>
            <p:nvPr/>
          </p:nvSpPr>
          <p:spPr bwMode="auto">
            <a:xfrm>
              <a:off x="10746260" y="4852340"/>
              <a:ext cx="963827" cy="963827"/>
            </a:xfrm>
            <a:prstGeom prst="ellipse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7FE4C3D-8BAF-482C-B3EF-F13EFE6A4843}"/>
                </a:ext>
              </a:extLst>
            </p:cNvPr>
            <p:cNvSpPr/>
            <p:nvPr/>
          </p:nvSpPr>
          <p:spPr bwMode="auto">
            <a:xfrm>
              <a:off x="10181968" y="4852340"/>
              <a:ext cx="1528119" cy="1350274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ysDot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8B7596FF-10F7-483A-80EC-D3210A82FF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1591" y="15745"/>
            <a:ext cx="1727869" cy="5119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6176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7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3447" y="3516314"/>
            <a:ext cx="3219450" cy="318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275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Coordinates for Drawing</a:t>
            </a:r>
          </a:p>
        </p:txBody>
      </p:sp>
      <p:sp>
        <p:nvSpPr>
          <p:cNvPr id="202756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Origin</a:t>
            </a:r>
          </a:p>
          <a:p>
            <a:pPr lvl="1"/>
            <a:r>
              <a:rPr lang="en-US" dirty="0"/>
              <a:t>Typically 0,0 in top left</a:t>
            </a:r>
          </a:p>
          <a:p>
            <a:pPr lvl="1"/>
            <a:r>
              <a:rPr lang="en-US" dirty="0"/>
              <a:t>Comes from text handling and raster scan</a:t>
            </a:r>
          </a:p>
          <a:p>
            <a:pPr lvl="1"/>
            <a:r>
              <a:rPr lang="en-US" dirty="0"/>
              <a:t>Java 2D allows customization</a:t>
            </a:r>
          </a:p>
          <a:p>
            <a:r>
              <a:rPr lang="en-US" dirty="0"/>
              <a:t>Different from conventional axes</a:t>
            </a:r>
          </a:p>
          <a:p>
            <a:r>
              <a:rPr lang="en-US" dirty="0"/>
              <a:t>Coordinates of pixels:</a:t>
            </a:r>
          </a:p>
          <a:p>
            <a:pPr lvl="1"/>
            <a:r>
              <a:rPr lang="en-US" dirty="0"/>
              <a:t>Center of pixel?</a:t>
            </a:r>
          </a:p>
          <a:p>
            <a:pPr lvl="1"/>
            <a:r>
              <a:rPr lang="en-US" dirty="0"/>
              <a:t>Corner of pixel?</a:t>
            </a:r>
          </a:p>
          <a:p>
            <a:r>
              <a:rPr lang="en-US" dirty="0"/>
              <a:t>Matters for lines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2021 - Brad Myers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6B3E1-960D-4FC2-8540-12E8E04AF1CE}" type="slidenum">
              <a:rPr lang="en-US" altLang="en-US" smtClean="0"/>
              <a:pPr/>
              <a:t>15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14126692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1BBAD-7044-4653-8296-6A3D839E28F7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Issue: Window Coordinates</a:t>
            </a:r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Where is 0,0 with respect to the window’s </a:t>
            </a:r>
            <a:r>
              <a:rPr lang="en-US" i="1" dirty="0"/>
              <a:t>inside</a:t>
            </a:r>
            <a:r>
              <a:rPr lang="en-US" dirty="0"/>
              <a:t> or </a:t>
            </a:r>
            <a:r>
              <a:rPr lang="en-US" i="1" dirty="0"/>
              <a:t>outside</a:t>
            </a:r>
            <a:r>
              <a:rPr lang="en-US" dirty="0"/>
              <a:t> border?</a:t>
            </a:r>
          </a:p>
          <a:p>
            <a:r>
              <a:rPr lang="en-US" dirty="0" err="1"/>
              <a:t>CreateWindow</a:t>
            </a:r>
            <a:r>
              <a:rPr lang="en-US" dirty="0"/>
              <a:t> (10, 10, 100, 100)</a:t>
            </a:r>
          </a:p>
          <a:p>
            <a:pPr lvl="1"/>
            <a:r>
              <a:rPr lang="en-US" dirty="0"/>
              <a:t>Inside or outside?</a:t>
            </a:r>
          </a:p>
          <a:p>
            <a:pPr lvl="1"/>
            <a:r>
              <a:rPr lang="en-US" dirty="0"/>
              <a:t>Different for point vs. W/H?</a:t>
            </a:r>
          </a:p>
          <a:p>
            <a:pPr lvl="1"/>
            <a:r>
              <a:rPr lang="en-US" dirty="0"/>
              <a:t>What is the size of window</a:t>
            </a:r>
            <a:br>
              <a:rPr lang="en-US" dirty="0"/>
            </a:br>
            <a:r>
              <a:rPr lang="en-US" dirty="0"/>
              <a:t>border?</a:t>
            </a:r>
          </a:p>
          <a:p>
            <a:r>
              <a:rPr lang="en-US" dirty="0"/>
              <a:t>JS – just inside</a:t>
            </a:r>
          </a:p>
        </p:txBody>
      </p:sp>
      <p:pic>
        <p:nvPicPr>
          <p:cNvPr id="20378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3352800"/>
            <a:ext cx="2667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2021 - Brad Myers</a:t>
            </a:r>
          </a:p>
        </p:txBody>
      </p:sp>
    </p:spTree>
    <p:extLst>
      <p:ext uri="{BB962C8B-B14F-4D97-AF65-F5344CB8AC3E}">
        <p14:creationId xmlns:p14="http://schemas.microsoft.com/office/powerpoint/2010/main" val="3619250980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029200" y="6248400"/>
            <a:ext cx="2895600" cy="457200"/>
          </a:xfrm>
        </p:spPr>
        <p:txBody>
          <a:bodyPr/>
          <a:lstStyle/>
          <a:p>
            <a:r>
              <a:rPr lang="en-US" altLang="en-US"/>
              <a:t>© 2021 - Brad Myers</a:t>
            </a:r>
            <a:endParaRPr lang="en-US" alt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82F7A-A61E-4180-9FF6-05BF348884D7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Drawing Primitives</a:t>
            </a:r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8145" y="1335088"/>
            <a:ext cx="10261725" cy="4532312"/>
          </a:xfrm>
        </p:spPr>
        <p:txBody>
          <a:bodyPr>
            <a:normAutofit lnSpcReduction="10000"/>
          </a:bodyPr>
          <a:lstStyle/>
          <a:p>
            <a:r>
              <a:rPr lang="en-US" sz="2600" dirty="0"/>
              <a:t>Drawing Objects:</a:t>
            </a:r>
          </a:p>
          <a:p>
            <a:pPr lvl="1"/>
            <a:r>
              <a:rPr lang="en-US" sz="2200" dirty="0"/>
              <a:t>Graphics, graphics2D java APIs: </a:t>
            </a:r>
            <a:r>
              <a:rPr lang="en-US" sz="1400" dirty="0">
                <a:hlinkClick r:id="rId3"/>
              </a:rPr>
              <a:t>http://docs.oracle.com/javase/8/docs/api/</a:t>
            </a:r>
            <a:r>
              <a:rPr lang="en-US" sz="1400" dirty="0"/>
              <a:t> </a:t>
            </a:r>
            <a:endParaRPr lang="en-US" sz="2200" dirty="0"/>
          </a:p>
          <a:p>
            <a:pPr lvl="1"/>
            <a:r>
              <a:rPr lang="en-US" sz="2200" dirty="0"/>
              <a:t>Canvas / </a:t>
            </a:r>
            <a:r>
              <a:rPr lang="en-US" sz="2200" dirty="0" err="1"/>
              <a:t>svg</a:t>
            </a:r>
            <a:r>
              <a:rPr lang="en-US" sz="2200" dirty="0"/>
              <a:t> for JavaScript – all draw different pixels!</a:t>
            </a:r>
          </a:p>
          <a:p>
            <a:pPr lvl="1"/>
            <a:r>
              <a:rPr lang="en-US" sz="2200" dirty="0"/>
              <a:t>P1 and P2 or P1 and W/H?</a:t>
            </a:r>
          </a:p>
          <a:p>
            <a:pPr lvl="2"/>
            <a:r>
              <a:rPr lang="en-US" sz="1800" dirty="0"/>
              <a:t>void  </a:t>
            </a:r>
            <a:r>
              <a:rPr lang="en-US" sz="1800" dirty="0">
                <a:hlinkClick r:id="rId4"/>
              </a:rPr>
              <a:t>graphics.drawRect</a:t>
            </a:r>
            <a:r>
              <a:rPr lang="en-US" sz="1800" dirty="0"/>
              <a:t> (</a:t>
            </a:r>
            <a:r>
              <a:rPr lang="en-US" sz="1800" dirty="0" err="1"/>
              <a:t>int</a:t>
            </a:r>
            <a:r>
              <a:rPr lang="en-US" sz="1800" dirty="0"/>
              <a:t> x, </a:t>
            </a:r>
            <a:r>
              <a:rPr lang="en-US" sz="1800" dirty="0" err="1"/>
              <a:t>int</a:t>
            </a:r>
            <a:r>
              <a:rPr lang="en-US" sz="1800" dirty="0"/>
              <a:t> y, </a:t>
            </a:r>
            <a:r>
              <a:rPr lang="en-US" sz="1800" dirty="0" err="1"/>
              <a:t>int</a:t>
            </a:r>
            <a:r>
              <a:rPr lang="en-US" sz="1800" dirty="0"/>
              <a:t> width, </a:t>
            </a:r>
            <a:r>
              <a:rPr lang="en-US" sz="1800" dirty="0" err="1"/>
              <a:t>int</a:t>
            </a:r>
            <a:r>
              <a:rPr lang="en-US" sz="1800" dirty="0"/>
              <a:t> height)</a:t>
            </a:r>
            <a:br>
              <a:rPr lang="en-US" sz="1800" dirty="0"/>
            </a:br>
            <a:r>
              <a:rPr lang="en-US" sz="1800" dirty="0"/>
              <a:t>Draws the outline of the specified rectangle. (also </a:t>
            </a:r>
            <a:r>
              <a:rPr lang="en-US" sz="1800" dirty="0">
                <a:hlinkClick r:id="rId4"/>
              </a:rPr>
              <a:t>fillRect</a:t>
            </a:r>
            <a:r>
              <a:rPr lang="en-US" sz="1800" dirty="0"/>
              <a:t>)</a:t>
            </a:r>
          </a:p>
          <a:p>
            <a:pPr lvl="1"/>
            <a:r>
              <a:rPr lang="en-US" sz="2200" dirty="0"/>
              <a:t>Inclusive or exclusive?</a:t>
            </a:r>
          </a:p>
          <a:p>
            <a:pPr lvl="1"/>
            <a:r>
              <a:rPr lang="en-US" sz="2200" dirty="0"/>
              <a:t>Which pixels are turned on for </a:t>
            </a:r>
            <a:r>
              <a:rPr lang="en-US" sz="2200" dirty="0" err="1"/>
              <a:t>DrawRectangle</a:t>
            </a:r>
            <a:r>
              <a:rPr lang="en-US" sz="2200" dirty="0"/>
              <a:t> (2,2, 8,8)?</a:t>
            </a:r>
          </a:p>
          <a:p>
            <a:pPr lvl="1"/>
            <a:r>
              <a:rPr lang="en-US" sz="2200" dirty="0"/>
              <a:t>Suppose you draw another rectangle next to it? </a:t>
            </a:r>
          </a:p>
          <a:p>
            <a:pPr lvl="1"/>
            <a:r>
              <a:rPr lang="en-US" sz="2200" dirty="0"/>
              <a:t>Suppose draw filled and outline rectangle with the </a:t>
            </a:r>
            <a:r>
              <a:rPr lang="en-US" sz="2200" i="1" dirty="0"/>
              <a:t>same</a:t>
            </a:r>
            <a:r>
              <a:rPr lang="en-US" sz="2200" dirty="0"/>
              <a:t> coordinates?</a:t>
            </a:r>
          </a:p>
          <a:p>
            <a:pPr lvl="2"/>
            <a:r>
              <a:rPr lang="en-US" sz="1900" dirty="0"/>
              <a:t>JavaScript SVG can control the order: </a:t>
            </a:r>
            <a:r>
              <a:rPr lang="en-US" sz="1100" dirty="0">
                <a:hlinkClick r:id="rId5"/>
              </a:rPr>
              <a:t>https://developer.mozilla.org/en-US/docs/Web/SVG/Attribute/paint-order</a:t>
            </a:r>
            <a:r>
              <a:rPr lang="en-US" sz="1100" dirty="0"/>
              <a:t> </a:t>
            </a:r>
            <a:endParaRPr lang="en-US" sz="1900" dirty="0"/>
          </a:p>
          <a:p>
            <a:pPr lvl="1"/>
            <a:r>
              <a:rPr lang="en-US" sz="2200" dirty="0"/>
              <a:t>What about for ellipse?</a:t>
            </a:r>
          </a:p>
        </p:txBody>
      </p:sp>
      <p:pic>
        <p:nvPicPr>
          <p:cNvPr id="20480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34550" y="3409156"/>
            <a:ext cx="2457450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05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371327" y="496818"/>
            <a:ext cx="2395355" cy="2841695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</p:spPr>
      </p:pic>
      <p:sp>
        <p:nvSpPr>
          <p:cNvPr id="7" name="TextBox 6"/>
          <p:cNvSpPr txBox="1"/>
          <p:nvPr/>
        </p:nvSpPr>
        <p:spPr>
          <a:xfrm>
            <a:off x="1393841" y="5641235"/>
            <a:ext cx="47021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graphics.setColor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Color.</a:t>
            </a:r>
            <a:r>
              <a:rPr lang="en-US" sz="1400" i="1" dirty="0" err="1">
                <a:latin typeface="Courier New" pitchFamily="49" charset="0"/>
                <a:cs typeface="Courier New" pitchFamily="49" charset="0"/>
              </a:rPr>
              <a:t>red</a:t>
            </a:r>
            <a:r>
              <a:rPr lang="en-US" sz="1400" i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graphics.drawRect(4, 4, 40, 40);</a:t>
            </a:r>
          </a:p>
          <a:p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graphics.setColor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Color.</a:t>
            </a:r>
            <a:r>
              <a:rPr lang="en-US" sz="1400" i="1" dirty="0" err="1">
                <a:latin typeface="Courier New" pitchFamily="49" charset="0"/>
                <a:cs typeface="Courier New" pitchFamily="49" charset="0"/>
              </a:rPr>
              <a:t>blue</a:t>
            </a:r>
            <a:r>
              <a:rPr lang="en-US" sz="1400" i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graphics.fillRect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(0,0,4,4);</a:t>
            </a:r>
          </a:p>
        </p:txBody>
      </p:sp>
    </p:spTree>
    <p:extLst>
      <p:ext uri="{BB962C8B-B14F-4D97-AF65-F5344CB8AC3E}">
        <p14:creationId xmlns:p14="http://schemas.microsoft.com/office/powerpoint/2010/main" val="681135869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7687C-635A-4C59-A512-69648689EF14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Primitives, 2</a:t>
            </a:r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DrawLine</a:t>
            </a:r>
            <a:r>
              <a:rPr lang="en-US" dirty="0"/>
              <a:t> has similar concerns </a:t>
            </a:r>
          </a:p>
          <a:p>
            <a:pPr lvl="1"/>
            <a:r>
              <a:rPr lang="en-US" dirty="0"/>
              <a:t>Thick lines often go to </a:t>
            </a:r>
            <a:r>
              <a:rPr lang="en-US" i="1" dirty="0"/>
              <a:t>both sides</a:t>
            </a:r>
            <a:r>
              <a:rPr lang="en-US" dirty="0"/>
              <a:t> of the coordinates</a:t>
            </a:r>
          </a:p>
          <a:p>
            <a:pPr lvl="1"/>
            <a:r>
              <a:rPr lang="en-US" dirty="0"/>
              <a:t>Option in JavaScript for fully inside</a:t>
            </a:r>
          </a:p>
          <a:p>
            <a:r>
              <a:rPr lang="en-US" dirty="0" err="1">
                <a:hlinkClick r:id="rId3"/>
              </a:rPr>
              <a:t>drawPolyline</a:t>
            </a:r>
            <a:r>
              <a:rPr lang="en-US" dirty="0">
                <a:hlinkClick r:id="rId3"/>
              </a:rPr>
              <a:t> </a:t>
            </a:r>
            <a:r>
              <a:rPr lang="en-US" dirty="0"/>
              <a:t>takes a sequence of points </a:t>
            </a:r>
          </a:p>
          <a:p>
            <a:pPr lvl="1"/>
            <a:r>
              <a:rPr lang="en-US" dirty="0"/>
              <a:t>Endpoints of each segment drawn? </a:t>
            </a:r>
          </a:p>
          <a:p>
            <a:pPr lvl="1"/>
            <a:r>
              <a:rPr lang="en-US" dirty="0"/>
              <a:t>Last end-point drawn? </a:t>
            </a:r>
          </a:p>
          <a:p>
            <a:pPr lvl="1"/>
            <a:r>
              <a:rPr lang="en-US" dirty="0"/>
              <a:t>Closed vs. open; may draw first point twice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2021 - Brad Myers</a:t>
            </a:r>
          </a:p>
        </p:txBody>
      </p:sp>
    </p:spTree>
    <p:extLst>
      <p:ext uri="{BB962C8B-B14F-4D97-AF65-F5344CB8AC3E}">
        <p14:creationId xmlns:p14="http://schemas.microsoft.com/office/powerpoint/2010/main" val="2005293151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to draw lines?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2021 -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  <p:pic>
        <p:nvPicPr>
          <p:cNvPr id="6" name="Picture 2" descr="C:\Users\bam\AppData\Local\Temp\SNAGHTML23f9b44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515" y="1639370"/>
            <a:ext cx="4310743" cy="4272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 bwMode="auto">
          <a:xfrm>
            <a:off x="3320143" y="3334206"/>
            <a:ext cx="2656114" cy="624114"/>
          </a:xfrm>
          <a:prstGeom prst="rect">
            <a:avLst/>
          </a:prstGeom>
          <a:solidFill>
            <a:srgbClr val="CC9900">
              <a:alpha val="80000"/>
            </a:srgb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3320143" y="4303487"/>
            <a:ext cx="2656114" cy="961119"/>
          </a:xfrm>
          <a:prstGeom prst="rect">
            <a:avLst/>
          </a:prstGeom>
          <a:solidFill>
            <a:srgbClr val="CC9900">
              <a:alpha val="80000"/>
            </a:srgb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ooter Placeholder 3"/>
          <p:cNvSpPr txBox="1">
            <a:spLocks/>
          </p:cNvSpPr>
          <p:nvPr/>
        </p:nvSpPr>
        <p:spPr bwMode="auto">
          <a:xfrm>
            <a:off x="9662885" y="6120493"/>
            <a:ext cx="28956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/>
              <a:t>© 2020 - Brad Myers</a:t>
            </a:r>
          </a:p>
        </p:txBody>
      </p:sp>
      <p:pic>
        <p:nvPicPr>
          <p:cNvPr id="10" name="Picture 2" descr="C:\Users\bam\AppData\Local\Temp\SNAGHTML23f9b44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943" y="1984536"/>
            <a:ext cx="4310743" cy="4272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 bwMode="auto">
          <a:xfrm>
            <a:off x="8454571" y="4648653"/>
            <a:ext cx="2656114" cy="961119"/>
          </a:xfrm>
          <a:prstGeom prst="rect">
            <a:avLst/>
          </a:prstGeom>
          <a:solidFill>
            <a:srgbClr val="CC9900">
              <a:alpha val="80000"/>
            </a:srgb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 bwMode="auto">
          <a:xfrm>
            <a:off x="3320143" y="3334206"/>
            <a:ext cx="302480" cy="293414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3320143" y="4607358"/>
            <a:ext cx="302480" cy="293414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 bwMode="auto">
          <a:xfrm rot="16200000">
            <a:off x="7322725" y="3454977"/>
            <a:ext cx="2656114" cy="961119"/>
          </a:xfrm>
          <a:prstGeom prst="rect">
            <a:avLst/>
          </a:prstGeom>
          <a:solidFill>
            <a:srgbClr val="CC9900">
              <a:alpha val="80000"/>
            </a:srgb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 bwMode="auto">
          <a:xfrm>
            <a:off x="8484551" y="4970179"/>
            <a:ext cx="302480" cy="293414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547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Logistics (9/14/2021)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79418"/>
            <a:ext cx="10972800" cy="4769427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Homework 1 to be graded by Thursday</a:t>
            </a:r>
          </a:p>
          <a:p>
            <a:r>
              <a:rPr lang="en-US" dirty="0"/>
              <a:t>Homework 2 due 1 week from today (next Tuesday)</a:t>
            </a:r>
          </a:p>
          <a:p>
            <a:endParaRPr lang="en-US" dirty="0"/>
          </a:p>
          <a:p>
            <a:r>
              <a:rPr lang="en-US" dirty="0"/>
              <a:t>I will have to miss class on Thursday for Yom Kippur</a:t>
            </a:r>
          </a:p>
          <a:p>
            <a:pPr lvl="1"/>
            <a:r>
              <a:rPr lang="en-US" dirty="0"/>
              <a:t>Jewish religious holy day</a:t>
            </a:r>
          </a:p>
          <a:p>
            <a:pPr lvl="1"/>
            <a:r>
              <a:rPr lang="en-US" dirty="0"/>
              <a:t>I will pre-record the lecture and you can watch it anytime</a:t>
            </a:r>
          </a:p>
          <a:p>
            <a:pPr lvl="1"/>
            <a:r>
              <a:rPr lang="en-US" dirty="0"/>
              <a:t>Feel free to ask questions on Piazza or email</a:t>
            </a:r>
          </a:p>
          <a:p>
            <a:pPr lvl="2"/>
            <a:r>
              <a:rPr lang="en-US" dirty="0"/>
              <a:t>I added a new tag (folder) to Piazza called “lecture”</a:t>
            </a:r>
          </a:p>
          <a:p>
            <a:r>
              <a:rPr lang="en-US" dirty="0"/>
              <a:t>I reorganized the </a:t>
            </a:r>
            <a:r>
              <a:rPr lang="en-US" dirty="0">
                <a:hlinkClick r:id="rId3"/>
              </a:rPr>
              <a:t>schedule</a:t>
            </a:r>
            <a:r>
              <a:rPr lang="en-US" dirty="0"/>
              <a:t> so I am covering graphics today (needed for </a:t>
            </a:r>
            <a:r>
              <a:rPr lang="en-US" dirty="0" err="1"/>
              <a:t>hw</a:t>
            </a:r>
            <a:r>
              <a:rPr lang="en-US" dirty="0"/>
              <a:t> 3)</a:t>
            </a:r>
          </a:p>
          <a:p>
            <a:r>
              <a:rPr lang="en-US" dirty="0"/>
              <a:t>Will cover important material on Thursday, but which is </a:t>
            </a:r>
            <a:r>
              <a:rPr lang="en-US" i="1" dirty="0"/>
              <a:t>not</a:t>
            </a:r>
            <a:r>
              <a:rPr lang="en-US" dirty="0"/>
              <a:t> part of the homework</a:t>
            </a:r>
          </a:p>
          <a:p>
            <a:pPr lvl="1"/>
            <a:r>
              <a:rPr lang="en-US" dirty="0"/>
              <a:t>If I don’t finish this topic (graphics) today, I will finish on next Tuesday</a:t>
            </a:r>
          </a:p>
          <a:p>
            <a:endParaRPr lang="en-US" dirty="0"/>
          </a:p>
          <a:p>
            <a:r>
              <a:rPr lang="en-US" dirty="0"/>
              <a:t>Readings for this lecture in </a:t>
            </a:r>
            <a:r>
              <a:rPr lang="en-US" dirty="0" err="1"/>
              <a:t>cmuonly</a:t>
            </a:r>
            <a:r>
              <a:rPr lang="en-US" dirty="0"/>
              <a:t>/ (see link in </a:t>
            </a:r>
            <a:r>
              <a:rPr lang="en-US" dirty="0">
                <a:hlinkClick r:id="rId4"/>
              </a:rPr>
              <a:t>schedule</a:t>
            </a:r>
            <a:r>
              <a:rPr lang="en-US" dirty="0"/>
              <a:t>) or on Canvas in new</a:t>
            </a:r>
            <a:br>
              <a:rPr lang="en-US" dirty="0"/>
            </a:br>
            <a:r>
              <a:rPr lang="en-US" dirty="0"/>
              <a:t>“</a:t>
            </a:r>
            <a:r>
              <a:rPr lang="en-US" dirty="0">
                <a:hlinkClick r:id="rId5"/>
              </a:rPr>
              <a:t>Files / Special Course Readings” folder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2021 -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315BA-FF6E-4F83-822C-B6704CDD7611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32608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Inside or outside?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379538"/>
            <a:ext cx="8229600" cy="4411662"/>
          </a:xfrm>
        </p:spPr>
        <p:txBody>
          <a:bodyPr/>
          <a:lstStyle/>
          <a:p>
            <a:r>
              <a:rPr lang="en-US" dirty="0"/>
              <a:t>How many pixels across are painted for line width = 3, rectangle width = 7?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var c =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document.getElementById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("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myCanvas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");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var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ctx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c.getContext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("2d");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ctx.lineWidth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= 4;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ctx.strokeRect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(2, 2, 8, 8);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2021 -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C536E-AAC3-4FE7-9A03-44393A15733E}" type="slidenum">
              <a:rPr lang="en-US" altLang="en-US" smtClean="0"/>
              <a:pPr/>
              <a:t>20</a:t>
            </a:fld>
            <a:endParaRPr lang="en-US" alt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4B4D0A6-F05C-4DC2-A105-5C47B5C9BC30}"/>
              </a:ext>
            </a:extLst>
          </p:cNvPr>
          <p:cNvGrpSpPr/>
          <p:nvPr/>
        </p:nvGrpSpPr>
        <p:grpSpPr>
          <a:xfrm>
            <a:off x="4044875" y="2984015"/>
            <a:ext cx="7831587" cy="3761128"/>
            <a:chOff x="4044875" y="2984015"/>
            <a:chExt cx="7831587" cy="376112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0C21B19-5689-47EF-9328-9B303DE1A6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563087" y="2984015"/>
              <a:ext cx="3313375" cy="3761128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86C696A-A2A5-495C-A8D7-0BF93983D734}"/>
                </a:ext>
              </a:extLst>
            </p:cNvPr>
            <p:cNvSpPr txBox="1"/>
            <p:nvPr/>
          </p:nvSpPr>
          <p:spPr>
            <a:xfrm>
              <a:off x="4044875" y="4402914"/>
              <a:ext cx="95410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/>
                <a:t>12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54932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8D155-68C5-434D-9DD9-08D9764F225A}" type="slidenum">
              <a:rPr lang="en-US" altLang="en-US"/>
              <a:pPr/>
              <a:t>21</a:t>
            </a:fld>
            <a:endParaRPr lang="en-US" altLang="en-US"/>
          </a:p>
        </p:txBody>
      </p:sp>
      <p:pic>
        <p:nvPicPr>
          <p:cNvPr id="2089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00726" y="4257675"/>
            <a:ext cx="4714875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Line Properties</a:t>
            </a:r>
          </a:p>
        </p:txBody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1828801"/>
            <a:ext cx="8229600" cy="4411663"/>
          </a:xfrm>
        </p:spPr>
        <p:txBody>
          <a:bodyPr/>
          <a:lstStyle/>
          <a:p>
            <a:r>
              <a:rPr lang="en-US"/>
              <a:t>LineStyles</a:t>
            </a:r>
          </a:p>
          <a:p>
            <a:pPr lvl="1"/>
            <a:r>
              <a:rPr lang="en-US"/>
              <a:t>Width</a:t>
            </a:r>
          </a:p>
          <a:p>
            <a:pPr lvl="1"/>
            <a:r>
              <a:rPr lang="en-US"/>
              <a:t>Solid, dashed 111000111000111000, "double-dashed", patterned</a:t>
            </a:r>
          </a:p>
          <a:p>
            <a:r>
              <a:rPr lang="en-US"/>
              <a:t>Cap-style: butt, round, projecting (by 1/2 linewidth):</a:t>
            </a:r>
          </a:p>
        </p:txBody>
      </p:sp>
      <p:pic>
        <p:nvPicPr>
          <p:cNvPr id="2089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1" y="0"/>
            <a:ext cx="2397125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2021 - Brad Myers</a:t>
            </a:r>
          </a:p>
        </p:txBody>
      </p:sp>
    </p:spTree>
    <p:extLst>
      <p:ext uri="{BB962C8B-B14F-4D97-AF65-F5344CB8AC3E}">
        <p14:creationId xmlns:p14="http://schemas.microsoft.com/office/powerpoint/2010/main" val="3973056239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D4D31-74E3-4ACA-93DE-485E2E5A2154}" type="slidenum">
              <a:rPr lang="en-US" altLang="en-US"/>
              <a:pPr/>
              <a:t>22</a:t>
            </a:fld>
            <a:endParaRPr lang="en-US" altLang="en-US"/>
          </a:p>
        </p:txBody>
      </p:sp>
      <p:pic>
        <p:nvPicPr>
          <p:cNvPr id="2099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92472"/>
            <a:ext cx="4572000" cy="282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99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Polylines</a:t>
            </a:r>
          </a:p>
        </p:txBody>
      </p:sp>
      <p:sp>
        <p:nvSpPr>
          <p:cNvPr id="20992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09600" y="1539875"/>
            <a:ext cx="9614556" cy="453231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End-caps: miter, round, bevel: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Miter = point, up to 11 degrees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JS </a:t>
            </a:r>
            <a:r>
              <a:rPr lang="en-US" dirty="0" err="1">
                <a:hlinkClick r:id="rId4"/>
              </a:rPr>
              <a:t>miterLimit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Round = circle of the line width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Bevel = fill in notch with straight line</a:t>
            </a:r>
          </a:p>
          <a:p>
            <a:pPr>
              <a:lnSpc>
                <a:spcPct val="90000"/>
              </a:lnSpc>
            </a:pPr>
            <a:r>
              <a:rPr lang="en-US" dirty="0"/>
              <a:t>Filled, what parts?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“Winding rule”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JS: </a:t>
            </a:r>
            <a:r>
              <a:rPr lang="en-US" dirty="0" err="1"/>
              <a:t>fill-rule:nonzero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“Odd parity rule”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JS: </a:t>
            </a:r>
            <a:r>
              <a:rPr lang="en-US" dirty="0" err="1"/>
              <a:t>fill-rule:evenodd</a:t>
            </a:r>
            <a:endParaRPr lang="en-US" dirty="0"/>
          </a:p>
          <a:p>
            <a:pPr lvl="2">
              <a:lnSpc>
                <a:spcPct val="90000"/>
              </a:lnSpc>
            </a:pPr>
            <a:r>
              <a:rPr lang="en-US" dirty="0"/>
              <a:t>Used by Java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JavaScript has both!</a:t>
            </a:r>
          </a:p>
          <a:p>
            <a:pPr lvl="2">
              <a:lnSpc>
                <a:spcPct val="90000"/>
              </a:lnSpc>
            </a:pPr>
            <a:r>
              <a:rPr lang="en-US" dirty="0" err="1">
                <a:solidFill>
                  <a:srgbClr val="0000CD"/>
                </a:solidFill>
                <a:latin typeface="Consolas" panose="020B0609020204030204" pitchFamily="49" charset="0"/>
              </a:rPr>
              <a:t>fill-rule:winding</a:t>
            </a:r>
            <a:endParaRPr lang="en-US" dirty="0"/>
          </a:p>
          <a:p>
            <a:pPr lvl="2">
              <a:lnSpc>
                <a:spcPct val="90000"/>
              </a:lnSpc>
            </a:pPr>
            <a:r>
              <a:rPr lang="en-US" b="0" i="0" dirty="0" err="1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fill-rule:evenodd</a:t>
            </a:r>
            <a:endParaRPr lang="en-US" b="0" i="0" dirty="0">
              <a:solidFill>
                <a:srgbClr val="0000CD"/>
              </a:solidFill>
              <a:effectLst/>
              <a:latin typeface="Consolas" panose="020B0609020204030204" pitchFamily="49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2E62A73-E0CD-45AB-8184-99C02361C5B4}"/>
              </a:ext>
            </a:extLst>
          </p:cNvPr>
          <p:cNvGrpSpPr/>
          <p:nvPr/>
        </p:nvGrpSpPr>
        <p:grpSpPr>
          <a:xfrm>
            <a:off x="7131424" y="4313238"/>
            <a:ext cx="4257583" cy="1914525"/>
            <a:chOff x="7131424" y="4313238"/>
            <a:chExt cx="4257583" cy="1914525"/>
          </a:xfrm>
        </p:grpSpPr>
        <p:pic>
          <p:nvPicPr>
            <p:cNvPr id="209922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131424" y="4313238"/>
              <a:ext cx="2371725" cy="1914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9926" name="Picture 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9731657" y="4526756"/>
              <a:ext cx="1657350" cy="1571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2021 - Brad Myers</a:t>
            </a:r>
            <a:endParaRPr lang="en-US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20440E-D43B-48A4-BCAD-6DDE435E52C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39265" y="4241801"/>
            <a:ext cx="2303869" cy="21415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3629280-91BC-40D2-8AE9-B25616EAAFF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08421" y="2421759"/>
            <a:ext cx="1590433" cy="1891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6210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648200" y="6553200"/>
            <a:ext cx="2895600" cy="304800"/>
          </a:xfrm>
        </p:spPr>
        <p:txBody>
          <a:bodyPr/>
          <a:lstStyle/>
          <a:p>
            <a:r>
              <a:rPr lang="en-US" altLang="en-US"/>
              <a:t>© 2021 - Brad Myers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09797-E774-428C-91C3-29177D54E53C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>
          <a:xfrm>
            <a:off x="800100" y="122238"/>
            <a:ext cx="8724900" cy="792162"/>
          </a:xfrm>
        </p:spPr>
        <p:txBody>
          <a:bodyPr/>
          <a:lstStyle/>
          <a:p>
            <a:r>
              <a:rPr lang="en-US" dirty="0"/>
              <a:t>Anti-Aliasing</a:t>
            </a:r>
          </a:p>
        </p:txBody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489" y="1031722"/>
            <a:ext cx="9522311" cy="4411662"/>
          </a:xfrm>
        </p:spPr>
        <p:txBody>
          <a:bodyPr/>
          <a:lstStyle/>
          <a:p>
            <a:r>
              <a:rPr lang="en-US" dirty="0"/>
              <a:t>Making edges appear smooth by using blended colors</a:t>
            </a:r>
          </a:p>
          <a:p>
            <a:r>
              <a:rPr lang="en-US" dirty="0"/>
              <a:t>Useful for text and all lines</a:t>
            </a:r>
          </a:p>
          <a:p>
            <a:r>
              <a:rPr lang="en-US" dirty="0"/>
              <a:t>Supported by Java </a:t>
            </a:r>
            <a:r>
              <a:rPr lang="en-US" dirty="0" err="1"/>
              <a:t>RenderingHints</a:t>
            </a:r>
            <a:r>
              <a:rPr lang="en-US" dirty="0"/>
              <a:t> parameter to Graphics2D</a:t>
            </a:r>
          </a:p>
          <a:p>
            <a:r>
              <a:rPr lang="en-US" dirty="0"/>
              <a:t>JavaScript – always on, controlled by the browser</a:t>
            </a:r>
          </a:p>
        </p:txBody>
      </p:sp>
      <p:graphicFrame>
        <p:nvGraphicFramePr>
          <p:cNvPr id="228356" name="Object 4"/>
          <p:cNvGraphicFramePr>
            <a:graphicFrameLocks noChangeAspect="1"/>
          </p:cNvGraphicFramePr>
          <p:nvPr/>
        </p:nvGraphicFramePr>
        <p:xfrm>
          <a:off x="2895601" y="4454526"/>
          <a:ext cx="6391275" cy="195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3" imgW="3924848" imgH="1200318" progId="">
                  <p:embed/>
                </p:oleObj>
              </mc:Choice>
              <mc:Fallback>
                <p:oleObj name="Photo Editor Photo" r:id="rId3" imgW="3924848" imgH="1200318" progId="">
                  <p:embed/>
                  <p:pic>
                    <p:nvPicPr>
                      <p:cNvPr id="22835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1" y="4454526"/>
                        <a:ext cx="6391275" cy="1954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835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372600" y="4495801"/>
            <a:ext cx="10414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391846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7755" y="122239"/>
            <a:ext cx="8787245" cy="835705"/>
          </a:xfrm>
        </p:spPr>
        <p:txBody>
          <a:bodyPr/>
          <a:lstStyle/>
          <a:p>
            <a:r>
              <a:rPr lang="en-US" dirty="0"/>
              <a:t>Anti-aliasing 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5182" y="1259568"/>
            <a:ext cx="9275618" cy="4411662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https://developer.mozilla.org/en-US/docs/Web/API/Canvas_API/Tutorial/Applying_styles_and_colors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2021 -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C536E-AAC3-4FE7-9A03-44393A15733E}" type="slidenum">
              <a:rPr lang="en-US" altLang="en-US" smtClean="0"/>
              <a:pPr/>
              <a:t>24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3464" y="2740706"/>
            <a:ext cx="8439273" cy="293052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 bwMode="auto">
          <a:xfrm>
            <a:off x="7781080" y="5244759"/>
            <a:ext cx="2191657" cy="161426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1701"/>
          <a:stretch/>
        </p:blipFill>
        <p:spPr>
          <a:xfrm>
            <a:off x="1524001" y="5395550"/>
            <a:ext cx="3005847" cy="1462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2333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9DB3B-6F85-486C-9362-C8272D83C42D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22218" y="122238"/>
            <a:ext cx="9871364" cy="1295400"/>
          </a:xfrm>
        </p:spPr>
        <p:txBody>
          <a:bodyPr/>
          <a:lstStyle/>
          <a:p>
            <a:r>
              <a:rPr lang="en-US" dirty="0"/>
              <a:t>Java2D &amp; JavaScript Canvas Path Model</a:t>
            </a:r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Others (AWT, SVG) draw by drawing shapes (</a:t>
            </a:r>
            <a:r>
              <a:rPr lang="en-US" dirty="0" err="1"/>
              <a:t>drawRect</a:t>
            </a:r>
            <a:r>
              <a:rPr lang="en-US" dirty="0"/>
              <a:t>, &lt;</a:t>
            </a:r>
            <a:r>
              <a:rPr lang="en-US" dirty="0" err="1"/>
              <a:t>rect</a:t>
            </a:r>
            <a:r>
              <a:rPr lang="en-US" dirty="0"/>
              <a:t>&gt;, etc.)</a:t>
            </a:r>
          </a:p>
          <a:p>
            <a:r>
              <a:rPr lang="en-US" dirty="0"/>
              <a:t>Define a path first, then stroke or fill it</a:t>
            </a:r>
          </a:p>
          <a:p>
            <a:pPr lvl="1"/>
            <a:r>
              <a:rPr lang="en-US" dirty="0"/>
              <a:t>Also used in Macintosh, Postscript, JS</a:t>
            </a:r>
          </a:p>
          <a:p>
            <a:pPr lvl="1"/>
            <a:r>
              <a:rPr lang="en-US" sz="2200" dirty="0"/>
              <a:t>Java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:	g2.setStroke(dashed); </a:t>
            </a:r>
            <a:b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200">
                <a:latin typeface="Courier New" panose="02070309020205020404" pitchFamily="49" charset="0"/>
                <a:cs typeface="Courier New" panose="02070309020205020404" pitchFamily="49" charset="0"/>
              </a:rPr>
              <a:t> 	g2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.draw(new RoundRectangle2D.Double(x, y, 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rectWidth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		  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rectHeight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, 10, 10));</a:t>
            </a:r>
          </a:p>
          <a:p>
            <a:r>
              <a:rPr lang="en-US" sz="2600" dirty="0"/>
              <a:t>Can create a </a:t>
            </a:r>
            <a:r>
              <a:rPr lang="en-US" sz="2600" dirty="0" err="1"/>
              <a:t>GeneralPath</a:t>
            </a:r>
            <a:r>
              <a:rPr lang="en-US" sz="2600" dirty="0"/>
              <a:t> and add </a:t>
            </a:r>
            <a:r>
              <a:rPr lang="en-US" sz="2600" dirty="0" err="1"/>
              <a:t>moveTo</a:t>
            </a:r>
            <a:r>
              <a:rPr lang="en-US" sz="2600" dirty="0"/>
              <a:t>, </a:t>
            </a:r>
            <a:r>
              <a:rPr lang="en-US" sz="2600" dirty="0" err="1"/>
              <a:t>lineTo’s</a:t>
            </a:r>
            <a:r>
              <a:rPr lang="en-US" sz="2600" dirty="0"/>
              <a:t>, </a:t>
            </a:r>
            <a:r>
              <a:rPr lang="en-US" sz="2600" dirty="0" err="1"/>
              <a:t>curveTo</a:t>
            </a:r>
            <a:r>
              <a:rPr lang="en-US" sz="2600" dirty="0"/>
              <a:t> (etc.) to it, and then call draw.</a:t>
            </a:r>
          </a:p>
        </p:txBody>
      </p:sp>
      <p:pic>
        <p:nvPicPr>
          <p:cNvPr id="210948" name="Picture 4" descr="2D-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52145" y="3397569"/>
            <a:ext cx="1695450" cy="615510"/>
          </a:xfrm>
          <a:prstGeom prst="rect">
            <a:avLst/>
          </a:prstGeom>
          <a:noFill/>
        </p:spPr>
      </p:pic>
      <p:pic>
        <p:nvPicPr>
          <p:cNvPr id="210949" name="Picture 5" descr="2D-2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5943600"/>
            <a:ext cx="1531938" cy="560388"/>
          </a:xfrm>
          <a:prstGeom prst="rect">
            <a:avLst/>
          </a:prstGeom>
          <a:noFill/>
        </p:spPr>
      </p:pic>
      <p:pic>
        <p:nvPicPr>
          <p:cNvPr id="210950" name="Picture 6" descr="PolyApp"/>
          <p:cNvPicPr>
            <a:picLocks noChangeAspect="1" noChangeArrowheads="1"/>
          </p:cNvPicPr>
          <p:nvPr/>
        </p:nvPicPr>
        <p:blipFill>
          <a:blip r:embed="rId5" cstate="print"/>
          <a:srcRect l="32858" t="35208" r="29047" b="31459"/>
          <a:stretch>
            <a:fillRect/>
          </a:stretch>
        </p:blipFill>
        <p:spPr bwMode="auto">
          <a:xfrm>
            <a:off x="7391400" y="5829300"/>
            <a:ext cx="1752600" cy="876300"/>
          </a:xfrm>
          <a:prstGeom prst="rect">
            <a:avLst/>
          </a:prstGeom>
          <a:noFill/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2021 - Brad Myers</a:t>
            </a:r>
          </a:p>
        </p:txBody>
      </p:sp>
    </p:spTree>
    <p:extLst>
      <p:ext uri="{BB962C8B-B14F-4D97-AF65-F5344CB8AC3E}">
        <p14:creationId xmlns:p14="http://schemas.microsoft.com/office/powerpoint/2010/main" val="2277558153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JavaScript Canvas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Build up a path and then “stroke” or “fill” it</a:t>
            </a:r>
          </a:p>
          <a:p>
            <a:pPr lvl="1"/>
            <a:r>
              <a:rPr lang="en-US" dirty="0"/>
              <a:t>Implicit “default” path, or explicit path</a:t>
            </a:r>
          </a:p>
          <a:p>
            <a:pPr lvl="1"/>
            <a:r>
              <a:rPr lang="en-US" dirty="0"/>
              <a:t>Global (hidden) data structure holds the path and all parameters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2021 -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C536E-AAC3-4FE7-9A03-44393A15733E}" type="slidenum">
              <a:rPr lang="en-US" altLang="en-US" smtClean="0"/>
              <a:pPr/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57954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JavaScript Canvas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4173" y="1588637"/>
            <a:ext cx="9493827" cy="441166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&lt;body&gt;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&lt;canvas id="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myCanvas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" width="100%" height="100%"&gt;&lt;/canvas&gt;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…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&lt;script&gt;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c =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document.getElementById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("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myCanvas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");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ctx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c.getContext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("2d");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ctx.strokeStyle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 "red";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ctx.moveTo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(10, 10);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ctx.lineTo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(20, 200);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ctx.stroke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buNone/>
            </a:pP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ctx.fillStyle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 "green";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ctx.fillRect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(20, 20, 150, 100);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&lt;/script&gt;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&lt;/body&gt;</a:t>
            </a:r>
          </a:p>
          <a:p>
            <a:pPr marL="0" indent="0">
              <a:buNone/>
            </a:pP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2021 -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C536E-AAC3-4FE7-9A03-44393A15733E}" type="slidenum">
              <a:rPr lang="en-US" altLang="en-US" smtClean="0"/>
              <a:pPr/>
              <a:t>27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2292" y="3303568"/>
            <a:ext cx="2228571" cy="153333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7336565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JavaScript Canvas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3647"/>
            <a:ext cx="8686800" cy="471731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&lt;body&gt;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&lt;canvas id="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myCanvas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" width="100%" height="100%"&gt;&lt;/canvas&gt;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…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&lt;script&gt;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ctx.strokeStyle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 "red";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ctx.moveTo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(10, 10);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ctx.lineTo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(20, 200);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ctx.stroke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buNone/>
            </a:pP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ctx.fillStyle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 "green";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ctx.fillRect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(20, 20, 150, 100);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ctx.moveTo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(0,0);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ctx.lineWidth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 5;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ctx.strokeStyle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 "blue";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ctx.lineTo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(0,100);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ctx.stroke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buNone/>
            </a:pP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&lt;/script&gt;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&lt;/body&gt;</a:t>
            </a:r>
          </a:p>
          <a:p>
            <a:pPr marL="0" indent="0">
              <a:buNone/>
            </a:pP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2021 -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C536E-AAC3-4FE7-9A03-44393A15733E}" type="slidenum">
              <a:rPr lang="en-US" altLang="en-US" smtClean="0"/>
              <a:pPr/>
              <a:t>28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6430" y="3200400"/>
            <a:ext cx="2228571" cy="152381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9492838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JavaScript Canvas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3646"/>
            <a:ext cx="8686800" cy="502575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&lt;body&gt;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&lt;canvas id="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myCanvas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" width="100%" height="100%"&gt;&lt;/canvas&gt;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…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&lt;script&gt;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ctx.strokeStyle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 "red";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ctx.moveTo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(10, 10);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ctx.lineTo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(20, 200);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ctx.stroke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buNone/>
            </a:pP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ctx.fillStyle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 "green";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ctx.fillRect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(20, 20, 150, 100);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ctx.moveTo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(0,0);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ctx.lineWidth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 5;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ctx.strokeStyle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 "blue";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ctx.lineTo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(0,100);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ctx.stroke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buNone/>
            </a:pP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&lt;/script&gt;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&lt;/body&gt;</a:t>
            </a:r>
          </a:p>
          <a:p>
            <a:pPr lvl="1"/>
            <a:r>
              <a:rPr lang="en-US" sz="3400" dirty="0"/>
              <a:t>Redraws previous stroke! </a:t>
            </a:r>
            <a:endParaRPr lang="en-US" sz="29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2021 -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C536E-AAC3-4FE7-9A03-44393A15733E}" type="slidenum">
              <a:rPr lang="en-US" altLang="en-US" smtClean="0"/>
              <a:pPr/>
              <a:t>29</a:t>
            </a:fld>
            <a:endParaRPr lang="en-US" alt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6430" y="3200400"/>
            <a:ext cx="2228571" cy="152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392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C6CFE-8A0F-4075-86A9-05574201E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Logistics (9/21/2021)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139A88-02C6-4440-81F9-8183AF475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19263"/>
            <a:ext cx="11582400" cy="4411662"/>
          </a:xfrm>
        </p:spPr>
        <p:txBody>
          <a:bodyPr>
            <a:normAutofit fontScale="92500"/>
          </a:bodyPr>
          <a:lstStyle/>
          <a:p>
            <a:r>
              <a:rPr lang="en-US" dirty="0"/>
              <a:t>Video online for 9/16 lecture – covers alternative designs for input and output</a:t>
            </a:r>
          </a:p>
          <a:p>
            <a:pPr lvl="1"/>
            <a:r>
              <a:rPr lang="en-US" dirty="0"/>
              <a:t>Today, go back and </a:t>
            </a:r>
            <a:r>
              <a:rPr lang="en-US" dirty="0">
                <a:hlinkClick r:id="rId2" action="ppaction://hlinksldjump"/>
              </a:rPr>
              <a:t>finish</a:t>
            </a:r>
            <a:r>
              <a:rPr lang="en-US" dirty="0"/>
              <a:t> 2-D graphics, updated slides </a:t>
            </a:r>
            <a:r>
              <a:rPr lang="en-US" sz="2200" dirty="0"/>
              <a:t>SSUI-05-graphics1.pptx</a:t>
            </a:r>
            <a:endParaRPr lang="en-US" dirty="0"/>
          </a:p>
          <a:p>
            <a:r>
              <a:rPr lang="en-US" dirty="0"/>
              <a:t>Grading for HW1 was finished last Wednesday, comments on Canvas</a:t>
            </a:r>
          </a:p>
          <a:p>
            <a:pPr lvl="1"/>
            <a:r>
              <a:rPr lang="en-US" dirty="0"/>
              <a:t>Average grade = 92 / 100 (or 94 without one very late turn-in)</a:t>
            </a:r>
          </a:p>
          <a:p>
            <a:pPr lvl="1"/>
            <a:r>
              <a:rPr lang="en-US" dirty="0"/>
              <a:t>Issue of specifications and communication</a:t>
            </a:r>
          </a:p>
          <a:p>
            <a:r>
              <a:rPr lang="en-US" dirty="0"/>
              <a:t>Homework 2 due today</a:t>
            </a:r>
          </a:p>
          <a:p>
            <a:r>
              <a:rPr lang="en-US" dirty="0">
                <a:hlinkClick r:id="rId3"/>
              </a:rPr>
              <a:t>Homework 3</a:t>
            </a:r>
            <a:r>
              <a:rPr lang="en-US" dirty="0"/>
              <a:t> posted today – due in 2 weeks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B1CDDB-A864-4C64-BEE1-7B8187B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2021 - Brad Myers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5BB30E-F659-4F96-8464-26A0016B0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7" name="Slide Zoom 6">
                <a:extLst>
                  <a:ext uri="{FF2B5EF4-FFF2-40B4-BE49-F238E27FC236}">
                    <a16:creationId xmlns:a16="http://schemas.microsoft.com/office/drawing/2014/main" id="{F1F38D5E-06FB-4871-BCC3-2DC6E0FFD3A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921838083"/>
                  </p:ext>
                </p:extLst>
              </p:nvPr>
            </p:nvGraphicFramePr>
            <p:xfrm>
              <a:off x="9806152" y="4792717"/>
              <a:ext cx="1776248" cy="999140"/>
            </p:xfrm>
            <a:graphic>
              <a:graphicData uri="http://schemas.microsoft.com/office/powerpoint/2016/slidezoom">
                <pslz:sldZm>
                  <pslz:sldZmObj sldId="290" cId="739184638">
                    <pslz:zmPr id="{DADBFE17-3E83-45EE-91CA-D4EF69920B5D}" returnToParent="0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776248" cy="99914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7" name="Slide Zoom 6">
                <a:hlinkClick r:id="rId2" action="ppaction://hlinksldjump"/>
                <a:extLst>
                  <a:ext uri="{FF2B5EF4-FFF2-40B4-BE49-F238E27FC236}">
                    <a16:creationId xmlns:a16="http://schemas.microsoft.com/office/drawing/2014/main" id="{F1F38D5E-06FB-4871-BCC3-2DC6E0FFD3A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806152" y="4792717"/>
                <a:ext cx="1776248" cy="99914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792392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2819400" y="3352800"/>
            <a:ext cx="2133600" cy="228600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JavaScript Canvas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3647"/>
            <a:ext cx="8686800" cy="471731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&lt;body&gt;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&lt;canvas id="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myCanvas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" width="100%" height="100%"&gt;&lt;/canvas&gt;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…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&lt;script&gt;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ctx.strokeStyle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 "red";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ctx.moveTo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(10, 10);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ctx.lineTo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(20, 200);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ctx.stroke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buNone/>
            </a:pP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ctx.beginPath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ctx.moveTo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(10, 250);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ctx.fillStyle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 "green";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ctx.fillRect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(20, 20, 150, 100);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ctx.moveTo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(0,0);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ctx.lineWidth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 5;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ctx.strokeStyle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 "blue";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ctx.lineTo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(0,100);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ctx.stroke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buNone/>
            </a:pP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&lt;/script&gt;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&lt;/body&gt;</a:t>
            </a:r>
          </a:p>
          <a:p>
            <a:pPr lvl="1"/>
            <a:r>
              <a:rPr lang="en-US" sz="3400" dirty="0"/>
              <a:t>Need </a:t>
            </a:r>
            <a:r>
              <a:rPr lang="en-US" sz="3400" dirty="0" err="1"/>
              <a:t>beginPath</a:t>
            </a:r>
            <a:r>
              <a:rPr lang="en-US" sz="3400" dirty="0"/>
              <a:t>() between strokes!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2021 -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C536E-AAC3-4FE7-9A03-44393A15733E}" type="slidenum">
              <a:rPr lang="en-US" altLang="en-US" smtClean="0"/>
              <a:pPr/>
              <a:t>30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3800" y="3133734"/>
            <a:ext cx="2219048" cy="16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5704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4984" y="1186706"/>
            <a:ext cx="5145231" cy="50950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JavaScript Canvas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719263"/>
            <a:ext cx="8686800" cy="44116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  <a:p>
            <a:pPr marL="0" indent="0">
              <a:buNone/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ctx.fillStyle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 "red";</a:t>
            </a:r>
          </a:p>
          <a:p>
            <a:pPr marL="0" indent="0">
              <a:buNone/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ctx.fillRect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(0, 0, 20, 20);</a:t>
            </a:r>
          </a:p>
          <a:p>
            <a:pPr marL="0" indent="0">
              <a:buNone/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ctx.fillStyle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 "green";</a:t>
            </a:r>
          </a:p>
          <a:p>
            <a:pPr marL="0" indent="0">
              <a:buNone/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ctx.fillRect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(20, 10, 20, 20);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Anti-aliasing makes</a:t>
            </a:r>
            <a:br>
              <a:rPr lang="en-US" dirty="0"/>
            </a:br>
            <a:r>
              <a:rPr lang="en-US" dirty="0"/>
              <a:t>it hard to control</a:t>
            </a:r>
            <a:br>
              <a:rPr lang="en-US" dirty="0"/>
            </a:br>
            <a:r>
              <a:rPr lang="en-US" dirty="0"/>
              <a:t>which pixels are on</a:t>
            </a:r>
          </a:p>
          <a:p>
            <a:pPr marL="0" indent="0">
              <a:buNone/>
            </a:pP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2021 -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C536E-AAC3-4FE7-9A03-44393A15733E}" type="slidenum">
              <a:rPr lang="en-US" altLang="en-US" smtClean="0"/>
              <a:pPr/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64479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F53BB-AB34-4FB4-97BA-F8AC19E0B4AD}" type="slidenum">
              <a:rPr lang="en-US" altLang="en-US"/>
              <a:pPr/>
              <a:t>32</a:t>
            </a:fld>
            <a:endParaRPr lang="en-US" altLang="en-US"/>
          </a:p>
        </p:txBody>
      </p:sp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Splines</a:t>
            </a:r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Curves defined by “cubic” equation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x(t) = a</a:t>
            </a:r>
            <a:r>
              <a:rPr lang="en-US" baseline="-25000" dirty="0"/>
              <a:t>x</a:t>
            </a:r>
            <a:r>
              <a:rPr lang="en-US" dirty="0"/>
              <a:t>t</a:t>
            </a:r>
            <a:r>
              <a:rPr lang="en-US" baseline="30000" dirty="0"/>
              <a:t>3</a:t>
            </a:r>
            <a:r>
              <a:rPr lang="en-US" dirty="0"/>
              <a:t> + b</a:t>
            </a:r>
            <a:r>
              <a:rPr lang="en-US" baseline="-25000" dirty="0"/>
              <a:t>x</a:t>
            </a:r>
            <a:r>
              <a:rPr lang="en-US" dirty="0"/>
              <a:t>t</a:t>
            </a:r>
            <a:r>
              <a:rPr lang="en-US" baseline="30000" dirty="0"/>
              <a:t>2</a:t>
            </a:r>
            <a:r>
              <a:rPr lang="en-US" dirty="0"/>
              <a:t> + </a:t>
            </a:r>
            <a:r>
              <a:rPr lang="en-US" dirty="0" err="1"/>
              <a:t>c</a:t>
            </a:r>
            <a:r>
              <a:rPr lang="en-US" baseline="-25000" dirty="0" err="1"/>
              <a:t>x</a:t>
            </a:r>
            <a:r>
              <a:rPr lang="en-US" dirty="0" err="1"/>
              <a:t>t</a:t>
            </a:r>
            <a:r>
              <a:rPr lang="en-US" dirty="0"/>
              <a:t> + d</a:t>
            </a:r>
            <a:r>
              <a:rPr lang="en-US" baseline="-25000" dirty="0"/>
              <a:t>x</a:t>
            </a:r>
            <a:br>
              <a:rPr lang="en-US" dirty="0"/>
            </a:br>
            <a:r>
              <a:rPr lang="en-US" dirty="0"/>
              <a:t>y(t) = a</a:t>
            </a:r>
            <a:r>
              <a:rPr lang="en-US" baseline="-25000" dirty="0"/>
              <a:t>y</a:t>
            </a:r>
            <a:r>
              <a:rPr lang="en-US" dirty="0"/>
              <a:t>t</a:t>
            </a:r>
            <a:r>
              <a:rPr lang="en-US" baseline="30000" dirty="0"/>
              <a:t>3</a:t>
            </a:r>
            <a:r>
              <a:rPr lang="en-US" dirty="0"/>
              <a:t> + b</a:t>
            </a:r>
            <a:r>
              <a:rPr lang="en-US" baseline="-25000" dirty="0"/>
              <a:t>y</a:t>
            </a:r>
            <a:r>
              <a:rPr lang="en-US" dirty="0"/>
              <a:t>t</a:t>
            </a:r>
            <a:r>
              <a:rPr lang="en-US" baseline="30000" dirty="0"/>
              <a:t>2</a:t>
            </a:r>
            <a:r>
              <a:rPr lang="en-US" dirty="0"/>
              <a:t> + </a:t>
            </a:r>
            <a:r>
              <a:rPr lang="en-US" dirty="0" err="1"/>
              <a:t>c</a:t>
            </a:r>
            <a:r>
              <a:rPr lang="en-US" baseline="-25000" dirty="0" err="1"/>
              <a:t>y</a:t>
            </a:r>
            <a:r>
              <a:rPr lang="en-US" dirty="0" err="1"/>
              <a:t>t</a:t>
            </a:r>
            <a:r>
              <a:rPr lang="en-US" dirty="0"/>
              <a:t> + </a:t>
            </a:r>
            <a:r>
              <a:rPr lang="en-US" dirty="0" err="1"/>
              <a:t>d</a:t>
            </a:r>
            <a:r>
              <a:rPr lang="en-US" baseline="-25000" dirty="0" err="1"/>
              <a:t>y</a:t>
            </a:r>
            <a:endParaRPr lang="en-US" dirty="0"/>
          </a:p>
          <a:p>
            <a:pPr lvl="1">
              <a:lnSpc>
                <a:spcPct val="120000"/>
              </a:lnSpc>
            </a:pPr>
            <a:r>
              <a:rPr lang="en-US" dirty="0"/>
              <a:t>Well-defined techniques from graphics (not covered here – see </a:t>
            </a:r>
            <a:r>
              <a:rPr lang="en-US" dirty="0" err="1"/>
              <a:t>Foley&amp;vanDam</a:t>
            </a:r>
            <a:r>
              <a:rPr lang="en-US" dirty="0"/>
              <a:t>)</a:t>
            </a:r>
          </a:p>
          <a:p>
            <a:pPr>
              <a:lnSpc>
                <a:spcPct val="120000"/>
              </a:lnSpc>
            </a:pPr>
            <a:r>
              <a:rPr lang="en-US" dirty="0"/>
              <a:t>Defined to go through the “control” points</a:t>
            </a:r>
            <a:br>
              <a:rPr lang="en-US" dirty="0"/>
            </a:br>
            <a:r>
              <a:rPr lang="en-US" sz="1900" dirty="0" err="1"/>
              <a:t>curveTo</a:t>
            </a:r>
            <a:r>
              <a:rPr lang="en-US" sz="1900" dirty="0"/>
              <a:t>(float x1, float y1, float x2, float y2, float x3, float y3)</a:t>
            </a:r>
            <a:br>
              <a:rPr lang="en-US" sz="1900" dirty="0"/>
            </a:br>
            <a:r>
              <a:rPr lang="en-US" sz="1900" dirty="0"/>
              <a:t>Adds a curved segment, defined by three new points, to the path by drawing a </a:t>
            </a:r>
            <a:r>
              <a:rPr lang="en-US" sz="1900" dirty="0" err="1"/>
              <a:t>Bézier</a:t>
            </a:r>
            <a:r>
              <a:rPr lang="en-US" sz="1900" dirty="0"/>
              <a:t> curve that intersects both the current coordinates and the coordinates (x3, y3), using the specified points (x1, y1) and (x2, y2) as </a:t>
            </a:r>
            <a:r>
              <a:rPr lang="en-US" sz="1900" dirty="0" err="1"/>
              <a:t>Bézier</a:t>
            </a:r>
            <a:r>
              <a:rPr lang="en-US" sz="1900" dirty="0"/>
              <a:t> control points.</a:t>
            </a:r>
          </a:p>
          <a:p>
            <a:pPr>
              <a:lnSpc>
                <a:spcPct val="120000"/>
              </a:lnSpc>
            </a:pPr>
            <a:r>
              <a:rPr lang="en-US" dirty="0"/>
              <a:t>Similar in SVG: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path C = </a:t>
            </a:r>
            <a:r>
              <a:rPr lang="en-US" dirty="0" err="1"/>
              <a:t>curveto</a:t>
            </a:r>
            <a:r>
              <a:rPr lang="en-US" dirty="0"/>
              <a:t> (</a:t>
            </a:r>
            <a:r>
              <a:rPr lang="en-US" dirty="0">
                <a:hlinkClick r:id="rId3"/>
              </a:rPr>
              <a:t>reference</a:t>
            </a:r>
            <a:r>
              <a:rPr lang="en-US" dirty="0"/>
              <a:t>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2021 - Brad Myers</a:t>
            </a:r>
          </a:p>
        </p:txBody>
      </p:sp>
    </p:spTree>
    <p:extLst>
      <p:ext uri="{BB962C8B-B14F-4D97-AF65-F5344CB8AC3E}">
        <p14:creationId xmlns:p14="http://schemas.microsoft.com/office/powerpoint/2010/main" val="3090846477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F416E-F812-4710-950F-D1423072E5EA}" type="slidenum">
              <a:rPr lang="en-US" altLang="en-US"/>
              <a:pPr/>
              <a:t>33</a:t>
            </a:fld>
            <a:endParaRPr lang="en-US" altLang="en-US"/>
          </a:p>
        </p:txBody>
      </p:sp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Spline Example</a:t>
            </a:r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1371601"/>
            <a:ext cx="8650288" cy="4532313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500"/>
              <a:t>	g2.setStroke(new BasicStroke(4.0f));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500"/>
              <a:t>	g2.setPaint(Color.green);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500"/>
              <a:t>	p.moveTo(50, 100);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500"/>
              <a:t>	p.lineTo(75, 100);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500"/>
              <a:t>	p.curveTo(100, 25, 125, 175, 150, 100);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500"/>
              <a:t>	p.lineTo(175, 100);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500"/>
              <a:t>	g2.draw(p);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500"/>
              <a:t>	g2.setPaint(Color.black);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500"/>
              <a:t>	g.fillRect(50, 100 ,4,4);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500"/>
              <a:t>	g.fillRect(75, 100 ,4,4);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500"/>
              <a:t>	g.fillRect(100, 25 ,4,4);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500"/>
              <a:t>	g.fillRect(125, 175 ,4,4);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500"/>
              <a:t>	g.fillRect(150, 100 ,4,4);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500"/>
              <a:t>	g.fillRect(175, 100 ,4,4);</a:t>
            </a:r>
          </a:p>
          <a:p>
            <a:pPr>
              <a:lnSpc>
                <a:spcPct val="90000"/>
              </a:lnSpc>
            </a:pPr>
            <a:r>
              <a:rPr lang="en-US"/>
              <a:t>Note that Bezier curves do </a:t>
            </a:r>
            <a:r>
              <a:rPr lang="en-US" i="1"/>
              <a:t>not</a:t>
            </a:r>
            <a:r>
              <a:rPr lang="en-US"/>
              <a:t> go through the intermediate control points</a:t>
            </a:r>
          </a:p>
        </p:txBody>
      </p:sp>
      <p:graphicFrame>
        <p:nvGraphicFramePr>
          <p:cNvPr id="212996" name="Object 4"/>
          <p:cNvGraphicFramePr>
            <a:graphicFrameLocks noChangeAspect="1"/>
          </p:cNvGraphicFramePr>
          <p:nvPr/>
        </p:nvGraphicFramePr>
        <p:xfrm>
          <a:off x="7086600" y="1752601"/>
          <a:ext cx="2935288" cy="301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3" imgW="1676634" imgH="1724266" progId="PBrush">
                  <p:embed/>
                </p:oleObj>
              </mc:Choice>
              <mc:Fallback>
                <p:oleObj name="Bitmap Image" r:id="rId3" imgW="1676634" imgH="1724266" progId="PBrush">
                  <p:embed/>
                  <p:pic>
                    <p:nvPicPr>
                      <p:cNvPr id="21299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1752601"/>
                        <a:ext cx="2935288" cy="301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2021 - Brad Myers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6522CF37-A4DC-46C0-A2B3-7DCE5FBC5EEA}"/>
              </a:ext>
            </a:extLst>
          </p:cNvPr>
          <p:cNvSpPr/>
          <p:nvPr/>
        </p:nvSpPr>
        <p:spPr bwMode="auto">
          <a:xfrm>
            <a:off x="5121729" y="365208"/>
            <a:ext cx="4407554" cy="1222431"/>
          </a:xfrm>
          <a:custGeom>
            <a:avLst/>
            <a:gdLst>
              <a:gd name="connsiteX0" fmla="*/ 0 w 4106004"/>
              <a:gd name="connsiteY0" fmla="*/ 191258 h 806673"/>
              <a:gd name="connsiteX1" fmla="*/ 1975757 w 4106004"/>
              <a:gd name="connsiteY1" fmla="*/ 806301 h 806673"/>
              <a:gd name="connsiteX2" fmla="*/ 2737757 w 4106004"/>
              <a:gd name="connsiteY2" fmla="*/ 115058 h 806673"/>
              <a:gd name="connsiteX3" fmla="*/ 3684814 w 4106004"/>
              <a:gd name="connsiteY3" fmla="*/ 719215 h 806673"/>
              <a:gd name="connsiteX4" fmla="*/ 4087585 w 4106004"/>
              <a:gd name="connsiteY4" fmla="*/ 33415 h 806673"/>
              <a:gd name="connsiteX5" fmla="*/ 4000500 w 4106004"/>
              <a:gd name="connsiteY5" fmla="*/ 169487 h 806673"/>
              <a:gd name="connsiteX0" fmla="*/ 0 w 4407554"/>
              <a:gd name="connsiteY0" fmla="*/ 168192 h 783607"/>
              <a:gd name="connsiteX1" fmla="*/ 1975757 w 4407554"/>
              <a:gd name="connsiteY1" fmla="*/ 783235 h 783607"/>
              <a:gd name="connsiteX2" fmla="*/ 2737757 w 4407554"/>
              <a:gd name="connsiteY2" fmla="*/ 91992 h 783607"/>
              <a:gd name="connsiteX3" fmla="*/ 3684814 w 4407554"/>
              <a:gd name="connsiteY3" fmla="*/ 696149 h 783607"/>
              <a:gd name="connsiteX4" fmla="*/ 4087585 w 4407554"/>
              <a:gd name="connsiteY4" fmla="*/ 10349 h 783607"/>
              <a:gd name="connsiteX5" fmla="*/ 4397828 w 4407554"/>
              <a:gd name="connsiteY5" fmla="*/ 576407 h 783607"/>
              <a:gd name="connsiteX0" fmla="*/ 0 w 4407554"/>
              <a:gd name="connsiteY0" fmla="*/ 168192 h 783607"/>
              <a:gd name="connsiteX1" fmla="*/ 1975757 w 4407554"/>
              <a:gd name="connsiteY1" fmla="*/ 783235 h 783607"/>
              <a:gd name="connsiteX2" fmla="*/ 2737757 w 4407554"/>
              <a:gd name="connsiteY2" fmla="*/ 91992 h 783607"/>
              <a:gd name="connsiteX3" fmla="*/ 3739243 w 4407554"/>
              <a:gd name="connsiteY3" fmla="*/ 151863 h 783607"/>
              <a:gd name="connsiteX4" fmla="*/ 4087585 w 4407554"/>
              <a:gd name="connsiteY4" fmla="*/ 10349 h 783607"/>
              <a:gd name="connsiteX5" fmla="*/ 4397828 w 4407554"/>
              <a:gd name="connsiteY5" fmla="*/ 576407 h 783607"/>
              <a:gd name="connsiteX0" fmla="*/ 0 w 4407554"/>
              <a:gd name="connsiteY0" fmla="*/ 168192 h 1050083"/>
              <a:gd name="connsiteX1" fmla="*/ 1975757 w 4407554"/>
              <a:gd name="connsiteY1" fmla="*/ 783235 h 1050083"/>
              <a:gd name="connsiteX2" fmla="*/ 2737757 w 4407554"/>
              <a:gd name="connsiteY2" fmla="*/ 91992 h 1050083"/>
              <a:gd name="connsiteX3" fmla="*/ 3641271 w 4407554"/>
              <a:gd name="connsiteY3" fmla="*/ 1049935 h 1050083"/>
              <a:gd name="connsiteX4" fmla="*/ 4087585 w 4407554"/>
              <a:gd name="connsiteY4" fmla="*/ 10349 h 1050083"/>
              <a:gd name="connsiteX5" fmla="*/ 4397828 w 4407554"/>
              <a:gd name="connsiteY5" fmla="*/ 576407 h 1050083"/>
              <a:gd name="connsiteX0" fmla="*/ 0 w 4407554"/>
              <a:gd name="connsiteY0" fmla="*/ 168192 h 1222431"/>
              <a:gd name="connsiteX1" fmla="*/ 1975757 w 4407554"/>
              <a:gd name="connsiteY1" fmla="*/ 783235 h 1222431"/>
              <a:gd name="connsiteX2" fmla="*/ 2737757 w 4407554"/>
              <a:gd name="connsiteY2" fmla="*/ 91992 h 1222431"/>
              <a:gd name="connsiteX3" fmla="*/ 3641271 w 4407554"/>
              <a:gd name="connsiteY3" fmla="*/ 1049935 h 1222431"/>
              <a:gd name="connsiteX4" fmla="*/ 4087585 w 4407554"/>
              <a:gd name="connsiteY4" fmla="*/ 10349 h 1222431"/>
              <a:gd name="connsiteX5" fmla="*/ 4397828 w 4407554"/>
              <a:gd name="connsiteY5" fmla="*/ 576407 h 1222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07554" h="1222431">
                <a:moveTo>
                  <a:pt x="0" y="168192"/>
                </a:moveTo>
                <a:cubicBezTo>
                  <a:pt x="759732" y="482063"/>
                  <a:pt x="1519464" y="795935"/>
                  <a:pt x="1975757" y="783235"/>
                </a:cubicBezTo>
                <a:cubicBezTo>
                  <a:pt x="2432050" y="770535"/>
                  <a:pt x="2460171" y="47542"/>
                  <a:pt x="2737757" y="91992"/>
                </a:cubicBezTo>
                <a:cubicBezTo>
                  <a:pt x="3015343" y="136442"/>
                  <a:pt x="3291114" y="350528"/>
                  <a:pt x="3641271" y="1049935"/>
                </a:cubicBezTo>
                <a:cubicBezTo>
                  <a:pt x="3991428" y="1749342"/>
                  <a:pt x="4034971" y="101970"/>
                  <a:pt x="4087585" y="10349"/>
                </a:cubicBezTo>
                <a:cubicBezTo>
                  <a:pt x="4140199" y="-81272"/>
                  <a:pt x="4467677" y="462560"/>
                  <a:pt x="4397828" y="576407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2331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2021 - Brad Myers</a:t>
            </a:r>
            <a:endParaRPr lang="en-US" alt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019A1-69E2-4385-8262-3F6CC0D00F79}" type="slidenum">
              <a:rPr lang="en-US" altLang="en-US"/>
              <a:pPr/>
              <a:t>34</a:t>
            </a:fld>
            <a:endParaRPr lang="en-US" altLang="en-US"/>
          </a:p>
        </p:txBody>
      </p:sp>
      <p:sp>
        <p:nvSpPr>
          <p:cNvPr id="2396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Color Models</a:t>
            </a:r>
          </a:p>
        </p:txBody>
      </p:sp>
      <p:sp>
        <p:nvSpPr>
          <p:cNvPr id="23962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600"/>
              <a:t>RGB -- Additive color primaries </a:t>
            </a:r>
          </a:p>
          <a:p>
            <a:r>
              <a:rPr lang="en-US" sz="2600"/>
              <a:t>CMY --  Cyan, Magenta, Yellow </a:t>
            </a:r>
          </a:p>
          <a:p>
            <a:pPr lvl="1"/>
            <a:r>
              <a:rPr lang="en-US" sz="2200"/>
              <a:t>complements of red, green, blue; subtractive primaries </a:t>
            </a:r>
          </a:p>
          <a:p>
            <a:pPr lvl="1"/>
            <a:r>
              <a:rPr lang="en-US" sz="2200"/>
              <a:t>colors are specified that are removed from white light, instead of added to black (no light) as in RGB      </a:t>
            </a:r>
          </a:p>
          <a:p>
            <a:r>
              <a:rPr lang="en-US" sz="2600"/>
              <a:t>YIQ  -- used in color TVs in US (NTSC) </a:t>
            </a:r>
          </a:p>
          <a:p>
            <a:pPr lvl="1"/>
            <a:r>
              <a:rPr lang="en-US" sz="2200"/>
              <a:t>Y is luminance, what is shown on black and white TVs </a:t>
            </a:r>
          </a:p>
          <a:p>
            <a:pPr lvl="1"/>
            <a:r>
              <a:rPr lang="en-US" sz="2200"/>
              <a:t>I and Q encode chromaticity  </a:t>
            </a:r>
          </a:p>
        </p:txBody>
      </p:sp>
      <p:pic>
        <p:nvPicPr>
          <p:cNvPr id="239622" name="Picture 6" descr="lect10yiqmatri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25864" y="5410200"/>
            <a:ext cx="4732337" cy="1303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820407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A01AD-FFC2-4E1F-83C9-EB17541245D2}" type="slidenum">
              <a:rPr lang="en-US" altLang="en-US"/>
              <a:pPr/>
              <a:t>35</a:t>
            </a:fld>
            <a:endParaRPr lang="en-US" altLang="en-US"/>
          </a:p>
        </p:txBody>
      </p:sp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Color, cont.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HSV -- Hue, Saturation and Value (brightness) or HSL (Luminance)</a:t>
            </a:r>
          </a:p>
          <a:p>
            <a:pPr lvl="1"/>
            <a:r>
              <a:rPr lang="en-US"/>
              <a:t>user oriented, intuitive appear of artist's hint, shade, tone </a:t>
            </a:r>
          </a:p>
          <a:p>
            <a:pPr lvl="1"/>
            <a:r>
              <a:rPr lang="en-US"/>
              <a:t>simple algorithm in text to convert, but not a linear mapping </a:t>
            </a:r>
          </a:p>
          <a:p>
            <a:r>
              <a:rPr lang="en-US"/>
              <a:t>Interpolating between colors can be done using different models, with different resulting intermediate colors</a:t>
            </a:r>
          </a:p>
        </p:txBody>
      </p:sp>
      <p:sp>
        <p:nvSpPr>
          <p:cNvPr id="240644" name="Rectangle 4"/>
          <p:cNvSpPr>
            <a:spLocks noChangeArrowheads="1"/>
          </p:cNvSpPr>
          <p:nvPr/>
        </p:nvSpPr>
        <p:spPr bwMode="auto">
          <a:xfrm>
            <a:off x="8001000" y="5791200"/>
            <a:ext cx="1752600" cy="838200"/>
          </a:xfrm>
          <a:prstGeom prst="rect">
            <a:avLst/>
          </a:prstGeom>
          <a:gradFill rotWithShape="0">
            <a:gsLst>
              <a:gs pos="0">
                <a:srgbClr val="00FF00"/>
              </a:gs>
              <a:gs pos="100000">
                <a:schemeClr val="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2021 - Brad Myers</a:t>
            </a:r>
          </a:p>
        </p:txBody>
      </p:sp>
    </p:spTree>
    <p:extLst>
      <p:ext uri="{BB962C8B-B14F-4D97-AF65-F5344CB8AC3E}">
        <p14:creationId xmlns:p14="http://schemas.microsoft.com/office/powerpoint/2010/main" val="16035355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5D0E-008C-4C4A-B456-187DA0C56426}" type="slidenum">
              <a:rPr lang="en-US" altLang="en-US"/>
              <a:pPr/>
              <a:t>36</a:t>
            </a:fld>
            <a:endParaRPr lang="en-US" altLang="en-US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Transparency of Color</a:t>
            </a:r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2278" y="1447801"/>
            <a:ext cx="9736810" cy="4532313"/>
          </a:xfrm>
        </p:spPr>
        <p:txBody>
          <a:bodyPr/>
          <a:lstStyle/>
          <a:p>
            <a:r>
              <a:rPr lang="en-US" dirty="0"/>
              <a:t>Original model used only opaque paint</a:t>
            </a:r>
          </a:p>
          <a:p>
            <a:pPr lvl="1"/>
            <a:r>
              <a:rPr lang="en-US" dirty="0"/>
              <a:t>Modeled hardcopy devices this was developed for (at Xerox PARC)</a:t>
            </a:r>
          </a:p>
          <a:p>
            <a:r>
              <a:rPr lang="en-US" dirty="0"/>
              <a:t>Current systems now support “paint” that combines with “paint” already under it</a:t>
            </a:r>
          </a:p>
          <a:p>
            <a:pPr lvl="1"/>
            <a:r>
              <a:rPr lang="en-US" dirty="0"/>
              <a:t>e.g., translucent paint (“alpha” values)</a:t>
            </a:r>
          </a:p>
          <a:p>
            <a:r>
              <a:rPr lang="en-US" dirty="0"/>
              <a:t>Intermediate</a:t>
            </a:r>
          </a:p>
          <a:p>
            <a:pPr lvl="1"/>
            <a:r>
              <a:rPr lang="en-US" dirty="0"/>
              <a:t>Icons and images can select one “transparent” color</a:t>
            </a:r>
          </a:p>
          <a:p>
            <a:pPr lvl="2"/>
            <a:r>
              <a:rPr lang="en-US" dirty="0" err="1"/>
              <a:t>E.g</a:t>
            </a:r>
            <a:r>
              <a:rPr lang="en-US" dirty="0"/>
              <a:t>, “transparent gifs”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2021 - Brad Myers</a:t>
            </a:r>
          </a:p>
        </p:txBody>
      </p:sp>
    </p:spTree>
    <p:extLst>
      <p:ext uri="{BB962C8B-B14F-4D97-AF65-F5344CB8AC3E}">
        <p14:creationId xmlns:p14="http://schemas.microsoft.com/office/powerpoint/2010/main" val="4156597666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FE7D5-2956-4657-B6E6-321C8858244F}" type="slidenum">
              <a:rPr lang="en-US" altLang="en-US"/>
              <a:pPr/>
              <a:t>37</a:t>
            </a:fld>
            <a:endParaRPr lang="en-US" altLang="en-US"/>
          </a:p>
        </p:txBody>
      </p:sp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Paint with transparency</a:t>
            </a:r>
          </a:p>
        </p:txBody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Postscript model originated the “alpha blending” approach</a:t>
            </a:r>
          </a:p>
          <a:p>
            <a:pPr lvl="1"/>
            <a:r>
              <a:rPr lang="en-US" dirty="0"/>
              <a:t>Dominant model for hardcopy</a:t>
            </a:r>
          </a:p>
          <a:p>
            <a:r>
              <a:rPr lang="en-US" dirty="0"/>
              <a:t>Java2D and JS drawing models also takes this approach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2021 - Brad Myers</a:t>
            </a:r>
          </a:p>
        </p:txBody>
      </p:sp>
    </p:spTree>
    <p:extLst>
      <p:ext uri="{BB962C8B-B14F-4D97-AF65-F5344CB8AC3E}">
        <p14:creationId xmlns:p14="http://schemas.microsoft.com/office/powerpoint/2010/main" val="1709794596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59EBC-D279-4244-AF51-C024251E3AFA}" type="slidenum">
              <a:rPr lang="en-US" altLang="en-US"/>
              <a:pPr/>
              <a:t>38</a:t>
            </a:fld>
            <a:endParaRPr lang="en-US" altLang="en-US"/>
          </a:p>
        </p:txBody>
      </p:sp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Paint with transparency, 2</a:t>
            </a:r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Advantages</a:t>
            </a:r>
          </a:p>
          <a:p>
            <a:pPr lvl="1"/>
            <a:r>
              <a:rPr lang="en-US"/>
              <a:t>Flexible display</a:t>
            </a:r>
          </a:p>
          <a:p>
            <a:r>
              <a:rPr lang="en-US"/>
              <a:t>Disadvantages</a:t>
            </a:r>
          </a:p>
          <a:p>
            <a:pPr lvl="1"/>
            <a:r>
              <a:rPr lang="en-US"/>
              <a:t>Slower</a:t>
            </a:r>
          </a:p>
          <a:p>
            <a:pPr lvl="2"/>
            <a:r>
              <a:rPr lang="en-US"/>
              <a:t>Less and less of an issue</a:t>
            </a:r>
          </a:p>
          <a:p>
            <a:pPr lvl="2"/>
            <a:r>
              <a:rPr lang="en-US"/>
              <a:t>But interactive response tends to be dominated by redraw time</a:t>
            </a:r>
          </a:p>
          <a:p>
            <a:pPr lvl="1"/>
            <a:r>
              <a:rPr lang="en-US"/>
              <a:t>Much harder to implement</a:t>
            </a:r>
          </a:p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2021 - Brad Myers</a:t>
            </a:r>
          </a:p>
        </p:txBody>
      </p:sp>
    </p:spTree>
    <p:extLst>
      <p:ext uri="{BB962C8B-B14F-4D97-AF65-F5344CB8AC3E}">
        <p14:creationId xmlns:p14="http://schemas.microsoft.com/office/powerpoint/2010/main" val="2661796937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E5AB2-9F2E-44C5-894B-1D9D6EF17437}" type="slidenum">
              <a:rPr lang="en-US" altLang="en-US"/>
              <a:pPr/>
              <a:t>39</a:t>
            </a:fld>
            <a:endParaRPr lang="en-US" altLang="en-US"/>
          </a:p>
        </p:txBody>
      </p:sp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Alpha Blending</a:t>
            </a:r>
          </a:p>
        </p:txBody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Alpha is percent of this picture used</a:t>
            </a:r>
          </a:p>
          <a:p>
            <a:pPr lvl="1"/>
            <a:r>
              <a:rPr lang="en-US" sz="2200" dirty="0">
                <a:hlinkClick r:id="rId3"/>
              </a:rPr>
              <a:t>Color</a:t>
            </a:r>
            <a:r>
              <a:rPr lang="en-US" sz="2200" dirty="0"/>
              <a:t> (float r, float g, float b, float a)</a:t>
            </a:r>
            <a:br>
              <a:rPr lang="en-US" sz="2200" dirty="0"/>
            </a:br>
            <a:r>
              <a:rPr lang="en-US" sz="2200" dirty="0"/>
              <a:t>Creates an </a:t>
            </a:r>
            <a:r>
              <a:rPr lang="en-US" sz="2200" dirty="0" err="1"/>
              <a:t>sRGB</a:t>
            </a:r>
            <a:r>
              <a:rPr lang="en-US" sz="2200" dirty="0"/>
              <a:t> color with the specified red, green, blue, and alpha values in the range (0.0 - 1.0).</a:t>
            </a:r>
          </a:p>
          <a:p>
            <a:pPr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2021 - Brad Myers</a:t>
            </a:r>
          </a:p>
        </p:txBody>
      </p:sp>
    </p:spTree>
    <p:extLst>
      <p:ext uri="{BB962C8B-B14F-4D97-AF65-F5344CB8AC3E}">
        <p14:creationId xmlns:p14="http://schemas.microsoft.com/office/powerpoint/2010/main" val="508506316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“Graphics”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5964" y="1558637"/>
            <a:ext cx="9923318" cy="487391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All visual output shown to users</a:t>
            </a:r>
          </a:p>
          <a:p>
            <a:pPr lvl="1"/>
            <a:r>
              <a:rPr lang="en-US" i="1" dirty="0">
                <a:solidFill>
                  <a:srgbClr val="C00000"/>
                </a:solidFill>
              </a:rPr>
              <a:t>Includes</a:t>
            </a:r>
            <a:r>
              <a:rPr lang="en-US" i="1" dirty="0"/>
              <a:t> </a:t>
            </a:r>
            <a:r>
              <a:rPr lang="en-US" dirty="0"/>
              <a:t>textual output</a:t>
            </a:r>
            <a:endParaRPr lang="en-US" i="1" dirty="0"/>
          </a:p>
          <a:p>
            <a:pPr lvl="1"/>
            <a:r>
              <a:rPr lang="en-US" dirty="0"/>
              <a:t>Only 2D for now</a:t>
            </a:r>
          </a:p>
          <a:p>
            <a:r>
              <a:rPr lang="en-US" dirty="0"/>
              <a:t>So far, mostly html or html generated from JS</a:t>
            </a:r>
          </a:p>
          <a:p>
            <a:r>
              <a:rPr lang="en-US" dirty="0"/>
              <a:t>Mostly styled text and images</a:t>
            </a:r>
          </a:p>
          <a:p>
            <a:r>
              <a:rPr lang="en-US" dirty="0"/>
              <a:t>Also, areas of colors – mostly rectangles or rounded rectangles</a:t>
            </a:r>
          </a:p>
          <a:p>
            <a:r>
              <a:rPr lang="en-US" dirty="0"/>
              <a:t>Borders on regions</a:t>
            </a:r>
          </a:p>
          <a:p>
            <a:endParaRPr lang="en-US" dirty="0"/>
          </a:p>
          <a:p>
            <a:r>
              <a:rPr lang="en-US" dirty="0"/>
              <a:t>Now, adding in “real” graphical objects:</a:t>
            </a:r>
          </a:p>
          <a:p>
            <a:pPr lvl="1"/>
            <a:r>
              <a:rPr lang="en-US" dirty="0"/>
              <a:t>Other shapes – lines, circles, polygons, etc.</a:t>
            </a:r>
          </a:p>
          <a:p>
            <a:pPr lvl="1"/>
            <a:r>
              <a:rPr lang="en-US" dirty="0"/>
              <a:t>More properties on other graphics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2021 -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446550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painting parameters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Shadows</a:t>
            </a:r>
          </a:p>
          <a:p>
            <a:r>
              <a:rPr lang="en-US" dirty="0"/>
              <a:t>Many kinds of gradients</a:t>
            </a:r>
          </a:p>
          <a:p>
            <a:r>
              <a:rPr lang="en-US" dirty="0"/>
              <a:t>Filters and blurring</a:t>
            </a:r>
          </a:p>
          <a:p>
            <a:r>
              <a:rPr lang="en-US" dirty="0"/>
              <a:t>3D (</a:t>
            </a:r>
            <a:r>
              <a:rPr lang="en-US" dirty="0" err="1"/>
              <a:t>WebGL</a:t>
            </a:r>
            <a:r>
              <a:rPr lang="en-US" dirty="0"/>
              <a:t>) …..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2021 -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C536E-AAC3-4FE7-9A03-44393A15733E}" type="slidenum">
              <a:rPr lang="en-US" altLang="en-US" smtClean="0"/>
              <a:pPr/>
              <a:t>40</a:t>
            </a:fld>
            <a:endParaRPr lang="en-US" alt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7200" y="1513259"/>
            <a:ext cx="1209524" cy="11333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4801" y="2574472"/>
            <a:ext cx="1742857" cy="12095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3096" y="3925095"/>
            <a:ext cx="1161905" cy="1171429"/>
          </a:xfrm>
          <a:prstGeom prst="rect">
            <a:avLst/>
          </a:prstGeom>
        </p:spPr>
      </p:pic>
      <p:pic>
        <p:nvPicPr>
          <p:cNvPr id="230404" name="Picture 4" descr="C:\Users\bam\AppData\Local\Temp\SNAGHTML81b05d7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103621"/>
            <a:ext cx="4762500" cy="229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976677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1B9C3-B3AC-4AD0-A3C1-A4822C926C77}" type="slidenum">
              <a:rPr lang="en-US" altLang="en-US"/>
              <a:pPr/>
              <a:t>41</a:t>
            </a:fld>
            <a:endParaRPr lang="en-US" altLang="en-US"/>
          </a:p>
        </p:txBody>
      </p:sp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Fonts and drawing strings</a:t>
            </a:r>
          </a:p>
        </p:txBody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Font provides description of the shape of a collection of chars</a:t>
            </a:r>
          </a:p>
          <a:p>
            <a:pPr lvl="1"/>
            <a:r>
              <a:rPr lang="en-US" dirty="0"/>
              <a:t>Shapes are called “glyphs”</a:t>
            </a:r>
          </a:p>
          <a:p>
            <a:r>
              <a:rPr lang="en-US" dirty="0"/>
              <a:t>Plus information e.g., about how to advance after drawing a glyph</a:t>
            </a:r>
          </a:p>
          <a:p>
            <a:r>
              <a:rPr lang="en-US" dirty="0"/>
              <a:t>And aggregate info for the whole collection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2021 - Brad Myers</a:t>
            </a:r>
          </a:p>
        </p:txBody>
      </p:sp>
    </p:spTree>
    <p:extLst>
      <p:ext uri="{BB962C8B-B14F-4D97-AF65-F5344CB8AC3E}">
        <p14:creationId xmlns:p14="http://schemas.microsoft.com/office/powerpoint/2010/main" val="619208486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04DCA-96DE-4B5E-B3F3-A31797B604B8}" type="slidenum">
              <a:rPr lang="en-US" altLang="en-US"/>
              <a:pPr/>
              <a:t>42</a:t>
            </a:fld>
            <a:endParaRPr lang="en-US" altLang="en-US"/>
          </a:p>
        </p:txBody>
      </p:sp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Fonts</a:t>
            </a:r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719263"/>
            <a:ext cx="9563100" cy="4152900"/>
          </a:xfrm>
        </p:spPr>
        <p:txBody>
          <a:bodyPr/>
          <a:lstStyle/>
          <a:p>
            <a:r>
              <a:rPr lang="en-US" dirty="0"/>
              <a:t>Typically specified by:</a:t>
            </a:r>
          </a:p>
          <a:p>
            <a:pPr lvl="1"/>
            <a:r>
              <a:rPr lang="en-US" dirty="0"/>
              <a:t>A family or typeface</a:t>
            </a:r>
          </a:p>
          <a:p>
            <a:pPr lvl="2"/>
            <a:r>
              <a:rPr lang="en-US" dirty="0"/>
              <a:t>e.g., courier, </a:t>
            </a:r>
            <a:r>
              <a:rPr lang="en-US" dirty="0" err="1"/>
              <a:t>helvetica</a:t>
            </a:r>
            <a:r>
              <a:rPr lang="en-US" dirty="0"/>
              <a:t>, times roman</a:t>
            </a:r>
          </a:p>
          <a:p>
            <a:pPr lvl="1"/>
            <a:r>
              <a:rPr lang="en-US" dirty="0"/>
              <a:t>A size (normally in “points”)</a:t>
            </a:r>
          </a:p>
          <a:p>
            <a:pPr lvl="1"/>
            <a:r>
              <a:rPr lang="en-US" dirty="0"/>
              <a:t>A style</a:t>
            </a:r>
          </a:p>
          <a:p>
            <a:pPr lvl="2"/>
            <a:r>
              <a:rPr lang="en-US" dirty="0"/>
              <a:t>e.g., plain, italic, bold, bold &amp; italic</a:t>
            </a:r>
          </a:p>
          <a:p>
            <a:pPr lvl="2"/>
            <a:r>
              <a:rPr lang="en-US" dirty="0"/>
              <a:t>other </a:t>
            </a:r>
            <a:r>
              <a:rPr lang="en-US" dirty="0" err="1"/>
              <a:t>possibles</a:t>
            </a:r>
            <a:r>
              <a:rPr lang="en-US" dirty="0"/>
              <a:t> (from mac): underline, outline, shadow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2021 - Brad Myers</a:t>
            </a:r>
          </a:p>
        </p:txBody>
      </p:sp>
    </p:spTree>
    <p:extLst>
      <p:ext uri="{BB962C8B-B14F-4D97-AF65-F5344CB8AC3E}">
        <p14:creationId xmlns:p14="http://schemas.microsoft.com/office/powerpoint/2010/main" val="1736717170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71F97-61B0-484A-8A39-1905D865090F}" type="slidenum">
              <a:rPr lang="en-US" altLang="en-US"/>
              <a:pPr/>
              <a:t>43</a:t>
            </a:fld>
            <a:endParaRPr lang="en-US" altLang="en-US"/>
          </a:p>
        </p:txBody>
      </p:sp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Font examples</a:t>
            </a:r>
          </a:p>
        </p:txBody>
      </p:sp>
      <p:pic>
        <p:nvPicPr>
          <p:cNvPr id="2160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599" y="1417638"/>
            <a:ext cx="8975505" cy="4477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2021 - Brad Myers</a:t>
            </a:r>
          </a:p>
        </p:txBody>
      </p:sp>
    </p:spTree>
    <p:extLst>
      <p:ext uri="{BB962C8B-B14F-4D97-AF65-F5344CB8AC3E}">
        <p14:creationId xmlns:p14="http://schemas.microsoft.com/office/powerpoint/2010/main" val="1871862143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828FA-A7A2-4E43-9C5A-DB582F8599F1}" type="slidenum">
              <a:rPr lang="en-US" altLang="en-US"/>
              <a:pPr/>
              <a:t>44</a:t>
            </a:fld>
            <a:endParaRPr lang="en-US" altLang="en-US"/>
          </a:p>
        </p:txBody>
      </p:sp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Points</a:t>
            </a:r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 odd and archaic unit of measurement</a:t>
            </a:r>
          </a:p>
          <a:p>
            <a:pPr lvl="1"/>
            <a:r>
              <a:rPr lang="en-US"/>
              <a:t>72.27 points per inch</a:t>
            </a:r>
          </a:p>
          <a:p>
            <a:pPr lvl="2"/>
            <a:r>
              <a:rPr lang="en-US"/>
              <a:t>Origin: 72 per French inch (!)</a:t>
            </a:r>
          </a:p>
          <a:p>
            <a:pPr lvl="1"/>
            <a:r>
              <a:rPr lang="en-US"/>
              <a:t>Postscript rounded to 72/inch</a:t>
            </a:r>
          </a:p>
          <a:p>
            <a:pPr lvl="2"/>
            <a:r>
              <a:rPr lang="en-US"/>
              <a:t>Most have followed</a:t>
            </a:r>
          </a:p>
          <a:p>
            <a:pPr lvl="1"/>
            <a:r>
              <a:rPr lang="en-US"/>
              <a:t>Early Macintosh: point==pixel (1/75th)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2021 - Brad Myers</a:t>
            </a:r>
          </a:p>
        </p:txBody>
      </p:sp>
    </p:spTree>
    <p:extLst>
      <p:ext uri="{BB962C8B-B14F-4D97-AF65-F5344CB8AC3E}">
        <p14:creationId xmlns:p14="http://schemas.microsoft.com/office/powerpoint/2010/main" val="2435978132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3AA8D-B942-4D5A-999A-4B0426F36E8C}" type="slidenum">
              <a:rPr lang="en-US" altLang="en-US"/>
              <a:pPr/>
              <a:t>45</a:t>
            </a:fld>
            <a:endParaRPr lang="en-US" altLang="en-US"/>
          </a:p>
        </p:txBody>
      </p:sp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FontMetrics</a:t>
            </a:r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Objects that allow you to measure characters, strings, and properties of whole fonts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2021 - Brad Myers</a:t>
            </a:r>
          </a:p>
        </p:txBody>
      </p:sp>
    </p:spTree>
    <p:extLst>
      <p:ext uri="{BB962C8B-B14F-4D97-AF65-F5344CB8AC3E}">
        <p14:creationId xmlns:p14="http://schemas.microsoft.com/office/powerpoint/2010/main" val="3932948639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C5CE8-8B87-4E43-98F0-18CD17AC4EFA}" type="slidenum">
              <a:rPr lang="en-US" altLang="en-US"/>
              <a:pPr/>
              <a:t>46</a:t>
            </a:fld>
            <a:endParaRPr lang="en-US" altLang="en-US"/>
          </a:p>
        </p:txBody>
      </p:sp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Reference point and baseline</a:t>
            </a:r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Each glyph has a reference point</a:t>
            </a:r>
          </a:p>
          <a:p>
            <a:pPr lvl="1"/>
            <a:r>
              <a:rPr lang="en-US"/>
              <a:t>Draw a character at x,y, reference point will end up at x,y (not top-left)</a:t>
            </a:r>
          </a:p>
          <a:p>
            <a:pPr lvl="1"/>
            <a:endParaRPr lang="en-US"/>
          </a:p>
          <a:p>
            <a:pPr lvl="1"/>
            <a:r>
              <a:rPr lang="en-US"/>
              <a:t>Reference point defines a </a:t>
            </a:r>
            <a:r>
              <a:rPr lang="en-US" b="1"/>
              <a:t>“baseline”</a:t>
            </a:r>
          </a:p>
        </p:txBody>
      </p:sp>
      <p:grpSp>
        <p:nvGrpSpPr>
          <p:cNvPr id="219140" name="Group 4"/>
          <p:cNvGrpSpPr>
            <a:grpSpLocks/>
          </p:cNvGrpSpPr>
          <p:nvPr/>
        </p:nvGrpSpPr>
        <p:grpSpPr bwMode="auto">
          <a:xfrm>
            <a:off x="3962400" y="3810001"/>
            <a:ext cx="3581400" cy="1997075"/>
            <a:chOff x="2016" y="2739"/>
            <a:chExt cx="2256" cy="1258"/>
          </a:xfrm>
        </p:grpSpPr>
        <p:sp>
          <p:nvSpPr>
            <p:cNvPr id="219141" name="Text Box 5"/>
            <p:cNvSpPr txBox="1">
              <a:spLocks noChangeArrowheads="1"/>
            </p:cNvSpPr>
            <p:nvPr/>
          </p:nvSpPr>
          <p:spPr bwMode="auto">
            <a:xfrm>
              <a:off x="2352" y="2739"/>
              <a:ext cx="616" cy="1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500">
                  <a:latin typeface="Times New Roman" pitchFamily="18" charset="0"/>
                </a:rPr>
                <a:t>p</a:t>
              </a:r>
            </a:p>
          </p:txBody>
        </p:sp>
        <p:sp>
          <p:nvSpPr>
            <p:cNvPr id="219142" name="Line 6"/>
            <p:cNvSpPr>
              <a:spLocks noChangeShapeType="1"/>
            </p:cNvSpPr>
            <p:nvPr/>
          </p:nvSpPr>
          <p:spPr bwMode="auto">
            <a:xfrm>
              <a:off x="2016" y="3744"/>
              <a:ext cx="22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9143" name="Oval 7"/>
            <p:cNvSpPr>
              <a:spLocks noChangeArrowheads="1"/>
            </p:cNvSpPr>
            <p:nvPr/>
          </p:nvSpPr>
          <p:spPr bwMode="auto">
            <a:xfrm>
              <a:off x="2352" y="3696"/>
              <a:ext cx="96" cy="96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2021 - Brad Myers</a:t>
            </a:r>
          </a:p>
        </p:txBody>
      </p:sp>
    </p:spTree>
    <p:extLst>
      <p:ext uri="{BB962C8B-B14F-4D97-AF65-F5344CB8AC3E}">
        <p14:creationId xmlns:p14="http://schemas.microsoft.com/office/powerpoint/2010/main" val="1067441299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76C4-194F-49E8-A884-9662CAFBA172}" type="slidenum">
              <a:rPr lang="en-US" altLang="en-US"/>
              <a:pPr/>
              <a:t>47</a:t>
            </a:fld>
            <a:endParaRPr lang="en-US" altLang="en-US"/>
          </a:p>
        </p:txBody>
      </p:sp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Advance width</a:t>
            </a:r>
          </a:p>
        </p:txBody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Each glyph has an “advance width”</a:t>
            </a:r>
          </a:p>
          <a:p>
            <a:pPr lvl="1"/>
            <a:r>
              <a:rPr lang="en-US"/>
              <a:t>Where reference point of next glyph goes along baseline</a:t>
            </a:r>
          </a:p>
        </p:txBody>
      </p:sp>
      <p:grpSp>
        <p:nvGrpSpPr>
          <p:cNvPr id="220164" name="Group 4"/>
          <p:cNvGrpSpPr>
            <a:grpSpLocks/>
          </p:cNvGrpSpPr>
          <p:nvPr/>
        </p:nvGrpSpPr>
        <p:grpSpPr bwMode="auto">
          <a:xfrm>
            <a:off x="3962400" y="3810000"/>
            <a:ext cx="3581400" cy="2286000"/>
            <a:chOff x="1536" y="2400"/>
            <a:chExt cx="2256" cy="1440"/>
          </a:xfrm>
        </p:grpSpPr>
        <p:sp>
          <p:nvSpPr>
            <p:cNvPr id="220165" name="Text Box 5"/>
            <p:cNvSpPr txBox="1">
              <a:spLocks noChangeArrowheads="1"/>
            </p:cNvSpPr>
            <p:nvPr/>
          </p:nvSpPr>
          <p:spPr bwMode="auto">
            <a:xfrm>
              <a:off x="1872" y="2400"/>
              <a:ext cx="1060" cy="1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500">
                  <a:latin typeface="Times New Roman" pitchFamily="18" charset="0"/>
                </a:rPr>
                <a:t>pa</a:t>
              </a:r>
            </a:p>
          </p:txBody>
        </p:sp>
        <p:sp>
          <p:nvSpPr>
            <p:cNvPr id="220166" name="Line 6"/>
            <p:cNvSpPr>
              <a:spLocks noChangeShapeType="1"/>
            </p:cNvSpPr>
            <p:nvPr/>
          </p:nvSpPr>
          <p:spPr bwMode="auto">
            <a:xfrm>
              <a:off x="1536" y="3405"/>
              <a:ext cx="22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0167" name="Oval 7"/>
            <p:cNvSpPr>
              <a:spLocks noChangeArrowheads="1"/>
            </p:cNvSpPr>
            <p:nvPr/>
          </p:nvSpPr>
          <p:spPr bwMode="auto">
            <a:xfrm>
              <a:off x="1872" y="3357"/>
              <a:ext cx="96" cy="96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0168" name="Oval 8"/>
            <p:cNvSpPr>
              <a:spLocks noChangeArrowheads="1"/>
            </p:cNvSpPr>
            <p:nvPr/>
          </p:nvSpPr>
          <p:spPr bwMode="auto">
            <a:xfrm>
              <a:off x="2400" y="3360"/>
              <a:ext cx="96" cy="96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0169" name="Line 9"/>
            <p:cNvSpPr>
              <a:spLocks noChangeShapeType="1"/>
            </p:cNvSpPr>
            <p:nvPr/>
          </p:nvSpPr>
          <p:spPr bwMode="auto">
            <a:xfrm>
              <a:off x="1920" y="2688"/>
              <a:ext cx="0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0170" name="Line 10"/>
            <p:cNvSpPr>
              <a:spLocks noChangeShapeType="1"/>
            </p:cNvSpPr>
            <p:nvPr/>
          </p:nvSpPr>
          <p:spPr bwMode="auto">
            <a:xfrm>
              <a:off x="2448" y="2688"/>
              <a:ext cx="0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2021 - Brad Myers</a:t>
            </a:r>
          </a:p>
        </p:txBody>
      </p:sp>
    </p:spTree>
    <p:extLst>
      <p:ext uri="{BB962C8B-B14F-4D97-AF65-F5344CB8AC3E}">
        <p14:creationId xmlns:p14="http://schemas.microsoft.com/office/powerpoint/2010/main" val="1279584082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E6DF1-37A8-411A-AA05-618507390195}" type="slidenum">
              <a:rPr lang="en-US" altLang="en-US"/>
              <a:pPr/>
              <a:t>48</a:t>
            </a:fld>
            <a:endParaRPr lang="en-US" altLang="en-US"/>
          </a:p>
        </p:txBody>
      </p:sp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Ascent and decent</a:t>
            </a:r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Glyphs are drawn both above and below baseline</a:t>
            </a:r>
          </a:p>
          <a:p>
            <a:pPr lvl="1"/>
            <a:r>
              <a:rPr lang="en-US"/>
              <a:t>Distance below: “decent” of glyph</a:t>
            </a:r>
          </a:p>
          <a:p>
            <a:pPr lvl="1"/>
            <a:r>
              <a:rPr lang="en-US"/>
              <a:t>Distance above: “ascent” of glyph</a:t>
            </a:r>
          </a:p>
        </p:txBody>
      </p:sp>
      <p:grpSp>
        <p:nvGrpSpPr>
          <p:cNvPr id="221188" name="Group 4"/>
          <p:cNvGrpSpPr>
            <a:grpSpLocks/>
          </p:cNvGrpSpPr>
          <p:nvPr/>
        </p:nvGrpSpPr>
        <p:grpSpPr bwMode="auto">
          <a:xfrm>
            <a:off x="2133600" y="3810001"/>
            <a:ext cx="5608638" cy="2119313"/>
            <a:chOff x="384" y="2400"/>
            <a:chExt cx="3533" cy="1335"/>
          </a:xfrm>
        </p:grpSpPr>
        <p:sp>
          <p:nvSpPr>
            <p:cNvPr id="221189" name="Line 5"/>
            <p:cNvSpPr>
              <a:spLocks noChangeShapeType="1"/>
            </p:cNvSpPr>
            <p:nvPr/>
          </p:nvSpPr>
          <p:spPr bwMode="auto">
            <a:xfrm>
              <a:off x="1536" y="2928"/>
              <a:ext cx="22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21190" name="Group 6"/>
            <p:cNvGrpSpPr>
              <a:grpSpLocks/>
            </p:cNvGrpSpPr>
            <p:nvPr/>
          </p:nvGrpSpPr>
          <p:grpSpPr bwMode="auto">
            <a:xfrm>
              <a:off x="384" y="2400"/>
              <a:ext cx="3533" cy="1335"/>
              <a:chOff x="384" y="2400"/>
              <a:chExt cx="3533" cy="1335"/>
            </a:xfrm>
          </p:grpSpPr>
          <p:sp>
            <p:nvSpPr>
              <p:cNvPr id="221191" name="Text Box 7"/>
              <p:cNvSpPr txBox="1">
                <a:spLocks noChangeArrowheads="1"/>
              </p:cNvSpPr>
              <p:nvPr/>
            </p:nvSpPr>
            <p:spPr bwMode="auto">
              <a:xfrm>
                <a:off x="1872" y="2400"/>
                <a:ext cx="616" cy="12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2500">
                    <a:latin typeface="Times New Roman" pitchFamily="18" charset="0"/>
                  </a:rPr>
                  <a:t>p</a:t>
                </a:r>
              </a:p>
            </p:txBody>
          </p:sp>
          <p:sp>
            <p:nvSpPr>
              <p:cNvPr id="221192" name="Line 8"/>
              <p:cNvSpPr>
                <a:spLocks noChangeShapeType="1"/>
              </p:cNvSpPr>
              <p:nvPr/>
            </p:nvSpPr>
            <p:spPr bwMode="auto">
              <a:xfrm>
                <a:off x="1536" y="3405"/>
                <a:ext cx="225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1193" name="Oval 9"/>
              <p:cNvSpPr>
                <a:spLocks noChangeArrowheads="1"/>
              </p:cNvSpPr>
              <p:nvPr/>
            </p:nvSpPr>
            <p:spPr bwMode="auto">
              <a:xfrm>
                <a:off x="1872" y="3357"/>
                <a:ext cx="96" cy="96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1194" name="Line 10"/>
              <p:cNvSpPr>
                <a:spLocks noChangeShapeType="1"/>
              </p:cNvSpPr>
              <p:nvPr/>
            </p:nvSpPr>
            <p:spPr bwMode="auto">
              <a:xfrm>
                <a:off x="1536" y="3600"/>
                <a:ext cx="225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1195" name="Text Box 11"/>
              <p:cNvSpPr txBox="1">
                <a:spLocks noChangeArrowheads="1"/>
              </p:cNvSpPr>
              <p:nvPr/>
            </p:nvSpPr>
            <p:spPr bwMode="auto">
              <a:xfrm>
                <a:off x="2736" y="2928"/>
                <a:ext cx="1181" cy="5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4800">
                    <a:latin typeface="Times New Roman" pitchFamily="18" charset="0"/>
                  </a:rPr>
                  <a:t>Ascent</a:t>
                </a:r>
              </a:p>
            </p:txBody>
          </p:sp>
          <p:sp>
            <p:nvSpPr>
              <p:cNvPr id="221196" name="Text Box 12"/>
              <p:cNvSpPr txBox="1">
                <a:spLocks noChangeArrowheads="1"/>
              </p:cNvSpPr>
              <p:nvPr/>
            </p:nvSpPr>
            <p:spPr bwMode="auto">
              <a:xfrm>
                <a:off x="384" y="3216"/>
                <a:ext cx="1202" cy="5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4800">
                    <a:latin typeface="Times New Roman" pitchFamily="18" charset="0"/>
                  </a:rPr>
                  <a:t>Decent</a:t>
                </a:r>
              </a:p>
            </p:txBody>
          </p:sp>
        </p:grpSp>
      </p:grp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2021 - Brad Myers</a:t>
            </a:r>
          </a:p>
        </p:txBody>
      </p:sp>
    </p:spTree>
    <p:extLst>
      <p:ext uri="{BB962C8B-B14F-4D97-AF65-F5344CB8AC3E}">
        <p14:creationId xmlns:p14="http://schemas.microsoft.com/office/powerpoint/2010/main" val="1505297110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89D6C-5B25-48EC-8D28-732BD6BEAFE6}" type="slidenum">
              <a:rPr lang="en-US" altLang="en-US"/>
              <a:pPr/>
              <a:t>49</a:t>
            </a:fld>
            <a:endParaRPr lang="en-US" altLang="en-US"/>
          </a:p>
        </p:txBody>
      </p:sp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Standard ascent and decent</a:t>
            </a:r>
          </a:p>
        </p:txBody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Font as a whole has a standard ascent and standard decent</a:t>
            </a:r>
          </a:p>
        </p:txBody>
      </p:sp>
      <p:grpSp>
        <p:nvGrpSpPr>
          <p:cNvPr id="222212" name="Group 4"/>
          <p:cNvGrpSpPr>
            <a:grpSpLocks/>
          </p:cNvGrpSpPr>
          <p:nvPr/>
        </p:nvGrpSpPr>
        <p:grpSpPr bwMode="auto">
          <a:xfrm>
            <a:off x="1524001" y="2819401"/>
            <a:ext cx="9013825" cy="2119313"/>
            <a:chOff x="0" y="1776"/>
            <a:chExt cx="5678" cy="1335"/>
          </a:xfrm>
        </p:grpSpPr>
        <p:grpSp>
          <p:nvGrpSpPr>
            <p:cNvPr id="222213" name="Group 5"/>
            <p:cNvGrpSpPr>
              <a:grpSpLocks/>
            </p:cNvGrpSpPr>
            <p:nvPr/>
          </p:nvGrpSpPr>
          <p:grpSpPr bwMode="auto">
            <a:xfrm>
              <a:off x="0" y="1776"/>
              <a:ext cx="5678" cy="1335"/>
              <a:chOff x="480" y="1776"/>
              <a:chExt cx="5678" cy="1335"/>
            </a:xfrm>
          </p:grpSpPr>
          <p:sp>
            <p:nvSpPr>
              <p:cNvPr id="222214" name="Line 6"/>
              <p:cNvSpPr>
                <a:spLocks noChangeShapeType="1"/>
              </p:cNvSpPr>
              <p:nvPr/>
            </p:nvSpPr>
            <p:spPr bwMode="auto">
              <a:xfrm>
                <a:off x="2400" y="2112"/>
                <a:ext cx="225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22215" name="Group 7"/>
              <p:cNvGrpSpPr>
                <a:grpSpLocks/>
              </p:cNvGrpSpPr>
              <p:nvPr/>
            </p:nvGrpSpPr>
            <p:grpSpPr bwMode="auto">
              <a:xfrm>
                <a:off x="480" y="1776"/>
                <a:ext cx="5678" cy="1335"/>
                <a:chOff x="480" y="1776"/>
                <a:chExt cx="5678" cy="1335"/>
              </a:xfrm>
            </p:grpSpPr>
            <p:sp>
              <p:nvSpPr>
                <p:cNvPr id="222216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2688" y="1776"/>
                  <a:ext cx="1505" cy="12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2500">
                      <a:latin typeface="Times New Roman" pitchFamily="18" charset="0"/>
                    </a:rPr>
                    <a:t>pM</a:t>
                  </a:r>
                </a:p>
              </p:txBody>
            </p:sp>
            <p:sp>
              <p:nvSpPr>
                <p:cNvPr id="222217" name="Line 9"/>
                <p:cNvSpPr>
                  <a:spLocks noChangeShapeType="1"/>
                </p:cNvSpPr>
                <p:nvPr/>
              </p:nvSpPr>
              <p:spPr bwMode="auto">
                <a:xfrm>
                  <a:off x="2352" y="2781"/>
                  <a:ext cx="225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2218" name="Oval 10"/>
                <p:cNvSpPr>
                  <a:spLocks noChangeArrowheads="1"/>
                </p:cNvSpPr>
                <p:nvPr/>
              </p:nvSpPr>
              <p:spPr bwMode="auto">
                <a:xfrm>
                  <a:off x="2688" y="2733"/>
                  <a:ext cx="96" cy="96"/>
                </a:xfrm>
                <a:prstGeom prst="ellipse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2219" name="Line 11"/>
                <p:cNvSpPr>
                  <a:spLocks noChangeShapeType="1"/>
                </p:cNvSpPr>
                <p:nvPr/>
              </p:nvSpPr>
              <p:spPr bwMode="auto">
                <a:xfrm>
                  <a:off x="2352" y="2976"/>
                  <a:ext cx="225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2220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4368" y="2208"/>
                  <a:ext cx="1790" cy="51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4800">
                      <a:latin typeface="Times New Roman" pitchFamily="18" charset="0"/>
                    </a:rPr>
                    <a:t>Std Ascent</a:t>
                  </a:r>
                </a:p>
              </p:txBody>
            </p:sp>
            <p:sp>
              <p:nvSpPr>
                <p:cNvPr id="222221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480" y="2592"/>
                  <a:ext cx="1811" cy="51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4800">
                      <a:latin typeface="Times New Roman" pitchFamily="18" charset="0"/>
                    </a:rPr>
                    <a:t>Std Decent</a:t>
                  </a:r>
                </a:p>
              </p:txBody>
            </p:sp>
          </p:grpSp>
        </p:grpSp>
        <p:sp>
          <p:nvSpPr>
            <p:cNvPr id="222222" name="Oval 14"/>
            <p:cNvSpPr>
              <a:spLocks noChangeArrowheads="1"/>
            </p:cNvSpPr>
            <p:nvPr/>
          </p:nvSpPr>
          <p:spPr bwMode="auto">
            <a:xfrm>
              <a:off x="2736" y="2736"/>
              <a:ext cx="96" cy="96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2021 - Brad Myers</a:t>
            </a:r>
          </a:p>
        </p:txBody>
      </p:sp>
    </p:spTree>
    <p:extLst>
      <p:ext uri="{BB962C8B-B14F-4D97-AF65-F5344CB8AC3E}">
        <p14:creationId xmlns:p14="http://schemas.microsoft.com/office/powerpoint/2010/main" val="712919463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talk about Graphics?</a:t>
            </a:r>
            <a:endParaRPr lang="en-US" dirty="0"/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draw application-specific graphical objects</a:t>
            </a:r>
          </a:p>
          <a:p>
            <a:r>
              <a:rPr lang="en-US" dirty="0"/>
              <a:t>Lines, rectangles, text</a:t>
            </a:r>
          </a:p>
          <a:p>
            <a:r>
              <a:rPr lang="en-US" dirty="0"/>
              <a:t>Mac, Windows, Linux, Android, iOS, web, … all have approximately the same way of describing graphics</a:t>
            </a:r>
          </a:p>
          <a:p>
            <a:r>
              <a:rPr lang="en-US" dirty="0"/>
              <a:t>There are some complexities that are worth looking at</a:t>
            </a:r>
          </a:p>
          <a:p>
            <a:r>
              <a:rPr lang="en-US" dirty="0"/>
              <a:t>There are 2 models, we (and homework 3) will cover both!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2021 - Brad Myers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1F03E-F176-4695-8C03-A28A6603F515}" type="slidenum">
              <a:rPr lang="en-US" altLang="en-US" smtClean="0"/>
              <a:pPr/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6856303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11727-4B23-4EB6-8251-22B34119F504}" type="slidenum">
              <a:rPr lang="en-US" altLang="en-US"/>
              <a:pPr/>
              <a:t>50</a:t>
            </a:fld>
            <a:endParaRPr lang="en-US" altLang="en-US"/>
          </a:p>
        </p:txBody>
      </p:sp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Leading</a:t>
            </a:r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Leading = space between lines of text </a:t>
            </a:r>
          </a:p>
          <a:p>
            <a:pPr lvl="1"/>
            <a:r>
              <a:rPr lang="en-US" dirty="0"/>
              <a:t>Pronounce “led”-</a:t>
            </a:r>
            <a:r>
              <a:rPr lang="en-US" dirty="0" err="1"/>
              <a:t>ing</a:t>
            </a:r>
            <a:r>
              <a:rPr lang="en-US" dirty="0"/>
              <a:t> after the lead strips that used to provide it</a:t>
            </a:r>
          </a:p>
          <a:p>
            <a:pPr lvl="1"/>
            <a:r>
              <a:rPr lang="en-US" dirty="0"/>
              <a:t>space between bottom of standard decent and top of standard ascent</a:t>
            </a:r>
          </a:p>
          <a:p>
            <a:pPr lvl="2"/>
            <a:r>
              <a:rPr lang="en-US" dirty="0"/>
              <a:t>i.e., interline spacing</a:t>
            </a:r>
          </a:p>
        </p:txBody>
      </p:sp>
      <p:pic>
        <p:nvPicPr>
          <p:cNvPr id="22323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4724401"/>
            <a:ext cx="3386138" cy="157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2021 - Brad Myers</a:t>
            </a:r>
          </a:p>
        </p:txBody>
      </p:sp>
    </p:spTree>
    <p:extLst>
      <p:ext uri="{BB962C8B-B14F-4D97-AF65-F5344CB8AC3E}">
        <p14:creationId xmlns:p14="http://schemas.microsoft.com/office/powerpoint/2010/main" val="1988957433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5F084-0082-4E73-89D8-B321541BB9A2}" type="slidenum">
              <a:rPr lang="en-US" altLang="en-US"/>
              <a:pPr/>
              <a:t>51</a:t>
            </a:fld>
            <a:endParaRPr lang="en-US" altLang="en-US"/>
          </a:p>
        </p:txBody>
      </p:sp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Height</a:t>
            </a:r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Height of character or font</a:t>
            </a:r>
          </a:p>
          <a:p>
            <a:pPr lvl="1"/>
            <a:r>
              <a:rPr lang="en-US" dirty="0"/>
              <a:t>ascent + decent + leading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not standard across systems: on some systems doesn’t include leading (but does in Java)</a:t>
            </a:r>
          </a:p>
          <a:p>
            <a:pPr lvl="2"/>
            <a:r>
              <a:rPr lang="en-US" dirty="0"/>
              <a:t>New question: is the leading above or below the text in Java?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2021 - Brad Myers</a:t>
            </a:r>
          </a:p>
        </p:txBody>
      </p:sp>
    </p:spTree>
    <p:extLst>
      <p:ext uri="{BB962C8B-B14F-4D97-AF65-F5344CB8AC3E}">
        <p14:creationId xmlns:p14="http://schemas.microsoft.com/office/powerpoint/2010/main" val="964913466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2488A-0F0D-490F-AE75-64A858659CE6}" type="slidenum">
              <a:rPr lang="en-US" altLang="en-US"/>
              <a:pPr/>
              <a:t>52</a:t>
            </a:fld>
            <a:endParaRPr lang="en-US" altLang="en-US"/>
          </a:p>
        </p:txBody>
      </p:sp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Parameters</a:t>
            </a:r>
          </a:p>
        </p:txBody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0491" y="1447801"/>
            <a:ext cx="9668597" cy="4532313"/>
          </a:xfrm>
        </p:spPr>
        <p:txBody>
          <a:bodyPr/>
          <a:lstStyle/>
          <a:p>
            <a:r>
              <a:rPr lang="en-US" sz="2600" dirty="0"/>
              <a:t>Kerning: overlapping of characters: VA, </a:t>
            </a:r>
            <a:r>
              <a:rPr lang="en-US" sz="2600" dirty="0" err="1"/>
              <a:t>ff</a:t>
            </a:r>
            <a:r>
              <a:rPr lang="en-US" sz="2600" dirty="0"/>
              <a:t>, V.</a:t>
            </a:r>
          </a:p>
          <a:p>
            <a:r>
              <a:rPr lang="en-US" sz="2600" dirty="0"/>
              <a:t>Stroke: Element of a character that would have originally been created with a single pen stroke</a:t>
            </a:r>
          </a:p>
          <a:p>
            <a:r>
              <a:rPr lang="en-US" sz="2600" dirty="0" err="1"/>
              <a:t>Em</a:t>
            </a:r>
            <a:r>
              <a:rPr lang="en-US" sz="2600" dirty="0"/>
              <a:t>: Equal to the font's point size. So an "</a:t>
            </a:r>
            <a:r>
              <a:rPr lang="en-US" sz="2600" dirty="0" err="1"/>
              <a:t>Em</a:t>
            </a:r>
            <a:r>
              <a:rPr lang="en-US" sz="2600" dirty="0"/>
              <a:t>-dash" in a 18 point font is 18points wide: (option-shift-underline on Mac)</a:t>
            </a:r>
          </a:p>
          <a:p>
            <a:r>
              <a:rPr lang="en-US" sz="2600" dirty="0" err="1"/>
              <a:t>En</a:t>
            </a:r>
            <a:r>
              <a:rPr lang="en-US" sz="2600" dirty="0"/>
              <a:t>: Half font's point size. "</a:t>
            </a:r>
            <a:r>
              <a:rPr lang="en-US" sz="2600" dirty="0" err="1"/>
              <a:t>En</a:t>
            </a:r>
            <a:r>
              <a:rPr lang="en-US" sz="2600" dirty="0"/>
              <a:t>-dash" is 9 points wide in 18 point font: (Mac: option-underline)</a:t>
            </a:r>
          </a:p>
          <a:p>
            <a:pPr lvl="1"/>
            <a:r>
              <a:rPr lang="en-US" sz="2200" dirty="0"/>
              <a:t>- DASHES – DASHES—DASHES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2021 - Brad Myers</a:t>
            </a:r>
          </a:p>
        </p:txBody>
      </p:sp>
    </p:spTree>
    <p:extLst>
      <p:ext uri="{BB962C8B-B14F-4D97-AF65-F5344CB8AC3E}">
        <p14:creationId xmlns:p14="http://schemas.microsoft.com/office/powerpoint/2010/main" val="4238522093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57F57-8002-4DD5-9EC1-C66571ED23CC}" type="slidenum">
              <a:rPr lang="en-US" altLang="en-US"/>
              <a:pPr/>
              <a:t>53</a:t>
            </a:fld>
            <a:endParaRPr lang="en-US" altLang="en-US"/>
          </a:p>
        </p:txBody>
      </p:sp>
      <p:pic>
        <p:nvPicPr>
          <p:cNvPr id="226307" name="Picture 3"/>
          <p:cNvPicPr>
            <a:picLocks noChangeAspect="1" noChangeArrowheads="1"/>
          </p:cNvPicPr>
          <p:nvPr/>
        </p:nvPicPr>
        <p:blipFill>
          <a:blip r:embed="rId3" cstate="print"/>
          <a:srcRect t="34927" r="46823"/>
          <a:stretch>
            <a:fillRect/>
          </a:stretch>
        </p:blipFill>
        <p:spPr bwMode="auto">
          <a:xfrm>
            <a:off x="4942609" y="2071588"/>
            <a:ext cx="4038600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63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11828" y="1563688"/>
            <a:ext cx="9308524" cy="4608512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600" b="1" dirty="0"/>
              <a:t>Bitmap fonts</a:t>
            </a:r>
            <a:r>
              <a:rPr lang="en-US" sz="2600" dirty="0"/>
              <a:t>: look bad when scaled up. Best appearance at native resolution.</a:t>
            </a:r>
            <a:br>
              <a:rPr lang="en-US" sz="2600" dirty="0"/>
            </a:br>
            <a:r>
              <a:rPr lang="en-US" sz="5800" dirty="0"/>
              <a:t>Times vs.</a:t>
            </a:r>
            <a:r>
              <a:rPr lang="en-US" sz="4700" dirty="0"/>
              <a:t>  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Sometimes used for dingbats, wingdings</a:t>
            </a:r>
          </a:p>
          <a:p>
            <a:pPr>
              <a:lnSpc>
                <a:spcPct val="90000"/>
              </a:lnSpc>
            </a:pPr>
            <a:r>
              <a:rPr lang="en-US" sz="2600" b="1" dirty="0"/>
              <a:t>Postscript fonts</a:t>
            </a:r>
            <a:r>
              <a:rPr lang="en-US" sz="2600" dirty="0"/>
              <a:t>: by Adobe, described by curves and lines so look good at any resolution, often hard to read when small </a:t>
            </a:r>
          </a:p>
          <a:p>
            <a:pPr>
              <a:lnSpc>
                <a:spcPct val="90000"/>
              </a:lnSpc>
            </a:pPr>
            <a:r>
              <a:rPr lang="en-US" sz="2600" b="1" dirty="0"/>
              <a:t>TrueType fonts</a:t>
            </a:r>
            <a:r>
              <a:rPr lang="en-US" sz="2600" dirty="0"/>
              <a:t>: similar to Postscript: font is a program  </a:t>
            </a:r>
            <a:r>
              <a:rPr lang="en-US" sz="3400" dirty="0" err="1">
                <a:latin typeface="Times New Roman" pitchFamily="18" charset="0"/>
              </a:rPr>
              <a:t>abcd</a:t>
            </a:r>
            <a:endParaRPr lang="en-US" sz="3400" dirty="0">
              <a:latin typeface="Times New Roman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sz="2200" dirty="0"/>
              <a:t>Supported by Java: </a:t>
            </a:r>
            <a:r>
              <a:rPr lang="en-US" sz="2000" dirty="0" err="1"/>
              <a:t>java.awt.font.TRUETYPE_FONT</a:t>
            </a: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600" b="1" dirty="0"/>
              <a:t>OpenType</a:t>
            </a:r>
            <a:r>
              <a:rPr lang="en-US" sz="2400" dirty="0"/>
              <a:t>, etc. – web fonts are scalable </a:t>
            </a:r>
          </a:p>
        </p:txBody>
      </p:sp>
      <p:sp>
        <p:nvSpPr>
          <p:cNvPr id="2263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Types of Fonts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2021 - Brad Myers</a:t>
            </a:r>
          </a:p>
        </p:txBody>
      </p:sp>
    </p:spTree>
    <p:extLst>
      <p:ext uri="{BB962C8B-B14F-4D97-AF65-F5344CB8AC3E}">
        <p14:creationId xmlns:p14="http://schemas.microsoft.com/office/powerpoint/2010/main" val="1216218306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B7DFA-9A04-4415-BFF8-0E6F0C23C580}" type="slidenum">
              <a:rPr lang="en-US" altLang="en-US"/>
              <a:pPr/>
              <a:t>54</a:t>
            </a:fld>
            <a:endParaRPr lang="en-US" altLang="en-US"/>
          </a:p>
        </p:txBody>
      </p:sp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Encoding of Characters</a:t>
            </a:r>
          </a:p>
        </p:txBody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Conventional ASCII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One byte per character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Various special characters in lower and upper part of fonts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Depends on OS, font, etc.</a:t>
            </a:r>
          </a:p>
          <a:p>
            <a:pPr>
              <a:lnSpc>
                <a:spcPct val="90000"/>
              </a:lnSpc>
            </a:pPr>
            <a:r>
              <a:rPr lang="en-US" dirty="0"/>
              <a:t>Unicode: </a:t>
            </a:r>
            <a:r>
              <a:rPr lang="en-US" dirty="0">
                <a:hlinkClick r:id="rId3"/>
              </a:rPr>
              <a:t>http://www.unicode.org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16 bits per character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All the world’s languages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Java and web use Unicode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2021 - Brad Myers</a:t>
            </a:r>
          </a:p>
        </p:txBody>
      </p:sp>
    </p:spTree>
    <p:extLst>
      <p:ext uri="{BB962C8B-B14F-4D97-AF65-F5344CB8AC3E}">
        <p14:creationId xmlns:p14="http://schemas.microsoft.com/office/powerpoint/2010/main" val="5448378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72B99-40E4-4976-A1ED-E68DFDF35C79}" type="slidenum">
              <a:rPr lang="en-US" altLang="en-US"/>
              <a:pPr/>
              <a:t>55</a:t>
            </a:fld>
            <a:endParaRPr lang="en-US" altLang="en-US"/>
          </a:p>
        </p:txBody>
      </p:sp>
      <p:sp>
        <p:nvSpPr>
          <p:cNvPr id="229383" name="Rectangle 7"/>
          <p:cNvSpPr>
            <a:spLocks noGrp="1" noChangeArrowheads="1"/>
          </p:cNvSpPr>
          <p:nvPr>
            <p:ph type="title"/>
          </p:nvPr>
        </p:nvSpPr>
        <p:spPr>
          <a:xfrm>
            <a:off x="634701" y="122238"/>
            <a:ext cx="8890299" cy="944562"/>
          </a:xfrm>
        </p:spPr>
        <p:txBody>
          <a:bodyPr/>
          <a:lstStyle/>
          <a:p>
            <a:r>
              <a:rPr lang="en-US" dirty="0"/>
              <a:t>Images</a:t>
            </a:r>
          </a:p>
        </p:txBody>
      </p:sp>
      <p:sp>
        <p:nvSpPr>
          <p:cNvPr id="229384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634701" y="1295400"/>
            <a:ext cx="9576099" cy="5138738"/>
          </a:xfrm>
        </p:spPr>
        <p:txBody>
          <a:bodyPr>
            <a:normAutofit/>
          </a:bodyPr>
          <a:lstStyle/>
          <a:p>
            <a:r>
              <a:rPr lang="en-US" dirty="0"/>
              <a:t>Pictures created externally</a:t>
            </a:r>
          </a:p>
          <a:p>
            <a:pPr lvl="1"/>
            <a:r>
              <a:rPr lang="en-US" dirty="0"/>
              <a:t>“Bitmaps”, “</a:t>
            </a:r>
            <a:r>
              <a:rPr lang="en-US" dirty="0" err="1"/>
              <a:t>Pixmaps</a:t>
            </a:r>
            <a:r>
              <a:rPr lang="en-US" dirty="0"/>
              <a:t>”</a:t>
            </a:r>
          </a:p>
          <a:p>
            <a:r>
              <a:rPr lang="en-US" dirty="0"/>
              <a:t>Various encodings</a:t>
            </a:r>
          </a:p>
          <a:p>
            <a:pPr lvl="1"/>
            <a:r>
              <a:rPr lang="en-US" dirty="0"/>
              <a:t>bmp, </a:t>
            </a:r>
            <a:r>
              <a:rPr lang="en-US" dirty="0" err="1"/>
              <a:t>pict</a:t>
            </a:r>
            <a:r>
              <a:rPr lang="en-US" dirty="0"/>
              <a:t>, gif, tiff, jpeg, </a:t>
            </a:r>
            <a:r>
              <a:rPr lang="en-US" dirty="0" err="1"/>
              <a:t>png</a:t>
            </a:r>
            <a:r>
              <a:rPr lang="en-US" dirty="0"/>
              <a:t>, …</a:t>
            </a:r>
          </a:p>
          <a:p>
            <a:r>
              <a:rPr lang="en-US" dirty="0"/>
              <a:t>Issues:</a:t>
            </a:r>
          </a:p>
          <a:p>
            <a:pPr lvl="1"/>
            <a:r>
              <a:rPr lang="en-US" dirty="0"/>
              <a:t>Origin for when used as a cursor</a:t>
            </a:r>
          </a:p>
          <a:p>
            <a:pPr lvl="1"/>
            <a:r>
              <a:rPr lang="en-US" dirty="0"/>
              <a:t>Encodings for transparency</a:t>
            </a:r>
          </a:p>
          <a:p>
            <a:pPr lvl="2"/>
            <a:r>
              <a:rPr lang="en-US" dirty="0"/>
              <a:t>Windows cursors and gif files</a:t>
            </a:r>
          </a:p>
          <a:p>
            <a:pPr lvl="2"/>
            <a:r>
              <a:rPr lang="en-US" dirty="0"/>
              <a:t>Java uses alpha compositing</a:t>
            </a:r>
          </a:p>
          <a:p>
            <a:pPr lvl="2"/>
            <a:r>
              <a:rPr lang="en-US" dirty="0"/>
              <a:t>gif &amp; </a:t>
            </a:r>
            <a:r>
              <a:rPr lang="en-US" dirty="0" err="1"/>
              <a:t>png</a:t>
            </a:r>
            <a:r>
              <a:rPr lang="en-US" dirty="0"/>
              <a:t> do support it, jpg does </a:t>
            </a:r>
            <a:r>
              <a:rPr lang="en-US" i="1" dirty="0"/>
              <a:t>not</a:t>
            </a:r>
            <a:endParaRPr lang="en-US" dirty="0"/>
          </a:p>
        </p:txBody>
      </p:sp>
      <p:graphicFrame>
        <p:nvGraphicFramePr>
          <p:cNvPr id="229380" name="Object 4"/>
          <p:cNvGraphicFramePr>
            <a:graphicFrameLocks noChangeAspect="1"/>
          </p:cNvGraphicFramePr>
          <p:nvPr/>
        </p:nvGraphicFramePr>
        <p:xfrm>
          <a:off x="8458201" y="533401"/>
          <a:ext cx="1457325" cy="183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3" imgW="1457143" imgH="1838095" progId="">
                  <p:embed/>
                </p:oleObj>
              </mc:Choice>
              <mc:Fallback>
                <p:oleObj name="Photo Editor Photo" r:id="rId3" imgW="1457143" imgH="1838095" progId="">
                  <p:embed/>
                  <p:pic>
                    <p:nvPicPr>
                      <p:cNvPr id="22938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58201" y="533401"/>
                        <a:ext cx="1457325" cy="183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9381" name="Object 5"/>
          <p:cNvGraphicFramePr>
            <a:graphicFrameLocks noChangeAspect="1"/>
          </p:cNvGraphicFramePr>
          <p:nvPr/>
        </p:nvGraphicFramePr>
        <p:xfrm>
          <a:off x="8382001" y="2514600"/>
          <a:ext cx="1571625" cy="188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5" imgW="1571844" imgH="1886213" progId="">
                  <p:embed/>
                </p:oleObj>
              </mc:Choice>
              <mc:Fallback>
                <p:oleObj name="Photo Editor Photo" r:id="rId5" imgW="1571844" imgH="1886213" progId="">
                  <p:embed/>
                  <p:pic>
                    <p:nvPicPr>
                      <p:cNvPr id="22938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1" y="2514600"/>
                        <a:ext cx="1571625" cy="1885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9382" name="Object 6"/>
          <p:cNvGraphicFramePr>
            <a:graphicFrameLocks noChangeAspect="1"/>
          </p:cNvGraphicFramePr>
          <p:nvPr/>
        </p:nvGraphicFramePr>
        <p:xfrm>
          <a:off x="8305801" y="4572001"/>
          <a:ext cx="1628775" cy="168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7" imgW="1628571" imgH="1685714" progId="">
                  <p:embed/>
                </p:oleObj>
              </mc:Choice>
              <mc:Fallback>
                <p:oleObj name="Photo Editor Photo" r:id="rId7" imgW="1628571" imgH="1685714" progId="">
                  <p:embed/>
                  <p:pic>
                    <p:nvPicPr>
                      <p:cNvPr id="22938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5801" y="4572001"/>
                        <a:ext cx="1628775" cy="168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2021 - Brad Myers</a:t>
            </a:r>
          </a:p>
        </p:txBody>
      </p:sp>
    </p:spTree>
    <p:extLst>
      <p:ext uri="{BB962C8B-B14F-4D97-AF65-F5344CB8AC3E}">
        <p14:creationId xmlns:p14="http://schemas.microsoft.com/office/powerpoint/2010/main" val="2197328440"/>
      </p:ext>
    </p:extLst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02EA-2F16-4227-8E15-F7D7FAA35DC8}" type="slidenum">
              <a:rPr lang="en-US" altLang="en-US"/>
              <a:pPr/>
              <a:t>56</a:t>
            </a:fld>
            <a:endParaRPr lang="en-US" altLang="en-US"/>
          </a:p>
        </p:txBody>
      </p:sp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Clipping and “Stencils”</a:t>
            </a:r>
          </a:p>
        </p:txBody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0688" y="1639888"/>
            <a:ext cx="10058400" cy="453231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600" dirty="0"/>
              <a:t>X windows, Mac, etc. can clip drawing to a set of rectangles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Must be non-overlapping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Important for refresh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Can make drawing more efficient</a:t>
            </a:r>
          </a:p>
          <a:p>
            <a:pPr>
              <a:lnSpc>
                <a:spcPct val="90000"/>
              </a:lnSpc>
            </a:pPr>
            <a:r>
              <a:rPr lang="en-US" sz="2600" dirty="0"/>
              <a:t>Java: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a single clip rectangle:</a:t>
            </a:r>
            <a:br>
              <a:rPr lang="en-US" sz="2200" dirty="0"/>
            </a:br>
            <a:r>
              <a:rPr lang="en-US" sz="1700" dirty="0" err="1"/>
              <a:t>setClip</a:t>
            </a:r>
            <a:r>
              <a:rPr lang="en-US" sz="1700" dirty="0"/>
              <a:t>(</a:t>
            </a:r>
            <a:r>
              <a:rPr lang="en-US" sz="1700" dirty="0" err="1"/>
              <a:t>int</a:t>
            </a:r>
            <a:r>
              <a:rPr lang="en-US" sz="1700" dirty="0"/>
              <a:t> x, </a:t>
            </a:r>
            <a:r>
              <a:rPr lang="en-US" sz="1700" dirty="0" err="1"/>
              <a:t>int</a:t>
            </a:r>
            <a:r>
              <a:rPr lang="en-US" sz="1700" dirty="0"/>
              <a:t> y, </a:t>
            </a:r>
            <a:r>
              <a:rPr lang="en-US" sz="1700" dirty="0" err="1"/>
              <a:t>int</a:t>
            </a:r>
            <a:r>
              <a:rPr lang="en-US" sz="1700" dirty="0"/>
              <a:t> width, </a:t>
            </a:r>
            <a:r>
              <a:rPr lang="en-US" sz="1700" dirty="0" err="1"/>
              <a:t>int</a:t>
            </a:r>
            <a:r>
              <a:rPr lang="en-US" sz="1700" dirty="0"/>
              <a:t> height)</a:t>
            </a:r>
            <a:br>
              <a:rPr lang="en-US" sz="1700" dirty="0"/>
            </a:br>
            <a:r>
              <a:rPr lang="en-US" sz="1700" dirty="0"/>
              <a:t>	Sets the current clip to the rectangle specified by the given coordinates.</a:t>
            </a:r>
            <a:br>
              <a:rPr lang="en-US" sz="1700" dirty="0"/>
            </a:br>
            <a:r>
              <a:rPr lang="en-US" sz="1700" dirty="0" err="1"/>
              <a:t>clipRect</a:t>
            </a:r>
            <a:r>
              <a:rPr lang="en-US" sz="1700" dirty="0"/>
              <a:t>(</a:t>
            </a:r>
            <a:r>
              <a:rPr lang="en-US" sz="1700" dirty="0" err="1"/>
              <a:t>int</a:t>
            </a:r>
            <a:r>
              <a:rPr lang="en-US" sz="1700" dirty="0"/>
              <a:t> x, </a:t>
            </a:r>
            <a:r>
              <a:rPr lang="en-US" sz="1700" dirty="0" err="1"/>
              <a:t>int</a:t>
            </a:r>
            <a:r>
              <a:rPr lang="en-US" sz="1700" dirty="0"/>
              <a:t> y, </a:t>
            </a:r>
            <a:r>
              <a:rPr lang="en-US" sz="1700" dirty="0" err="1"/>
              <a:t>int</a:t>
            </a:r>
            <a:r>
              <a:rPr lang="en-US" sz="1700" dirty="0"/>
              <a:t> width, </a:t>
            </a:r>
            <a:r>
              <a:rPr lang="en-US" sz="1700" dirty="0" err="1"/>
              <a:t>int</a:t>
            </a:r>
            <a:r>
              <a:rPr lang="en-US" sz="1700" dirty="0"/>
              <a:t> height)</a:t>
            </a:r>
            <a:br>
              <a:rPr lang="en-US" sz="1700" dirty="0"/>
            </a:br>
            <a:r>
              <a:rPr lang="en-US" sz="1700" dirty="0"/>
              <a:t>	Intersects the current clip with the specified rectangle.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Clip to arbitrary shape</a:t>
            </a:r>
            <a:br>
              <a:rPr lang="en-US" sz="2200" dirty="0"/>
            </a:br>
            <a:r>
              <a:rPr lang="en-US" sz="1700" dirty="0" err="1"/>
              <a:t>setClip</a:t>
            </a:r>
            <a:r>
              <a:rPr lang="en-US" sz="1700" dirty="0"/>
              <a:t>(Shape clip)</a:t>
            </a:r>
            <a:br>
              <a:rPr lang="en-US" sz="1700" dirty="0"/>
            </a:br>
            <a:r>
              <a:rPr lang="en-US" sz="1700" dirty="0"/>
              <a:t>	Sets the current clipping area to an arbitrary clip shape.</a:t>
            </a:r>
          </a:p>
          <a:p>
            <a:pPr>
              <a:lnSpc>
                <a:spcPct val="90000"/>
              </a:lnSpc>
            </a:pPr>
            <a:r>
              <a:rPr lang="en-US" sz="2100" dirty="0"/>
              <a:t>JS Canvas: </a:t>
            </a:r>
            <a:r>
              <a:rPr lang="en-US" sz="2100" dirty="0" err="1"/>
              <a:t>ctx.clip</a:t>
            </a:r>
            <a:r>
              <a:rPr lang="en-US" sz="2100" dirty="0"/>
              <a:t>();  </a:t>
            </a:r>
          </a:p>
        </p:txBody>
      </p:sp>
      <p:sp>
        <p:nvSpPr>
          <p:cNvPr id="230404" name="Rectangle 4" descr="Granite"/>
          <p:cNvSpPr>
            <a:spLocks noChangeArrowheads="1"/>
          </p:cNvSpPr>
          <p:nvPr/>
        </p:nvSpPr>
        <p:spPr bwMode="auto">
          <a:xfrm>
            <a:off x="7543800" y="2514600"/>
            <a:ext cx="1981200" cy="1447800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0405" name="Oval 5"/>
          <p:cNvSpPr>
            <a:spLocks noChangeArrowheads="1"/>
          </p:cNvSpPr>
          <p:nvPr/>
        </p:nvSpPr>
        <p:spPr bwMode="auto">
          <a:xfrm>
            <a:off x="7848600" y="2819400"/>
            <a:ext cx="12954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0406" name="Rectangle 6"/>
          <p:cNvSpPr>
            <a:spLocks noChangeArrowheads="1"/>
          </p:cNvSpPr>
          <p:nvPr/>
        </p:nvSpPr>
        <p:spPr bwMode="auto">
          <a:xfrm>
            <a:off x="8915400" y="2819400"/>
            <a:ext cx="1219200" cy="9144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0407" name="Rectangle 7"/>
          <p:cNvSpPr>
            <a:spLocks noChangeArrowheads="1"/>
          </p:cNvSpPr>
          <p:nvPr/>
        </p:nvSpPr>
        <p:spPr bwMode="auto">
          <a:xfrm>
            <a:off x="6934200" y="2286000"/>
            <a:ext cx="1219200" cy="8382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30408" name="Picture 8" descr="2D-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15364" y="5029200"/>
            <a:ext cx="1506537" cy="1524000"/>
          </a:xfrm>
          <a:prstGeom prst="rect">
            <a:avLst/>
          </a:prstGeom>
          <a:noFill/>
        </p:spPr>
      </p:pic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2021 - Brad Myers</a:t>
            </a:r>
          </a:p>
        </p:txBody>
      </p:sp>
    </p:spTree>
    <p:extLst>
      <p:ext uri="{BB962C8B-B14F-4D97-AF65-F5344CB8AC3E}">
        <p14:creationId xmlns:p14="http://schemas.microsoft.com/office/powerpoint/2010/main" val="685386996"/>
      </p:ext>
    </p:extLst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ECB28-1A9B-49FF-A3C3-5167DE355772}" type="slidenum">
              <a:rPr lang="en-US" altLang="en-US"/>
              <a:pPr/>
              <a:t>57</a:t>
            </a:fld>
            <a:endParaRPr lang="en-US" altLang="en-US"/>
          </a:p>
        </p:txBody>
      </p:sp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“Stencils”</a:t>
            </a:r>
          </a:p>
        </p:txBody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Model is like the stencils used in</a:t>
            </a:r>
            <a:br>
              <a:rPr lang="en-US"/>
            </a:br>
            <a:r>
              <a:rPr lang="en-US"/>
              <a:t>crafts</a:t>
            </a:r>
          </a:p>
          <a:p>
            <a:pPr lvl="1"/>
            <a:r>
              <a:rPr lang="en-US"/>
              <a:t>Only see paint through the “holes”</a:t>
            </a:r>
          </a:p>
          <a:p>
            <a:r>
              <a:rPr lang="en-US"/>
              <a:t>Used for transparency, icons, other effects</a:t>
            </a:r>
          </a:p>
          <a:p>
            <a:r>
              <a:rPr lang="en-US"/>
              <a:t>Uses alpha compositing and shape clip mechanisms in Java</a:t>
            </a:r>
          </a:p>
        </p:txBody>
      </p:sp>
      <p:pic>
        <p:nvPicPr>
          <p:cNvPr id="231428" name="Picture 4" descr="le9014co"/>
          <p:cNvPicPr>
            <a:picLocks noChangeAspect="1" noChangeArrowheads="1"/>
          </p:cNvPicPr>
          <p:nvPr/>
        </p:nvPicPr>
        <p:blipFill>
          <a:blip r:embed="rId3" cstate="print"/>
          <a:srcRect r="28889"/>
          <a:stretch>
            <a:fillRect/>
          </a:stretch>
        </p:blipFill>
        <p:spPr bwMode="auto">
          <a:xfrm>
            <a:off x="8229600" y="1295401"/>
            <a:ext cx="2438400" cy="1679575"/>
          </a:xfrm>
          <a:prstGeom prst="rect">
            <a:avLst/>
          </a:prstGeom>
          <a:noFill/>
        </p:spPr>
      </p:pic>
      <p:pic>
        <p:nvPicPr>
          <p:cNvPr id="231429" name="Picture 5" descr="Pc9804co"/>
          <p:cNvPicPr>
            <a:picLocks noChangeAspect="1" noChangeArrowheads="1"/>
          </p:cNvPicPr>
          <p:nvPr/>
        </p:nvPicPr>
        <p:blipFill>
          <a:blip r:embed="rId4" cstate="print"/>
          <a:srcRect b="51799"/>
          <a:stretch>
            <a:fillRect/>
          </a:stretch>
        </p:blipFill>
        <p:spPr bwMode="auto">
          <a:xfrm>
            <a:off x="7086600" y="304800"/>
            <a:ext cx="3429000" cy="914400"/>
          </a:xfrm>
          <a:prstGeom prst="rect">
            <a:avLst/>
          </a:prstGeom>
          <a:noFill/>
        </p:spPr>
      </p:pic>
      <p:pic>
        <p:nvPicPr>
          <p:cNvPr id="231430" name="Picture 6" descr="starryAp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7400" y="5715000"/>
            <a:ext cx="4800600" cy="742950"/>
          </a:xfrm>
          <a:prstGeom prst="rect">
            <a:avLst/>
          </a:prstGeom>
          <a:noFill/>
        </p:spPr>
      </p:pic>
      <p:pic>
        <p:nvPicPr>
          <p:cNvPr id="231431" name="Picture 7" descr="starryOutlin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7400" y="4876800"/>
            <a:ext cx="4857750" cy="731838"/>
          </a:xfrm>
          <a:prstGeom prst="rect">
            <a:avLst/>
          </a:prstGeom>
          <a:noFill/>
        </p:spPr>
      </p:pic>
      <p:pic>
        <p:nvPicPr>
          <p:cNvPr id="231432" name="Picture 8" descr="Starry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91401" y="4495800"/>
            <a:ext cx="2720975" cy="2160588"/>
          </a:xfrm>
          <a:prstGeom prst="rect">
            <a:avLst/>
          </a:prstGeom>
          <a:noFill/>
        </p:spPr>
      </p:pic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2021 - Brad Myers</a:t>
            </a:r>
          </a:p>
        </p:txBody>
      </p:sp>
    </p:spTree>
    <p:extLst>
      <p:ext uri="{BB962C8B-B14F-4D97-AF65-F5344CB8AC3E}">
        <p14:creationId xmlns:p14="http://schemas.microsoft.com/office/powerpoint/2010/main" val="250791939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23200" y="6335731"/>
            <a:ext cx="2844800" cy="273050"/>
          </a:xfrm>
        </p:spPr>
        <p:txBody>
          <a:bodyPr/>
          <a:lstStyle/>
          <a:p>
            <a:fld id="{463FCE6D-C869-4DA0-B4CF-E466657B74CA}" type="slidenum">
              <a:rPr lang="en-US" altLang="en-US"/>
              <a:pPr/>
              <a:t>58</a:t>
            </a:fld>
            <a:endParaRPr lang="en-US" altLang="en-US"/>
          </a:p>
        </p:txBody>
      </p:sp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Coordinate Transformations</a:t>
            </a:r>
          </a:p>
        </p:txBody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19269"/>
            <a:ext cx="8650288" cy="45323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600" dirty="0"/>
              <a:t>Supports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Translate - move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Rotate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Scale – change size (including flip = -scale)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Shear</a:t>
            </a:r>
          </a:p>
          <a:p>
            <a:pPr>
              <a:lnSpc>
                <a:spcPct val="90000"/>
              </a:lnSpc>
            </a:pPr>
            <a:r>
              <a:rPr lang="en-US" sz="2600" dirty="0"/>
              <a:t>Can modify any shape, including text</a:t>
            </a:r>
          </a:p>
          <a:p>
            <a:pPr>
              <a:lnSpc>
                <a:spcPct val="90000"/>
              </a:lnSpc>
            </a:pPr>
            <a:r>
              <a:rPr lang="en-US" sz="2600" dirty="0"/>
              <a:t>To fully understand, need matrix algebra:</a:t>
            </a:r>
          </a:p>
          <a:p>
            <a:pPr lvl="1">
              <a:lnSpc>
                <a:spcPct val="90000"/>
              </a:lnSpc>
            </a:pPr>
            <a:r>
              <a:rPr lang="en-US" sz="2200" dirty="0">
                <a:latin typeface="Times New Roman" pitchFamily="18" charset="0"/>
              </a:rPr>
              <a:t>Affine transformations are based on two-dimensional matrices of the following form:</a:t>
            </a:r>
          </a:p>
          <a:p>
            <a:pPr lvl="4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sz="2400" i="1" dirty="0">
                <a:latin typeface="Times New Roman" pitchFamily="18" charset="0"/>
              </a:rPr>
              <a:t>a c </a:t>
            </a:r>
            <a:r>
              <a:rPr lang="en-US" sz="2400" i="1" dirty="0" err="1">
                <a:latin typeface="Times New Roman" pitchFamily="18" charset="0"/>
              </a:rPr>
              <a:t>t</a:t>
            </a:r>
            <a:r>
              <a:rPr lang="en-US" sz="2400" i="1" baseline="-25000" dirty="0" err="1">
                <a:latin typeface="Times New Roman" pitchFamily="18" charset="0"/>
              </a:rPr>
              <a:t>x</a:t>
            </a:r>
            <a:r>
              <a:rPr lang="en-US" sz="2400" i="1" baseline="-25000" dirty="0">
                <a:latin typeface="Times New Roman" pitchFamily="18" charset="0"/>
              </a:rPr>
              <a:t>         </a:t>
            </a:r>
            <a:r>
              <a:rPr lang="en-US" sz="2400" i="1" dirty="0">
                <a:latin typeface="Times New Roman" pitchFamily="18" charset="0"/>
              </a:rPr>
              <a:t>x</a:t>
            </a:r>
            <a:endParaRPr lang="en-US" sz="2400" i="1" baseline="-25000" dirty="0">
              <a:latin typeface="Times New Roman" pitchFamily="18" charset="0"/>
            </a:endParaRPr>
          </a:p>
          <a:p>
            <a:pPr lvl="4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sz="2400" i="1" dirty="0">
                <a:latin typeface="Times New Roman" pitchFamily="18" charset="0"/>
              </a:rPr>
              <a:t>b d t</a:t>
            </a:r>
            <a:r>
              <a:rPr lang="en-US" sz="2400" i="1" baseline="-25000" dirty="0">
                <a:latin typeface="Times New Roman" pitchFamily="18" charset="0"/>
              </a:rPr>
              <a:t>y        </a:t>
            </a:r>
            <a:r>
              <a:rPr lang="en-US" sz="2400" i="1" dirty="0">
                <a:latin typeface="Times New Roman" pitchFamily="18" charset="0"/>
              </a:rPr>
              <a:t>y         </a:t>
            </a:r>
            <a:r>
              <a:rPr lang="en-US" dirty="0">
                <a:latin typeface="Times New Roman" pitchFamily="18" charset="0"/>
              </a:rPr>
              <a:t>where </a:t>
            </a:r>
            <a:r>
              <a:rPr lang="en-US" i="1" dirty="0">
                <a:latin typeface="Times New Roman" pitchFamily="18" charset="0"/>
              </a:rPr>
              <a:t>x</a:t>
            </a:r>
            <a:r>
              <a:rPr lang="en-US" dirty="0">
                <a:latin typeface="Symbol" pitchFamily="18" charset="2"/>
              </a:rPr>
              <a:t>¢ = </a:t>
            </a:r>
            <a:r>
              <a:rPr lang="en-US" i="1" dirty="0">
                <a:latin typeface="Times New Roman" pitchFamily="18" charset="0"/>
              </a:rPr>
              <a:t>ax + cy + </a:t>
            </a:r>
            <a:r>
              <a:rPr lang="en-US" i="1" dirty="0" err="1">
                <a:latin typeface="Times New Roman" pitchFamily="18" charset="0"/>
              </a:rPr>
              <a:t>t</a:t>
            </a:r>
            <a:r>
              <a:rPr lang="en-US" i="1" baseline="-25000" dirty="0" err="1">
                <a:latin typeface="Times New Roman" pitchFamily="18" charset="0"/>
              </a:rPr>
              <a:t>x</a:t>
            </a:r>
            <a:r>
              <a:rPr lang="en-US" i="1" dirty="0">
                <a:latin typeface="Times New Roman" pitchFamily="18" charset="0"/>
              </a:rPr>
              <a:t>  and 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i="1" dirty="0">
                <a:latin typeface="Times New Roman" pitchFamily="18" charset="0"/>
              </a:rPr>
              <a:t>y</a:t>
            </a:r>
            <a:r>
              <a:rPr lang="en-US" dirty="0">
                <a:latin typeface="Symbol" pitchFamily="18" charset="2"/>
              </a:rPr>
              <a:t>¢ = </a:t>
            </a:r>
            <a:r>
              <a:rPr lang="en-US" i="1" dirty="0">
                <a:latin typeface="Times New Roman" pitchFamily="18" charset="0"/>
              </a:rPr>
              <a:t>bx + </a:t>
            </a:r>
            <a:r>
              <a:rPr lang="en-US" i="1" dirty="0" err="1">
                <a:latin typeface="Times New Roman" pitchFamily="18" charset="0"/>
              </a:rPr>
              <a:t>dy</a:t>
            </a:r>
            <a:r>
              <a:rPr lang="en-US" i="1" dirty="0">
                <a:latin typeface="Times New Roman" pitchFamily="18" charset="0"/>
              </a:rPr>
              <a:t> + t</a:t>
            </a:r>
            <a:r>
              <a:rPr lang="en-US" i="1" baseline="-25000" dirty="0">
                <a:latin typeface="Times New Roman" pitchFamily="18" charset="0"/>
              </a:rPr>
              <a:t>y</a:t>
            </a:r>
            <a:endParaRPr lang="en-US" sz="2800" i="1" baseline="-25000" dirty="0">
              <a:latin typeface="Times New Roman" pitchFamily="18" charset="0"/>
            </a:endParaRPr>
          </a:p>
          <a:p>
            <a:pPr lvl="4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sz="2400" i="1" baseline="-25000" dirty="0">
                <a:latin typeface="Times New Roman" pitchFamily="18" charset="0"/>
              </a:rPr>
              <a:t>                    </a:t>
            </a:r>
            <a:r>
              <a:rPr lang="en-US" sz="2400" i="1" dirty="0">
                <a:latin typeface="Times New Roman" pitchFamily="18" charset="0"/>
              </a:rPr>
              <a:t>1</a:t>
            </a:r>
          </a:p>
        </p:txBody>
      </p:sp>
      <p:pic>
        <p:nvPicPr>
          <p:cNvPr id="232452" name="Picture 4" descr="2D-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1" y="2459057"/>
            <a:ext cx="1603375" cy="1744663"/>
          </a:xfrm>
          <a:prstGeom prst="rect">
            <a:avLst/>
          </a:prstGeom>
          <a:noFill/>
        </p:spPr>
      </p:pic>
      <p:pic>
        <p:nvPicPr>
          <p:cNvPr id="232453" name="Picture 5" descr="2D-5"/>
          <p:cNvPicPr>
            <a:picLocks noChangeAspect="1" noChangeArrowheads="1"/>
          </p:cNvPicPr>
          <p:nvPr/>
        </p:nvPicPr>
        <p:blipFill>
          <a:blip r:embed="rId4" cstate="print"/>
          <a:srcRect l="8234" t="7935" r="9435" b="20662"/>
          <a:stretch>
            <a:fillRect/>
          </a:stretch>
        </p:blipFill>
        <p:spPr bwMode="auto">
          <a:xfrm>
            <a:off x="8001000" y="1503381"/>
            <a:ext cx="762000" cy="685800"/>
          </a:xfrm>
          <a:prstGeom prst="rect">
            <a:avLst/>
          </a:prstGeom>
          <a:noFill/>
        </p:spPr>
      </p:pic>
      <p:grpSp>
        <p:nvGrpSpPr>
          <p:cNvPr id="232454" name="Group 6"/>
          <p:cNvGrpSpPr>
            <a:grpSpLocks/>
          </p:cNvGrpSpPr>
          <p:nvPr/>
        </p:nvGrpSpPr>
        <p:grpSpPr bwMode="auto">
          <a:xfrm>
            <a:off x="2209800" y="5008581"/>
            <a:ext cx="228600" cy="762000"/>
            <a:chOff x="1296" y="3600"/>
            <a:chExt cx="144" cy="432"/>
          </a:xfrm>
        </p:grpSpPr>
        <p:sp>
          <p:nvSpPr>
            <p:cNvPr id="232455" name="Line 7"/>
            <p:cNvSpPr>
              <a:spLocks noChangeShapeType="1"/>
            </p:cNvSpPr>
            <p:nvPr/>
          </p:nvSpPr>
          <p:spPr bwMode="auto">
            <a:xfrm flipH="1">
              <a:off x="1296" y="360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2456" name="Line 8"/>
            <p:cNvSpPr>
              <a:spLocks noChangeShapeType="1"/>
            </p:cNvSpPr>
            <p:nvPr/>
          </p:nvSpPr>
          <p:spPr bwMode="auto">
            <a:xfrm flipH="1">
              <a:off x="1296" y="4032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2457" name="Line 9"/>
            <p:cNvSpPr>
              <a:spLocks noChangeShapeType="1"/>
            </p:cNvSpPr>
            <p:nvPr/>
          </p:nvSpPr>
          <p:spPr bwMode="auto">
            <a:xfrm>
              <a:off x="1296" y="3600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32458" name="Group 10"/>
          <p:cNvGrpSpPr>
            <a:grpSpLocks/>
          </p:cNvGrpSpPr>
          <p:nvPr/>
        </p:nvGrpSpPr>
        <p:grpSpPr bwMode="auto">
          <a:xfrm flipH="1">
            <a:off x="2819400" y="5008581"/>
            <a:ext cx="228600" cy="762000"/>
            <a:chOff x="1296" y="3600"/>
            <a:chExt cx="144" cy="432"/>
          </a:xfrm>
        </p:grpSpPr>
        <p:sp>
          <p:nvSpPr>
            <p:cNvPr id="232459" name="Line 11"/>
            <p:cNvSpPr>
              <a:spLocks noChangeShapeType="1"/>
            </p:cNvSpPr>
            <p:nvPr/>
          </p:nvSpPr>
          <p:spPr bwMode="auto">
            <a:xfrm flipH="1">
              <a:off x="1296" y="360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2460" name="Line 12"/>
            <p:cNvSpPr>
              <a:spLocks noChangeShapeType="1"/>
            </p:cNvSpPr>
            <p:nvPr/>
          </p:nvSpPr>
          <p:spPr bwMode="auto">
            <a:xfrm flipH="1">
              <a:off x="1296" y="4032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2461" name="Line 13"/>
            <p:cNvSpPr>
              <a:spLocks noChangeShapeType="1"/>
            </p:cNvSpPr>
            <p:nvPr/>
          </p:nvSpPr>
          <p:spPr bwMode="auto">
            <a:xfrm>
              <a:off x="1296" y="3600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32462" name="Group 14"/>
          <p:cNvGrpSpPr>
            <a:grpSpLocks/>
          </p:cNvGrpSpPr>
          <p:nvPr/>
        </p:nvGrpSpPr>
        <p:grpSpPr bwMode="auto">
          <a:xfrm>
            <a:off x="3200400" y="5084781"/>
            <a:ext cx="152400" cy="990600"/>
            <a:chOff x="1296" y="3600"/>
            <a:chExt cx="144" cy="432"/>
          </a:xfrm>
        </p:grpSpPr>
        <p:sp>
          <p:nvSpPr>
            <p:cNvPr id="232463" name="Line 15"/>
            <p:cNvSpPr>
              <a:spLocks noChangeShapeType="1"/>
            </p:cNvSpPr>
            <p:nvPr/>
          </p:nvSpPr>
          <p:spPr bwMode="auto">
            <a:xfrm flipH="1">
              <a:off x="1296" y="360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2464" name="Line 16"/>
            <p:cNvSpPr>
              <a:spLocks noChangeShapeType="1"/>
            </p:cNvSpPr>
            <p:nvPr/>
          </p:nvSpPr>
          <p:spPr bwMode="auto">
            <a:xfrm flipH="1">
              <a:off x="1296" y="4032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2465" name="Line 17"/>
            <p:cNvSpPr>
              <a:spLocks noChangeShapeType="1"/>
            </p:cNvSpPr>
            <p:nvPr/>
          </p:nvSpPr>
          <p:spPr bwMode="auto">
            <a:xfrm>
              <a:off x="1296" y="3600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32466" name="Group 18"/>
          <p:cNvGrpSpPr>
            <a:grpSpLocks/>
          </p:cNvGrpSpPr>
          <p:nvPr/>
        </p:nvGrpSpPr>
        <p:grpSpPr bwMode="auto">
          <a:xfrm flipH="1">
            <a:off x="3581400" y="5084781"/>
            <a:ext cx="152400" cy="990600"/>
            <a:chOff x="1296" y="3600"/>
            <a:chExt cx="144" cy="432"/>
          </a:xfrm>
        </p:grpSpPr>
        <p:sp>
          <p:nvSpPr>
            <p:cNvPr id="232467" name="Line 19"/>
            <p:cNvSpPr>
              <a:spLocks noChangeShapeType="1"/>
            </p:cNvSpPr>
            <p:nvPr/>
          </p:nvSpPr>
          <p:spPr bwMode="auto">
            <a:xfrm flipH="1">
              <a:off x="1296" y="360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2468" name="Line 20"/>
            <p:cNvSpPr>
              <a:spLocks noChangeShapeType="1"/>
            </p:cNvSpPr>
            <p:nvPr/>
          </p:nvSpPr>
          <p:spPr bwMode="auto">
            <a:xfrm flipH="1">
              <a:off x="1296" y="4032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2469" name="Line 21"/>
            <p:cNvSpPr>
              <a:spLocks noChangeShapeType="1"/>
            </p:cNvSpPr>
            <p:nvPr/>
          </p:nvSpPr>
          <p:spPr bwMode="auto">
            <a:xfrm>
              <a:off x="1296" y="3600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>
          <a:xfrm>
            <a:off x="3251200" y="6335731"/>
            <a:ext cx="3860800" cy="273050"/>
          </a:xfrm>
        </p:spPr>
        <p:txBody>
          <a:bodyPr/>
          <a:lstStyle/>
          <a:p>
            <a:r>
              <a:rPr lang="en-US" altLang="en-US"/>
              <a:t>© 2021 - Brad Myers</a:t>
            </a:r>
          </a:p>
        </p:txBody>
      </p:sp>
    </p:spTree>
    <p:extLst>
      <p:ext uri="{BB962C8B-B14F-4D97-AF65-F5344CB8AC3E}">
        <p14:creationId xmlns:p14="http://schemas.microsoft.com/office/powerpoint/2010/main" val="562564866"/>
      </p:ext>
    </p:extLst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4CE70-C067-452A-A595-EA6EAF960446}" type="slidenum">
              <a:rPr lang="en-US" altLang="en-US"/>
              <a:pPr/>
              <a:t>59</a:t>
            </a:fld>
            <a:endParaRPr lang="en-US" altLang="en-US"/>
          </a:p>
        </p:txBody>
      </p:sp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Parameters are Passed</a:t>
            </a:r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How pass parameters for drawing operations?</a:t>
            </a:r>
          </a:p>
          <a:p>
            <a:r>
              <a:rPr lang="en-US"/>
              <a:t>Issue: Lots of parameters control the drawing of objects. </a:t>
            </a:r>
          </a:p>
          <a:p>
            <a:pPr lvl="1"/>
            <a:r>
              <a:rPr lang="en-US"/>
              <a:t>X drawline has at least 19</a:t>
            </a:r>
          </a:p>
          <a:p>
            <a:pPr lvl="1"/>
            <a:r>
              <a:rPr lang="en-US"/>
              <a:t>How many for Java swing?</a:t>
            </a:r>
          </a:p>
          <a:p>
            <a:pPr lvl="2"/>
            <a:r>
              <a:rPr lang="en-US"/>
              <a:t>Adds (at least): transformation matrix, antialiasing and other renderinghints, what else?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2021 - Brad Myers</a:t>
            </a:r>
          </a:p>
        </p:txBody>
      </p:sp>
    </p:spTree>
    <p:extLst>
      <p:ext uri="{BB962C8B-B14F-4D97-AF65-F5344CB8AC3E}">
        <p14:creationId xmlns:p14="http://schemas.microsoft.com/office/powerpoint/2010/main" val="2065338822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7069" y="808832"/>
            <a:ext cx="3339271" cy="38401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22238"/>
            <a:ext cx="7543800" cy="1036524"/>
          </a:xfrm>
        </p:spPr>
        <p:txBody>
          <a:bodyPr/>
          <a:lstStyle/>
          <a:p>
            <a:r>
              <a:rPr lang="en-US" dirty="0"/>
              <a:t>Rendering Graphics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0882" y="1417638"/>
            <a:ext cx="9244775" cy="5014912"/>
          </a:xfrm>
        </p:spPr>
        <p:txBody>
          <a:bodyPr>
            <a:normAutofit/>
          </a:bodyPr>
          <a:lstStyle/>
          <a:p>
            <a:r>
              <a:rPr lang="en-US" dirty="0"/>
              <a:t>Graphics are </a:t>
            </a:r>
            <a:r>
              <a:rPr lang="en-US" i="1" dirty="0">
                <a:solidFill>
                  <a:srgbClr val="C00000"/>
                </a:solidFill>
              </a:rPr>
              <a:t>rendered</a:t>
            </a:r>
            <a:br>
              <a:rPr lang="en-US" dirty="0"/>
            </a:br>
            <a:r>
              <a:rPr lang="en-US" dirty="0"/>
              <a:t>onto the screen</a:t>
            </a:r>
          </a:p>
          <a:p>
            <a:r>
              <a:rPr lang="en-US" dirty="0"/>
              <a:t>Decide exactly which pixels to draw</a:t>
            </a:r>
            <a:br>
              <a:rPr lang="en-US" dirty="0"/>
            </a:br>
            <a:r>
              <a:rPr lang="en-US" dirty="0"/>
              <a:t>in which color</a:t>
            </a:r>
          </a:p>
          <a:p>
            <a:pPr lvl="1"/>
            <a:r>
              <a:rPr lang="en-US" dirty="0"/>
              <a:t>We won’t cover the low-level rendering algorithms</a:t>
            </a:r>
          </a:p>
          <a:p>
            <a:pPr lvl="1"/>
            <a:r>
              <a:rPr lang="en-US" dirty="0"/>
              <a:t>Do need to know what is going on, and how to control it</a:t>
            </a:r>
          </a:p>
          <a:p>
            <a:r>
              <a:rPr lang="en-US" dirty="0"/>
              <a:t>JavaScript provides 2 built-in ways to do graphics:</a:t>
            </a:r>
          </a:p>
          <a:p>
            <a:pPr lvl="1"/>
            <a:r>
              <a:rPr lang="en-US" dirty="0"/>
              <a:t>SVG – Scalable Vector Graphics = “Drawing”</a:t>
            </a:r>
          </a:p>
          <a:p>
            <a:pPr lvl="1"/>
            <a:r>
              <a:rPr lang="en-US" dirty="0"/>
              <a:t>Canvas	 = “Painting”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2021 -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r="13057"/>
          <a:stretch/>
        </p:blipFill>
        <p:spPr>
          <a:xfrm>
            <a:off x="7707091" y="1967595"/>
            <a:ext cx="1015988" cy="1092699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 bwMode="auto">
          <a:xfrm>
            <a:off x="8567069" y="2536032"/>
            <a:ext cx="957931" cy="0"/>
          </a:xfrm>
          <a:prstGeom prst="straightConnector1">
            <a:avLst/>
          </a:prstGeom>
          <a:solidFill>
            <a:schemeClr val="accent1"/>
          </a:solidFill>
          <a:ln w="152400" cap="flat" cmpd="sng" algn="ctr">
            <a:solidFill>
              <a:srgbClr val="92D050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406183629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EA1AB-0E09-4B26-A8DA-4F9219AAE897}" type="slidenum">
              <a:rPr lang="en-US" altLang="en-US"/>
              <a:pPr/>
              <a:t>60</a:t>
            </a:fld>
            <a:endParaRPr lang="en-US" altLang="en-US"/>
          </a:p>
        </p:txBody>
      </p:sp>
      <p:sp>
        <p:nvSpPr>
          <p:cNvPr id="235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DrawLine</a:t>
            </a:r>
            <a:r>
              <a:rPr lang="en-US" dirty="0"/>
              <a:t> Parameters</a:t>
            </a:r>
          </a:p>
        </p:txBody>
      </p:sp>
      <p:sp>
        <p:nvSpPr>
          <p:cNvPr id="2355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81201" y="1719263"/>
            <a:ext cx="4041775" cy="4411662"/>
          </a:xfrm>
        </p:spPr>
        <p:txBody>
          <a:bodyPr/>
          <a:lstStyle/>
          <a:p>
            <a:pPr marL="571500" indent="-571500">
              <a:spcBef>
                <a:spcPct val="0"/>
              </a:spcBef>
              <a:buSzPct val="110000"/>
              <a:buFont typeface="Wingdings" pitchFamily="2" charset="2"/>
              <a:buAutoNum type="arabicPeriod"/>
            </a:pPr>
            <a:r>
              <a:rPr lang="en-US" sz="2200" dirty="0"/>
              <a:t>Window in which to draw </a:t>
            </a:r>
          </a:p>
          <a:p>
            <a:pPr marL="571500" indent="-571500">
              <a:spcBef>
                <a:spcPct val="0"/>
              </a:spcBef>
              <a:buSzPct val="110000"/>
              <a:buFont typeface="Wingdings" pitchFamily="2" charset="2"/>
              <a:buAutoNum type="arabicPeriod"/>
            </a:pPr>
            <a:r>
              <a:rPr lang="en-US" sz="2200" dirty="0"/>
              <a:t>X1 </a:t>
            </a:r>
          </a:p>
          <a:p>
            <a:pPr marL="571500" indent="-571500">
              <a:spcBef>
                <a:spcPct val="0"/>
              </a:spcBef>
              <a:buSzPct val="110000"/>
              <a:buFont typeface="Wingdings" pitchFamily="2" charset="2"/>
              <a:buAutoNum type="arabicPeriod"/>
            </a:pPr>
            <a:r>
              <a:rPr lang="en-US" sz="2200" dirty="0"/>
              <a:t>Y1 </a:t>
            </a:r>
          </a:p>
          <a:p>
            <a:pPr marL="571500" indent="-571500">
              <a:spcBef>
                <a:spcPct val="0"/>
              </a:spcBef>
              <a:buSzPct val="110000"/>
              <a:buFont typeface="Wingdings" pitchFamily="2" charset="2"/>
              <a:buAutoNum type="arabicPeriod"/>
            </a:pPr>
            <a:r>
              <a:rPr lang="en-US" sz="2200" dirty="0"/>
              <a:t>X2 </a:t>
            </a:r>
          </a:p>
          <a:p>
            <a:pPr marL="571500" indent="-571500">
              <a:spcBef>
                <a:spcPct val="0"/>
              </a:spcBef>
              <a:buSzPct val="110000"/>
              <a:buFont typeface="Wingdings" pitchFamily="2" charset="2"/>
              <a:buAutoNum type="arabicPeriod"/>
            </a:pPr>
            <a:r>
              <a:rPr lang="en-US" sz="2200" dirty="0"/>
              <a:t>Y2 </a:t>
            </a:r>
          </a:p>
          <a:p>
            <a:pPr marL="571500" indent="-571500">
              <a:spcBef>
                <a:spcPct val="0"/>
              </a:spcBef>
              <a:buSzPct val="110000"/>
              <a:buFont typeface="Wingdings" pitchFamily="2" charset="2"/>
              <a:buAutoNum type="arabicPeriod"/>
            </a:pPr>
            <a:r>
              <a:rPr lang="en-US" sz="2200" dirty="0"/>
              <a:t>relative-p </a:t>
            </a:r>
          </a:p>
          <a:p>
            <a:pPr marL="571500" indent="-571500">
              <a:spcBef>
                <a:spcPct val="0"/>
              </a:spcBef>
              <a:buSzPct val="110000"/>
              <a:buFont typeface="Wingdings" pitchFamily="2" charset="2"/>
              <a:buAutoNum type="arabicPeriod"/>
            </a:pPr>
            <a:r>
              <a:rPr lang="en-US" sz="2200" dirty="0"/>
              <a:t>line-width </a:t>
            </a:r>
          </a:p>
          <a:p>
            <a:pPr marL="571500" indent="-571500">
              <a:spcBef>
                <a:spcPct val="0"/>
              </a:spcBef>
              <a:buSzPct val="110000"/>
              <a:buFont typeface="Wingdings" pitchFamily="2" charset="2"/>
              <a:buAutoNum type="arabicPeriod"/>
            </a:pPr>
            <a:r>
              <a:rPr lang="en-US" sz="2200" dirty="0"/>
              <a:t>draw function</a:t>
            </a:r>
          </a:p>
          <a:p>
            <a:pPr marL="571500" indent="-571500">
              <a:spcBef>
                <a:spcPct val="0"/>
              </a:spcBef>
              <a:buSzPct val="110000"/>
              <a:buFont typeface="Wingdings" pitchFamily="2" charset="2"/>
              <a:buAutoNum type="arabicPeriod"/>
            </a:pPr>
            <a:r>
              <a:rPr lang="en-US" sz="2200" dirty="0"/>
              <a:t>background-color </a:t>
            </a:r>
          </a:p>
          <a:p>
            <a:pPr marL="571500" indent="-571500">
              <a:spcBef>
                <a:spcPct val="0"/>
              </a:spcBef>
              <a:buSzPct val="110000"/>
              <a:buFont typeface="Wingdings" pitchFamily="2" charset="2"/>
              <a:buAutoNum type="arabicPeriod"/>
            </a:pPr>
            <a:r>
              <a:rPr lang="en-US" sz="2200" dirty="0"/>
              <a:t>foreground-color </a:t>
            </a:r>
          </a:p>
        </p:txBody>
      </p:sp>
      <p:sp>
        <p:nvSpPr>
          <p:cNvPr id="23552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167438" y="1719263"/>
            <a:ext cx="4043362" cy="4411662"/>
          </a:xfrm>
        </p:spPr>
        <p:txBody>
          <a:bodyPr/>
          <a:lstStyle/>
          <a:p>
            <a:pPr marL="533400" indent="-533400">
              <a:spcBef>
                <a:spcPct val="0"/>
              </a:spcBef>
              <a:buSzPct val="110000"/>
              <a:buFont typeface="Wingdings" pitchFamily="2" charset="2"/>
              <a:buAutoNum type="arabicPeriod" startAt="11"/>
            </a:pPr>
            <a:r>
              <a:rPr lang="en-US" sz="2200"/>
              <a:t>cap style </a:t>
            </a:r>
          </a:p>
          <a:p>
            <a:pPr marL="533400" indent="-533400">
              <a:spcBef>
                <a:spcPct val="0"/>
              </a:spcBef>
              <a:buSzPct val="110000"/>
              <a:buFont typeface="Wingdings" pitchFamily="2" charset="2"/>
              <a:buAutoNum type="arabicPeriod" startAt="11"/>
            </a:pPr>
            <a:r>
              <a:rPr lang="en-US" sz="2200"/>
              <a:t>line style (solid, dashed, double-dashed) </a:t>
            </a:r>
          </a:p>
          <a:p>
            <a:pPr marL="533400" indent="-533400">
              <a:spcBef>
                <a:spcPct val="0"/>
              </a:spcBef>
              <a:buSzPct val="110000"/>
              <a:buFont typeface="Wingdings" pitchFamily="2" charset="2"/>
              <a:buAutoNum type="arabicPeriod" startAt="11"/>
            </a:pPr>
            <a:r>
              <a:rPr lang="en-US" sz="2200"/>
              <a:t>dash pattern </a:t>
            </a:r>
          </a:p>
          <a:p>
            <a:pPr marL="533400" indent="-533400">
              <a:spcBef>
                <a:spcPct val="0"/>
              </a:spcBef>
              <a:buSzPct val="110000"/>
              <a:buFont typeface="Wingdings" pitchFamily="2" charset="2"/>
              <a:buAutoNum type="arabicPeriod" startAt="11"/>
            </a:pPr>
            <a:r>
              <a:rPr lang="en-US" sz="2200"/>
              <a:t>dash offset </a:t>
            </a:r>
          </a:p>
          <a:p>
            <a:pPr marL="533400" indent="-533400">
              <a:spcBef>
                <a:spcPct val="0"/>
              </a:spcBef>
              <a:buSzPct val="110000"/>
              <a:buFont typeface="Wingdings" pitchFamily="2" charset="2"/>
              <a:buAutoNum type="arabicPeriod" startAt="11"/>
            </a:pPr>
            <a:r>
              <a:rPr lang="en-US" sz="2200"/>
              <a:t>stipple bitmap </a:t>
            </a:r>
          </a:p>
          <a:p>
            <a:pPr marL="533400" indent="-533400">
              <a:spcBef>
                <a:spcPct val="0"/>
              </a:spcBef>
              <a:buSzPct val="110000"/>
              <a:buFont typeface="Wingdings" pitchFamily="2" charset="2"/>
              <a:buAutoNum type="arabicPeriod" startAt="11"/>
            </a:pPr>
            <a:r>
              <a:rPr lang="en-US" sz="2200"/>
              <a:t>stipple origin X </a:t>
            </a:r>
          </a:p>
          <a:p>
            <a:pPr marL="533400" indent="-533400">
              <a:spcBef>
                <a:spcPct val="0"/>
              </a:spcBef>
              <a:buSzPct val="110000"/>
              <a:buFont typeface="Wingdings" pitchFamily="2" charset="2"/>
              <a:buAutoNum type="arabicPeriod" startAt="11"/>
            </a:pPr>
            <a:r>
              <a:rPr lang="en-US" sz="2200"/>
              <a:t>stipple origin Y </a:t>
            </a:r>
          </a:p>
          <a:p>
            <a:pPr marL="533400" indent="-533400">
              <a:spcBef>
                <a:spcPct val="0"/>
              </a:spcBef>
              <a:buSzPct val="110000"/>
              <a:buFont typeface="Wingdings" pitchFamily="2" charset="2"/>
              <a:buAutoNum type="arabicPeriod" startAt="11"/>
            </a:pPr>
            <a:r>
              <a:rPr lang="en-US" sz="2200"/>
              <a:t>clip mask </a:t>
            </a:r>
          </a:p>
          <a:p>
            <a:pPr marL="533400" indent="-533400">
              <a:spcBef>
                <a:spcPct val="0"/>
              </a:spcBef>
              <a:buSzPct val="110000"/>
              <a:buFont typeface="Wingdings" pitchFamily="2" charset="2"/>
              <a:buAutoNum type="arabicPeriod" startAt="11"/>
            </a:pPr>
            <a:r>
              <a:rPr lang="en-US" sz="2200"/>
              <a:t>plane mask (for drawing on specific planes)</a:t>
            </a:r>
            <a:endParaRPr lang="en-US" sz="390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2021 - Brad Myers</a:t>
            </a:r>
          </a:p>
        </p:txBody>
      </p:sp>
    </p:spTree>
    <p:extLst>
      <p:ext uri="{BB962C8B-B14F-4D97-AF65-F5344CB8AC3E}">
        <p14:creationId xmlns:p14="http://schemas.microsoft.com/office/powerpoint/2010/main" val="423677576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E593-DCB0-40FE-8EBD-8FD3777F3561}" type="slidenum">
              <a:rPr lang="en-US" altLang="en-US"/>
              <a:pPr/>
              <a:t>61</a:t>
            </a:fld>
            <a:endParaRPr lang="en-US" altLang="en-US"/>
          </a:p>
        </p:txBody>
      </p:sp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Pass Parameters?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Three basic possibilities</a:t>
            </a:r>
          </a:p>
          <a:p>
            <a:pPr lvl="1"/>
            <a:r>
              <a:rPr lang="en-US"/>
              <a:t>Pass all parameters with each operation</a:t>
            </a:r>
          </a:p>
          <a:p>
            <a:pPr lvl="2"/>
            <a:r>
              <a:rPr lang="en-US"/>
              <a:t>DrawLine(70,30,70,200, Red, ......)</a:t>
            </a:r>
          </a:p>
          <a:p>
            <a:pPr lvl="2"/>
            <a:r>
              <a:rPr lang="en-US"/>
              <a:t>- too many parameters</a:t>
            </a:r>
          </a:p>
          <a:p>
            <a:pPr lvl="2"/>
            <a:r>
              <a:rPr lang="en-US"/>
              <a:t>Not really used by any modern system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2021 - Brad Myers</a:t>
            </a:r>
          </a:p>
        </p:txBody>
      </p:sp>
    </p:spTree>
    <p:extLst>
      <p:ext uri="{BB962C8B-B14F-4D97-AF65-F5344CB8AC3E}">
        <p14:creationId xmlns:p14="http://schemas.microsoft.com/office/powerpoint/2010/main" val="30159121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6E78A-AC95-42E9-A6B4-0C2EC053765A}" type="slidenum">
              <a:rPr lang="en-US" altLang="en-US"/>
              <a:pPr/>
              <a:t>62</a:t>
            </a:fld>
            <a:endParaRPr lang="en-US" altLang="en-US"/>
          </a:p>
        </p:txBody>
      </p:sp>
      <p:sp>
        <p:nvSpPr>
          <p:cNvPr id="237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Passing Parameters, 2</a:t>
            </a:r>
          </a:p>
        </p:txBody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0688" y="1371601"/>
            <a:ext cx="10058400" cy="4532313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All parameters stored in the system</a:t>
            </a:r>
          </a:p>
          <a:p>
            <a:pPr lvl="2"/>
            <a:r>
              <a:rPr lang="en-US" dirty="0"/>
              <a:t>Used by Macintosh, Display Postscript, etc.</a:t>
            </a:r>
          </a:p>
          <a:p>
            <a:pPr lvl="2"/>
            <a:r>
              <a:rPr lang="en-US" dirty="0"/>
              <a:t>Sometimes called the “pen”</a:t>
            </a:r>
          </a:p>
          <a:p>
            <a:pPr lvl="2"/>
            <a:r>
              <a:rPr lang="en-US" dirty="0"/>
              <a:t>Example (pseudo code): </a:t>
            </a:r>
          </a:p>
          <a:p>
            <a:pPr lvl="3"/>
            <a:r>
              <a:rPr lang="en-US" dirty="0" err="1"/>
              <a:t>SetColor</a:t>
            </a:r>
            <a:r>
              <a:rPr lang="en-US" dirty="0"/>
              <a:t>(Red)</a:t>
            </a:r>
            <a:br>
              <a:rPr lang="en-US" dirty="0"/>
            </a:br>
            <a:r>
              <a:rPr lang="en-US" dirty="0" err="1"/>
              <a:t>MoveTo</a:t>
            </a:r>
            <a:r>
              <a:rPr lang="en-US" dirty="0"/>
              <a:t>(70, 30)</a:t>
            </a:r>
            <a:br>
              <a:rPr lang="en-US" dirty="0"/>
            </a:br>
            <a:r>
              <a:rPr lang="en-US" dirty="0" err="1"/>
              <a:t>DrawTo</a:t>
            </a:r>
            <a:r>
              <a:rPr lang="en-US" dirty="0"/>
              <a:t>(70, 200)</a:t>
            </a:r>
          </a:p>
          <a:p>
            <a:pPr lvl="2"/>
            <a:r>
              <a:rPr lang="en-US" dirty="0"/>
              <a:t>+ Fewer parameters to calls</a:t>
            </a:r>
          </a:p>
          <a:p>
            <a:pPr lvl="2"/>
            <a:r>
              <a:rPr lang="en-US" dirty="0"/>
              <a:t>+ Don't have to set properties don't care about </a:t>
            </a:r>
          </a:p>
          <a:p>
            <a:pPr lvl="2"/>
            <a:r>
              <a:rPr lang="en-US" dirty="0"/>
              <a:t>- Interrupts, multi-processing, may result in unexpected settings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2021 - Brad Myers</a:t>
            </a:r>
          </a:p>
        </p:txBody>
      </p:sp>
    </p:spTree>
    <p:extLst>
      <p:ext uri="{BB962C8B-B14F-4D97-AF65-F5344CB8AC3E}">
        <p14:creationId xmlns:p14="http://schemas.microsoft.com/office/powerpoint/2010/main" val="300006806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67C19-18A0-4D3E-AE4F-E44DE4E722CE}" type="slidenum">
              <a:rPr lang="en-US" altLang="en-US"/>
              <a:pPr/>
              <a:t>63</a:t>
            </a:fld>
            <a:endParaRPr lang="en-US" altLang="en-US"/>
          </a:p>
        </p:txBody>
      </p:sp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Passing Parameters, 3</a:t>
            </a:r>
          </a:p>
        </p:txBody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0763" y="1417639"/>
            <a:ext cx="9380502" cy="4713287"/>
          </a:xfrm>
        </p:spPr>
        <p:txBody>
          <a:bodyPr>
            <a:normAutofit lnSpcReduction="10000"/>
          </a:bodyPr>
          <a:lstStyle/>
          <a:p>
            <a:pPr lvl="1"/>
            <a:r>
              <a:rPr lang="en-US" dirty="0"/>
              <a:t>Store parameters in an object</a:t>
            </a:r>
          </a:p>
          <a:p>
            <a:pPr lvl="2"/>
            <a:r>
              <a:rPr lang="en-US" dirty="0"/>
              <a:t>JavaScript canvas “context”</a:t>
            </a:r>
          </a:p>
          <a:p>
            <a:pPr lvl="3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canvas.getContext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("2d");</a:t>
            </a:r>
          </a:p>
          <a:p>
            <a:pPr lvl="2"/>
            <a:r>
              <a:rPr lang="en-US" dirty="0"/>
              <a:t>X = “graphics context”</a:t>
            </a:r>
          </a:p>
          <a:p>
            <a:pPr lvl="2"/>
            <a:r>
              <a:rPr lang="en-US" dirty="0"/>
              <a:t>Windows = “device context”</a:t>
            </a:r>
          </a:p>
          <a:p>
            <a:pPr lvl="3"/>
            <a:r>
              <a:rPr lang="en-US" dirty="0"/>
              <a:t>corresponds to surface, but can push and pop</a:t>
            </a:r>
          </a:p>
          <a:p>
            <a:pPr lvl="2"/>
            <a:r>
              <a:rPr lang="en-US" dirty="0"/>
              <a:t>Java</a:t>
            </a:r>
          </a:p>
          <a:p>
            <a:pPr lvl="3"/>
            <a:r>
              <a:rPr lang="en-US" dirty="0"/>
              <a:t>“Graphics”, Graphics2D, Graphics3D objects</a:t>
            </a:r>
          </a:p>
          <a:p>
            <a:pPr lvl="4"/>
            <a:r>
              <a:rPr lang="en-US" dirty="0"/>
              <a:t>Lots of settings</a:t>
            </a:r>
          </a:p>
          <a:p>
            <a:pPr lvl="2"/>
            <a:r>
              <a:rPr lang="en-US" dirty="0"/>
              <a:t>Android</a:t>
            </a:r>
          </a:p>
          <a:p>
            <a:pPr lvl="3"/>
            <a:r>
              <a:rPr lang="en-US" dirty="0"/>
              <a:t>Has BOTH graphics object and Paint object</a:t>
            </a:r>
          </a:p>
          <a:p>
            <a:pPr lvl="3"/>
            <a:r>
              <a:rPr lang="en-US" dirty="0"/>
              <a:t>Parameters are in the Paint object</a:t>
            </a:r>
          </a:p>
          <a:p>
            <a:pPr lvl="3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2021 - Brad Myers</a:t>
            </a:r>
          </a:p>
        </p:txBody>
      </p:sp>
    </p:spTree>
    <p:extLst>
      <p:ext uri="{BB962C8B-B14F-4D97-AF65-F5344CB8AC3E}">
        <p14:creationId xmlns:p14="http://schemas.microsoft.com/office/powerpoint/2010/main" val="130285336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Historical reference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Early machines were all monochrome</a:t>
            </a:r>
          </a:p>
          <a:p>
            <a:pPr lvl="1"/>
            <a:r>
              <a:rPr lang="en-US" dirty="0"/>
              <a:t>Each pixel was black or white</a:t>
            </a:r>
          </a:p>
          <a:p>
            <a:r>
              <a:rPr lang="en-US" dirty="0"/>
              <a:t>Slow graphics</a:t>
            </a:r>
          </a:p>
          <a:p>
            <a:r>
              <a:rPr lang="en-US" dirty="0"/>
              <a:t>Tricks for highlighting</a:t>
            </a:r>
            <a:br>
              <a:rPr lang="en-US" dirty="0"/>
            </a:br>
            <a:r>
              <a:rPr lang="en-US" dirty="0"/>
              <a:t>and “grey”</a:t>
            </a:r>
          </a:p>
          <a:p>
            <a:pPr lvl="1"/>
            <a:r>
              <a:rPr lang="en-US" dirty="0"/>
              <a:t>“halftone” – </a:t>
            </a:r>
            <a:r>
              <a:rPr lang="en-US"/>
              <a:t>every other</a:t>
            </a:r>
            <a:br>
              <a:rPr lang="en-US"/>
            </a:br>
            <a:r>
              <a:rPr lang="en-US"/>
              <a:t>pixel 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2021 -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C536E-AAC3-4FE7-9A03-44393A15733E}" type="slidenum">
              <a:rPr lang="en-US" altLang="en-US" smtClean="0"/>
              <a:pPr/>
              <a:t>64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2801" y="2181313"/>
            <a:ext cx="3343105" cy="4324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23526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8F3EA-A1A8-41D1-8123-9D807394D0DE}" type="slidenum">
              <a:rPr lang="en-US" altLang="en-US"/>
              <a:pPr/>
              <a:t>65</a:t>
            </a:fld>
            <a:endParaRPr lang="en-US" altLang="en-US"/>
          </a:p>
        </p:txBody>
      </p:sp>
      <p:pic>
        <p:nvPicPr>
          <p:cNvPr id="2068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701676"/>
            <a:ext cx="533400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685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Draw Function</a:t>
            </a:r>
          </a:p>
        </p:txBody>
      </p:sp>
      <p:sp>
        <p:nvSpPr>
          <p:cNvPr id="20685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25158" y="1487488"/>
            <a:ext cx="9553930" cy="4532312"/>
          </a:xfrm>
        </p:spPr>
        <p:txBody>
          <a:bodyPr/>
          <a:lstStyle/>
          <a:p>
            <a:r>
              <a:rPr lang="en-US" sz="2600" dirty="0"/>
              <a:t>Replace (COPY)</a:t>
            </a:r>
          </a:p>
          <a:p>
            <a:r>
              <a:rPr lang="en-US" sz="2600" dirty="0"/>
              <a:t>XOR</a:t>
            </a:r>
          </a:p>
          <a:p>
            <a:r>
              <a:rPr lang="en-US" sz="2600" dirty="0"/>
              <a:t>And, OR, NOT, etc.</a:t>
            </a:r>
          </a:p>
          <a:p>
            <a:r>
              <a:rPr lang="en-US" sz="2600" dirty="0"/>
              <a:t>Makes it important to do the points only once</a:t>
            </a:r>
          </a:p>
          <a:p>
            <a:r>
              <a:rPr lang="en-US" sz="2600" dirty="0"/>
              <a:t>Anything XOR BLACK = inverted anything, XOR again and get original: </a:t>
            </a:r>
          </a:p>
          <a:p>
            <a:r>
              <a:rPr lang="en-US" sz="2600" dirty="0"/>
              <a:t>AND useful for making holes</a:t>
            </a:r>
          </a:p>
          <a:p>
            <a:r>
              <a:rPr lang="en-US" sz="2600" dirty="0"/>
              <a:t>Doesn’t work well in color</a:t>
            </a:r>
          </a:p>
          <a:p>
            <a:r>
              <a:rPr lang="en-US" sz="2600" dirty="0"/>
              <a:t>Java: Paint or XOR (</a:t>
            </a:r>
            <a:r>
              <a:rPr lang="en-US" sz="2600" b="1" dirty="0" err="1">
                <a:hlinkClick r:id="rId4"/>
              </a:rPr>
              <a:t>setXORMode</a:t>
            </a:r>
            <a:r>
              <a:rPr lang="en-US" sz="2600" dirty="0"/>
              <a:t> or </a:t>
            </a:r>
            <a:r>
              <a:rPr lang="en-US" sz="2600" b="1" dirty="0">
                <a:hlinkClick r:id="rId4"/>
              </a:rPr>
              <a:t>setPaintMode</a:t>
            </a:r>
            <a:r>
              <a:rPr lang="en-US" sz="2600" dirty="0"/>
              <a:t>)</a:t>
            </a:r>
          </a:p>
        </p:txBody>
      </p:sp>
      <p:pic>
        <p:nvPicPr>
          <p:cNvPr id="206854" name="Picture 6" descr="lect10xo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71801" y="5729288"/>
            <a:ext cx="6003925" cy="976312"/>
          </a:xfrm>
          <a:prstGeom prst="rect">
            <a:avLst/>
          </a:prstGeom>
          <a:noFill/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648200" y="6477000"/>
            <a:ext cx="2895600" cy="381000"/>
          </a:xfrm>
        </p:spPr>
        <p:txBody>
          <a:bodyPr/>
          <a:lstStyle/>
          <a:p>
            <a:r>
              <a:rPr lang="en-US" altLang="en-US"/>
              <a:t>© 2021 - Brad Myers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20702195"/>
      </p:ext>
    </p:extLst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14EA1-850C-420A-B31F-29FA1E304841}" type="slidenum">
              <a:rPr lang="en-US" altLang="en-US"/>
              <a:pPr/>
              <a:t>66</a:t>
            </a:fld>
            <a:endParaRPr lang="en-US" altLang="en-US"/>
          </a:p>
        </p:txBody>
      </p:sp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RasterOp (BitBlt, CopyArea)</a:t>
            </a:r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5158" y="1447801"/>
            <a:ext cx="9553930" cy="4532313"/>
          </a:xfrm>
        </p:spPr>
        <p:txBody>
          <a:bodyPr/>
          <a:lstStyle/>
          <a:p>
            <a:r>
              <a:rPr lang="en-US" sz="2600" dirty="0"/>
              <a:t>Copy an area of the screen</a:t>
            </a:r>
            <a:br>
              <a:rPr lang="en-US" sz="2600" dirty="0"/>
            </a:br>
            <a:r>
              <a:rPr lang="en-US" sz="1700" dirty="0" err="1">
                <a:hlinkClick r:id="rId3"/>
              </a:rPr>
              <a:t>graphics.copyArea</a:t>
            </a:r>
            <a:r>
              <a:rPr lang="en-US" sz="1700" dirty="0">
                <a:hlinkClick r:id="rId3"/>
              </a:rPr>
              <a:t> </a:t>
            </a:r>
            <a:r>
              <a:rPr lang="en-US" sz="1700" dirty="0"/>
              <a:t>(</a:t>
            </a:r>
            <a:r>
              <a:rPr lang="en-US" sz="1700" dirty="0" err="1"/>
              <a:t>int</a:t>
            </a:r>
            <a:r>
              <a:rPr lang="en-US" sz="1700" dirty="0"/>
              <a:t> x, </a:t>
            </a:r>
            <a:r>
              <a:rPr lang="en-US" sz="1700" dirty="0" err="1"/>
              <a:t>int</a:t>
            </a:r>
            <a:r>
              <a:rPr lang="en-US" sz="1700" dirty="0"/>
              <a:t> y, </a:t>
            </a:r>
            <a:r>
              <a:rPr lang="en-US" sz="1700" dirty="0" err="1"/>
              <a:t>int</a:t>
            </a:r>
            <a:r>
              <a:rPr lang="en-US" sz="1700" dirty="0"/>
              <a:t> width, </a:t>
            </a:r>
            <a:r>
              <a:rPr lang="en-US" sz="1700" dirty="0" err="1"/>
              <a:t>int</a:t>
            </a:r>
            <a:r>
              <a:rPr lang="en-US" sz="1700" dirty="0"/>
              <a:t> height, </a:t>
            </a:r>
            <a:r>
              <a:rPr lang="en-US" sz="1700" dirty="0" err="1"/>
              <a:t>int</a:t>
            </a:r>
            <a:r>
              <a:rPr lang="en-US" sz="1700" dirty="0"/>
              <a:t> </a:t>
            </a:r>
            <a:r>
              <a:rPr lang="en-US" sz="1700" dirty="0" err="1"/>
              <a:t>dx</a:t>
            </a:r>
            <a:r>
              <a:rPr lang="en-US" sz="1700" dirty="0"/>
              <a:t>, </a:t>
            </a:r>
            <a:r>
              <a:rPr lang="en-US" sz="1700" dirty="0" err="1"/>
              <a:t>int</a:t>
            </a:r>
            <a:r>
              <a:rPr lang="en-US" sz="1700" dirty="0"/>
              <a:t> </a:t>
            </a:r>
            <a:r>
              <a:rPr lang="en-US" sz="1700" dirty="0" err="1"/>
              <a:t>dy</a:t>
            </a:r>
            <a:r>
              <a:rPr lang="en-US" sz="1700" dirty="0"/>
              <a:t>)</a:t>
            </a:r>
            <a:br>
              <a:rPr lang="en-US" sz="1700" dirty="0"/>
            </a:br>
            <a:r>
              <a:rPr lang="en-US" sz="1700" dirty="0"/>
              <a:t>Copies an area of the component by a distance specified by </a:t>
            </a:r>
            <a:r>
              <a:rPr lang="en-US" sz="1700" dirty="0" err="1"/>
              <a:t>dx</a:t>
            </a:r>
            <a:r>
              <a:rPr lang="en-US" sz="1700" dirty="0"/>
              <a:t> and dy.</a:t>
            </a:r>
            <a:r>
              <a:rPr lang="en-US" sz="1900" dirty="0"/>
              <a:t>  </a:t>
            </a:r>
          </a:p>
          <a:p>
            <a:r>
              <a:rPr lang="en-US" sz="2600" dirty="0"/>
              <a:t>Used to have ability to combine with destination using Boolean combinations </a:t>
            </a:r>
          </a:p>
          <a:p>
            <a:r>
              <a:rPr lang="en-US" sz="2600" dirty="0"/>
              <a:t>Useful for moving, scrolling, erasing &amp; filling rectangles, etc. </a:t>
            </a:r>
          </a:p>
          <a:p>
            <a:r>
              <a:rPr lang="en-US" sz="2600" dirty="0" err="1"/>
              <a:t>SmallTalk</a:t>
            </a:r>
            <a:r>
              <a:rPr lang="en-US" sz="2600" dirty="0"/>
              <a:t> investigated using it for rotate, scaling, etc. </a:t>
            </a:r>
          </a:p>
          <a:p>
            <a:r>
              <a:rPr lang="en-US" sz="2600" dirty="0"/>
              <a:t>Not nearly as useful in color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2021 - Brad Myers</a:t>
            </a:r>
          </a:p>
        </p:txBody>
      </p:sp>
    </p:spTree>
    <p:extLst>
      <p:ext uri="{BB962C8B-B14F-4D97-AF65-F5344CB8AC3E}">
        <p14:creationId xmlns:p14="http://schemas.microsoft.com/office/powerpoint/2010/main" val="649293280"/>
      </p:ext>
    </p:extLst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DCF0D-0337-4BE2-9822-39596CD6431E}" type="slidenum">
              <a:rPr lang="en-US" altLang="en-US"/>
              <a:pPr/>
              <a:t>67</a:t>
            </a:fld>
            <a:endParaRPr lang="en-US" altLang="en-US"/>
          </a:p>
        </p:txBody>
      </p:sp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Double Buffering</a:t>
            </a:r>
          </a:p>
        </p:txBody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(Needed for Homework 3) </a:t>
            </a:r>
          </a:p>
          <a:p>
            <a:r>
              <a:rPr lang="en-US" dirty="0"/>
              <a:t>Save an extra picture offscreen </a:t>
            </a:r>
          </a:p>
          <a:p>
            <a:pPr lvl="1"/>
            <a:r>
              <a:rPr lang="en-US" dirty="0"/>
              <a:t>Smoother animations </a:t>
            </a:r>
          </a:p>
          <a:p>
            <a:pPr lvl="1"/>
            <a:r>
              <a:rPr lang="en-US" dirty="0"/>
              <a:t>Save hidden parts of windows </a:t>
            </a:r>
          </a:p>
          <a:p>
            <a:r>
              <a:rPr lang="en-US" dirty="0"/>
              <a:t>= “Backing store” </a:t>
            </a:r>
          </a:p>
          <a:p>
            <a:r>
              <a:rPr lang="en-US" dirty="0"/>
              <a:t>Use two buffers for special effects, faster refresh </a:t>
            </a:r>
          </a:p>
          <a:p>
            <a:r>
              <a:rPr lang="en-US" dirty="0"/>
              <a:t>“Save-under” for pop-ups</a:t>
            </a:r>
          </a:p>
          <a:p>
            <a:r>
              <a:rPr lang="en-US" dirty="0"/>
              <a:t>Use this for the temporary canvas for homework3</a:t>
            </a:r>
          </a:p>
          <a:p>
            <a:pPr lvl="1"/>
            <a:r>
              <a:rPr lang="en-US" dirty="0"/>
              <a:t>Need a way to draw interim feedback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2021 - Brad Myers</a:t>
            </a:r>
          </a:p>
        </p:txBody>
      </p:sp>
    </p:spTree>
    <p:extLst>
      <p:ext uri="{BB962C8B-B14F-4D97-AF65-F5344CB8AC3E}">
        <p14:creationId xmlns:p14="http://schemas.microsoft.com/office/powerpoint/2010/main" val="215378314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612" y="165780"/>
            <a:ext cx="9230447" cy="842282"/>
          </a:xfrm>
        </p:spPr>
        <p:txBody>
          <a:bodyPr/>
          <a:lstStyle/>
          <a:p>
            <a:r>
              <a:rPr lang="en-US" dirty="0"/>
              <a:t>Double Buffering (for a Canvas)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9478" y="1051605"/>
            <a:ext cx="8229600" cy="514599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1. Make an off-screen</a:t>
            </a:r>
            <a:br>
              <a:rPr lang="en-US" dirty="0"/>
            </a:br>
            <a:r>
              <a:rPr lang="en-US" dirty="0"/>
              <a:t>copy of screen</a:t>
            </a:r>
          </a:p>
          <a:p>
            <a:r>
              <a:rPr lang="en-US" dirty="0"/>
              <a:t>2. Draw interim object</a:t>
            </a:r>
            <a:br>
              <a:rPr lang="en-US" dirty="0"/>
            </a:br>
            <a:r>
              <a:rPr lang="en-US" dirty="0"/>
              <a:t>on-screen</a:t>
            </a:r>
          </a:p>
          <a:p>
            <a:r>
              <a:rPr lang="en-US" dirty="0"/>
              <a:t>3. Erase by copying</a:t>
            </a:r>
            <a:br>
              <a:rPr lang="en-US" dirty="0"/>
            </a:br>
            <a:r>
              <a:rPr lang="en-US" dirty="0"/>
              <a:t>off-screen one to</a:t>
            </a:r>
            <a:br>
              <a:rPr lang="en-US" dirty="0"/>
            </a:br>
            <a:r>
              <a:rPr lang="en-US" dirty="0"/>
              <a:t>on-screen</a:t>
            </a:r>
          </a:p>
          <a:p>
            <a:r>
              <a:rPr lang="en-US" dirty="0"/>
              <a:t>Repeat steps 2-3 as</a:t>
            </a:r>
            <a:br>
              <a:rPr lang="en-US" dirty="0"/>
            </a:br>
            <a:r>
              <a:rPr lang="en-US" dirty="0"/>
              <a:t>interim object moves</a:t>
            </a:r>
          </a:p>
          <a:p>
            <a:r>
              <a:rPr lang="en-US" dirty="0"/>
              <a:t>(or make permanent by</a:t>
            </a:r>
            <a:br>
              <a:rPr lang="en-US" dirty="0"/>
            </a:br>
            <a:r>
              <a:rPr lang="en-US" dirty="0"/>
              <a:t>copying to off-screen)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© 2021 -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68</a:t>
            </a:fld>
            <a:endParaRPr lang="en-US" alt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8656860" y="1037090"/>
            <a:ext cx="1538514" cy="1509486"/>
            <a:chOff x="812800" y="2656114"/>
            <a:chExt cx="1538514" cy="1509486"/>
          </a:xfrm>
        </p:grpSpPr>
        <p:sp>
          <p:nvSpPr>
            <p:cNvPr id="6" name="Rectangle 5"/>
            <p:cNvSpPr/>
            <p:nvPr/>
          </p:nvSpPr>
          <p:spPr bwMode="auto">
            <a:xfrm>
              <a:off x="812800" y="2656114"/>
              <a:ext cx="1538514" cy="1509486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1074057" y="2844800"/>
              <a:ext cx="478972" cy="478972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Isosceles Triangle 7"/>
            <p:cNvSpPr/>
            <p:nvPr/>
          </p:nvSpPr>
          <p:spPr bwMode="auto">
            <a:xfrm>
              <a:off x="1483360" y="3410857"/>
              <a:ext cx="589280" cy="508000"/>
            </a:xfrm>
            <a:prstGeom prst="triangle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555919" y="1051605"/>
            <a:ext cx="1538514" cy="1509486"/>
            <a:chOff x="4481286" y="2307771"/>
            <a:chExt cx="1538514" cy="1509486"/>
          </a:xfrm>
        </p:grpSpPr>
        <p:sp>
          <p:nvSpPr>
            <p:cNvPr id="13" name="Rectangle 12"/>
            <p:cNvSpPr/>
            <p:nvPr/>
          </p:nvSpPr>
          <p:spPr bwMode="auto">
            <a:xfrm>
              <a:off x="4481286" y="2307771"/>
              <a:ext cx="1538514" cy="1509486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4742543" y="2496457"/>
              <a:ext cx="478972" cy="478972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Isosceles Triangle 14"/>
            <p:cNvSpPr/>
            <p:nvPr/>
          </p:nvSpPr>
          <p:spPr bwMode="auto">
            <a:xfrm>
              <a:off x="5151846" y="3062514"/>
              <a:ext cx="589280" cy="508000"/>
            </a:xfrm>
            <a:prstGeom prst="triangle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8656860" y="2775631"/>
            <a:ext cx="1538514" cy="1509486"/>
            <a:chOff x="4452258" y="4572000"/>
            <a:chExt cx="1538514" cy="1509486"/>
          </a:xfrm>
        </p:grpSpPr>
        <p:sp>
          <p:nvSpPr>
            <p:cNvPr id="20" name="Rectangle 19"/>
            <p:cNvSpPr/>
            <p:nvPr/>
          </p:nvSpPr>
          <p:spPr bwMode="auto">
            <a:xfrm>
              <a:off x="4452258" y="4572000"/>
              <a:ext cx="1538514" cy="1509486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Oval 20"/>
            <p:cNvSpPr/>
            <p:nvPr/>
          </p:nvSpPr>
          <p:spPr bwMode="auto">
            <a:xfrm>
              <a:off x="4713515" y="4760686"/>
              <a:ext cx="478972" cy="478972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Isosceles Triangle 21"/>
            <p:cNvSpPr/>
            <p:nvPr/>
          </p:nvSpPr>
          <p:spPr bwMode="auto">
            <a:xfrm>
              <a:off x="5122818" y="5326743"/>
              <a:ext cx="589280" cy="508000"/>
            </a:xfrm>
            <a:prstGeom prst="triangle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559545" y="2775631"/>
            <a:ext cx="1538514" cy="1509486"/>
            <a:chOff x="812800" y="2656114"/>
            <a:chExt cx="1538514" cy="1509486"/>
          </a:xfrm>
        </p:grpSpPr>
        <p:sp>
          <p:nvSpPr>
            <p:cNvPr id="17" name="Rectangle 16"/>
            <p:cNvSpPr/>
            <p:nvPr/>
          </p:nvSpPr>
          <p:spPr bwMode="auto">
            <a:xfrm>
              <a:off x="812800" y="2656114"/>
              <a:ext cx="1538514" cy="1509486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Oval 17"/>
            <p:cNvSpPr/>
            <p:nvPr/>
          </p:nvSpPr>
          <p:spPr bwMode="auto">
            <a:xfrm>
              <a:off x="1074057" y="2844800"/>
              <a:ext cx="478972" cy="478972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Isosceles Triangle 18"/>
            <p:cNvSpPr/>
            <p:nvPr/>
          </p:nvSpPr>
          <p:spPr bwMode="auto">
            <a:xfrm>
              <a:off x="1483360" y="3410857"/>
              <a:ext cx="589280" cy="508000"/>
            </a:xfrm>
            <a:prstGeom prst="triangle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3" name="Oval 22"/>
          <p:cNvSpPr/>
          <p:nvPr/>
        </p:nvSpPr>
        <p:spPr bwMode="auto">
          <a:xfrm>
            <a:off x="7459069" y="3393828"/>
            <a:ext cx="276497" cy="276497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27" name="Group 26"/>
          <p:cNvGrpSpPr/>
          <p:nvPr/>
        </p:nvGrpSpPr>
        <p:grpSpPr>
          <a:xfrm>
            <a:off x="8656860" y="4488546"/>
            <a:ext cx="1538514" cy="1509486"/>
            <a:chOff x="812800" y="2656114"/>
            <a:chExt cx="1538514" cy="1509486"/>
          </a:xfrm>
        </p:grpSpPr>
        <p:sp>
          <p:nvSpPr>
            <p:cNvPr id="28" name="Rectangle 27"/>
            <p:cNvSpPr/>
            <p:nvPr/>
          </p:nvSpPr>
          <p:spPr bwMode="auto">
            <a:xfrm>
              <a:off x="812800" y="2656114"/>
              <a:ext cx="1538514" cy="1509486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Oval 28"/>
            <p:cNvSpPr/>
            <p:nvPr/>
          </p:nvSpPr>
          <p:spPr bwMode="auto">
            <a:xfrm>
              <a:off x="1074057" y="2844800"/>
              <a:ext cx="478972" cy="478972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Isosceles Triangle 29"/>
            <p:cNvSpPr/>
            <p:nvPr/>
          </p:nvSpPr>
          <p:spPr bwMode="auto">
            <a:xfrm>
              <a:off x="1483360" y="3410857"/>
              <a:ext cx="589280" cy="508000"/>
            </a:xfrm>
            <a:prstGeom prst="triangle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6555919" y="4503061"/>
            <a:ext cx="1538514" cy="1509486"/>
            <a:chOff x="4481286" y="2307771"/>
            <a:chExt cx="1538514" cy="1509486"/>
          </a:xfrm>
        </p:grpSpPr>
        <p:sp>
          <p:nvSpPr>
            <p:cNvPr id="32" name="Rectangle 31"/>
            <p:cNvSpPr/>
            <p:nvPr/>
          </p:nvSpPr>
          <p:spPr bwMode="auto">
            <a:xfrm>
              <a:off x="4481286" y="2307771"/>
              <a:ext cx="1538514" cy="1509486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" name="Oval 32"/>
            <p:cNvSpPr/>
            <p:nvPr/>
          </p:nvSpPr>
          <p:spPr bwMode="auto">
            <a:xfrm>
              <a:off x="4742543" y="2496457"/>
              <a:ext cx="478972" cy="478972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" name="Isosceles Triangle 33"/>
            <p:cNvSpPr/>
            <p:nvPr/>
          </p:nvSpPr>
          <p:spPr bwMode="auto">
            <a:xfrm>
              <a:off x="5151846" y="3062514"/>
              <a:ext cx="589280" cy="508000"/>
            </a:xfrm>
            <a:prstGeom prst="triangle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cxnSp>
        <p:nvCxnSpPr>
          <p:cNvPr id="36" name="Straight Arrow Connector 35"/>
          <p:cNvCxnSpPr/>
          <p:nvPr/>
        </p:nvCxnSpPr>
        <p:spPr bwMode="auto">
          <a:xfrm flipH="1" flipV="1">
            <a:off x="8130718" y="5257805"/>
            <a:ext cx="453572" cy="156025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35" name="Straight Arrow Connector 34"/>
          <p:cNvCxnSpPr/>
          <p:nvPr/>
        </p:nvCxnSpPr>
        <p:spPr bwMode="auto">
          <a:xfrm>
            <a:off x="8137976" y="1690236"/>
            <a:ext cx="518885" cy="58055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8872970" y="5921463"/>
            <a:ext cx="11807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Offscreen</a:t>
            </a:r>
            <a:br>
              <a:rPr lang="en-US" dirty="0"/>
            </a:br>
            <a:r>
              <a:rPr lang="en-US" dirty="0"/>
              <a:t>(</a:t>
            </a:r>
            <a:r>
              <a:rPr lang="en-US" b="1" u="sng" dirty="0"/>
              <a:t>in</a:t>
            </a:r>
            <a:r>
              <a:rPr lang="en-US" dirty="0"/>
              <a:t>visible)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835112" y="5921463"/>
            <a:ext cx="11807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Onscreen</a:t>
            </a:r>
            <a:br>
              <a:rPr lang="en-US" dirty="0"/>
            </a:br>
            <a:r>
              <a:rPr lang="en-US" dirty="0"/>
              <a:t>(visible)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35112" y="1741119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238134" y="3359286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236498" y="5050140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3.</a:t>
            </a:r>
          </a:p>
        </p:txBody>
      </p:sp>
    </p:spTree>
    <p:extLst>
      <p:ext uri="{BB962C8B-B14F-4D97-AF65-F5344CB8AC3E}">
        <p14:creationId xmlns:p14="http://schemas.microsoft.com/office/powerpoint/2010/main" val="101344160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Double Buffering for JavaScript Canvas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161" y="1428147"/>
            <a:ext cx="11372341" cy="5004403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In </a:t>
            </a:r>
            <a:r>
              <a:rPr lang="en-US" dirty="0" err="1"/>
              <a:t>workarea</a:t>
            </a:r>
            <a:r>
              <a:rPr lang="en-US" dirty="0"/>
              <a:t>, have 3 full-size elements on top of each other</a:t>
            </a:r>
          </a:p>
          <a:p>
            <a:pPr lvl="1"/>
            <a:r>
              <a:rPr lang="en-US" sz="2900" dirty="0"/>
              <a:t>Create a temporary canvas on top of the “regular” canvas</a:t>
            </a:r>
          </a:p>
          <a:p>
            <a:pPr marL="0" indent="0">
              <a:buNone/>
            </a:pPr>
            <a:r>
              <a:rPr lang="en-US" sz="2900" dirty="0">
                <a:latin typeface="Courier New" panose="02070309020205020404" pitchFamily="49" charset="0"/>
                <a:cs typeface="Courier New" panose="02070309020205020404" pitchFamily="49" charset="0"/>
              </a:rPr>
              <a:t>&lt;div id="</a:t>
            </a:r>
            <a:r>
              <a:rPr lang="en-US" sz="2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workarea</a:t>
            </a:r>
            <a:r>
              <a:rPr lang="en-US" sz="2900" dirty="0">
                <a:latin typeface="Courier New" panose="02070309020205020404" pitchFamily="49" charset="0"/>
                <a:cs typeface="Courier New" panose="02070309020205020404" pitchFamily="49" charset="0"/>
              </a:rPr>
              <a:t>"&gt;</a:t>
            </a:r>
          </a:p>
          <a:p>
            <a:pPr marL="0" indent="0">
              <a:buNone/>
            </a:pPr>
            <a:r>
              <a:rPr lang="en-US" sz="2900" dirty="0">
                <a:latin typeface="Courier New" panose="02070309020205020404" pitchFamily="49" charset="0"/>
                <a:cs typeface="Courier New" panose="02070309020205020404" pitchFamily="49" charset="0"/>
              </a:rPr>
              <a:t>  &lt;canvas id="</a:t>
            </a:r>
            <a:r>
              <a:rPr lang="en-US" sz="2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workarea</a:t>
            </a:r>
            <a:r>
              <a:rPr lang="en-US" sz="2900" dirty="0">
                <a:latin typeface="Courier New" panose="02070309020205020404" pitchFamily="49" charset="0"/>
                <a:cs typeface="Courier New" panose="02070309020205020404" pitchFamily="49" charset="0"/>
              </a:rPr>
              <a:t>-canvas" width="800" height="800"&gt;&lt;/canvas&gt;</a:t>
            </a:r>
          </a:p>
          <a:p>
            <a:pPr marL="0" indent="0">
              <a:buNone/>
            </a:pPr>
            <a:r>
              <a:rPr lang="en-US" sz="2900" dirty="0">
                <a:latin typeface="Courier New" panose="02070309020205020404" pitchFamily="49" charset="0"/>
                <a:cs typeface="Courier New" panose="02070309020205020404" pitchFamily="49" charset="0"/>
              </a:rPr>
              <a:t>  &lt;canvas id="</a:t>
            </a:r>
            <a:r>
              <a:rPr lang="en-US" sz="2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tempCanvas</a:t>
            </a:r>
            <a:r>
              <a:rPr lang="en-US" sz="2900" dirty="0">
                <a:latin typeface="Courier New" panose="02070309020205020404" pitchFamily="49" charset="0"/>
                <a:cs typeface="Courier New" panose="02070309020205020404" pitchFamily="49" charset="0"/>
              </a:rPr>
              <a:t>" width="800" height="800"&gt;&lt;/canvas&gt;</a:t>
            </a:r>
          </a:p>
          <a:p>
            <a:pPr marL="0" indent="0">
              <a:buNone/>
            </a:pPr>
            <a:r>
              <a:rPr lang="en-US" sz="2900" dirty="0">
                <a:latin typeface="Courier New" panose="02070309020205020404" pitchFamily="49" charset="0"/>
                <a:cs typeface="Courier New" panose="02070309020205020404" pitchFamily="49" charset="0"/>
              </a:rPr>
              <a:t>  &lt;</a:t>
            </a:r>
            <a:r>
              <a:rPr lang="en-US" sz="2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svg</a:t>
            </a:r>
            <a:r>
              <a:rPr lang="en-US" sz="2900" dirty="0">
                <a:latin typeface="Courier New" panose="02070309020205020404" pitchFamily="49" charset="0"/>
                <a:cs typeface="Courier New" panose="02070309020205020404" pitchFamily="49" charset="0"/>
              </a:rPr>
              <a:t> id="</a:t>
            </a:r>
            <a:r>
              <a:rPr lang="en-US" sz="2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workarea-svg</a:t>
            </a:r>
            <a:r>
              <a:rPr lang="en-US" sz="2900" dirty="0">
                <a:latin typeface="Courier New" panose="02070309020205020404" pitchFamily="49" charset="0"/>
                <a:cs typeface="Courier New" panose="02070309020205020404" pitchFamily="49" charset="0"/>
              </a:rPr>
              <a:t>" width="800" height="800"&gt;&lt;/</a:t>
            </a:r>
            <a:r>
              <a:rPr lang="en-US" sz="2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svg</a:t>
            </a:r>
            <a:r>
              <a:rPr lang="en-US" sz="29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2900" dirty="0">
                <a:latin typeface="Courier New" panose="02070309020205020404" pitchFamily="49" charset="0"/>
                <a:cs typeface="Courier New" panose="02070309020205020404" pitchFamily="49" charset="0"/>
              </a:rPr>
              <a:t>&lt;/div&gt;</a:t>
            </a:r>
          </a:p>
          <a:p>
            <a:pPr lvl="1"/>
            <a:r>
              <a:rPr lang="en-US" dirty="0"/>
              <a:t>Remember, later one is on top – SVG is on top of Canvas, by specification</a:t>
            </a:r>
          </a:p>
          <a:p>
            <a:r>
              <a:rPr lang="en-US" dirty="0"/>
              <a:t>Make sure to control which one is visible</a:t>
            </a:r>
          </a:p>
          <a:p>
            <a:pPr marL="344487" lvl="1" indent="0">
              <a:buNone/>
            </a:pPr>
            <a:r>
              <a:rPr lang="en-US" sz="2900" dirty="0" err="1"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workareaCanvas.style.display</a:t>
            </a:r>
            <a:r>
              <a:rPr lang="en-US" sz="2900" dirty="0"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= "block";</a:t>
            </a:r>
          </a:p>
          <a:p>
            <a:pPr marL="344487" lvl="1" indent="0">
              <a:buNone/>
            </a:pPr>
            <a:r>
              <a:rPr lang="en-US" sz="2900" dirty="0" err="1"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tempCanvas.style.display</a:t>
            </a:r>
            <a:r>
              <a:rPr lang="en-US" sz="2900" dirty="0"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= "none";</a:t>
            </a:r>
          </a:p>
          <a:p>
            <a:r>
              <a:rPr lang="en-US" dirty="0"/>
              <a:t>Get temp’s context for drawing:</a:t>
            </a:r>
            <a:br>
              <a:rPr lang="en-US" dirty="0"/>
            </a:br>
            <a:r>
              <a:rPr lang="en-US" sz="2900" dirty="0">
                <a:latin typeface="Courier New" panose="02070309020205020404" pitchFamily="49" charset="0"/>
                <a:cs typeface="Courier New" panose="02070309020205020404" pitchFamily="49" charset="0"/>
              </a:rPr>
              <a:t>let </a:t>
            </a:r>
            <a:r>
              <a:rPr lang="en-US" sz="2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tempContext</a:t>
            </a:r>
            <a:r>
              <a:rPr lang="en-US" sz="2900" dirty="0">
                <a:latin typeface="Courier New" panose="02070309020205020404" pitchFamily="49" charset="0"/>
                <a:cs typeface="Courier New" panose="02070309020205020404" pitchFamily="49" charset="0"/>
              </a:rPr>
              <a:t> = </a:t>
            </a:r>
            <a:r>
              <a:rPr lang="en-US" sz="2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tempCanvas.getContext</a:t>
            </a:r>
            <a:r>
              <a:rPr lang="en-US" sz="2900" dirty="0">
                <a:latin typeface="Courier New" panose="02070309020205020404" pitchFamily="49" charset="0"/>
                <a:cs typeface="Courier New" panose="02070309020205020404" pitchFamily="49" charset="0"/>
              </a:rPr>
              <a:t>("2d");</a:t>
            </a:r>
          </a:p>
          <a:p>
            <a:r>
              <a:rPr lang="en-US" dirty="0"/>
              <a:t>Copy contents from real (</a:t>
            </a:r>
            <a:r>
              <a:rPr lang="en-US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ctx</a:t>
            </a:r>
            <a:r>
              <a:rPr lang="en-US" dirty="0"/>
              <a:t>) to temp canvas use: </a:t>
            </a:r>
            <a:r>
              <a:rPr lang="en-US" dirty="0" err="1"/>
              <a:t>drawImage</a:t>
            </a:r>
            <a:r>
              <a:rPr lang="en-US" dirty="0"/>
              <a:t>:  </a:t>
            </a:r>
            <a:r>
              <a:rPr lang="en-US" sz="2500" dirty="0">
                <a:hlinkClick r:id="rId2"/>
              </a:rPr>
              <a:t>https://www.w3schools.com/tags/canvas_drawimage.asp</a:t>
            </a:r>
            <a:endParaRPr lang="en-US" sz="2000" dirty="0"/>
          </a:p>
          <a:p>
            <a:pPr marL="0" indent="0">
              <a:buNone/>
            </a:pPr>
            <a:r>
              <a:rPr lang="en-US" sz="2900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2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tempContext.drawImage</a:t>
            </a:r>
            <a:r>
              <a:rPr lang="en-US" sz="29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900" dirty="0" err="1"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workareaCanvas</a:t>
            </a:r>
            <a:r>
              <a:rPr lang="en-US" sz="2900" dirty="0">
                <a:latin typeface="Courier New" panose="02070309020205020404" pitchFamily="49" charset="0"/>
                <a:cs typeface="Courier New" panose="02070309020205020404" pitchFamily="49" charset="0"/>
              </a:rPr>
              <a:t>, 0, 0);</a:t>
            </a:r>
          </a:p>
          <a:p>
            <a:r>
              <a:rPr lang="en-US" dirty="0"/>
              <a:t>Now can draw on-screen, and easily restore old view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2021 -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69</a:t>
            </a:fld>
            <a:endParaRPr lang="en-US" alt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9981BA9-7B17-4D64-93E5-2185184B6A3C}"/>
              </a:ext>
            </a:extLst>
          </p:cNvPr>
          <p:cNvSpPr txBox="1"/>
          <p:nvPr/>
        </p:nvSpPr>
        <p:spPr>
          <a:xfrm>
            <a:off x="10185793" y="4555118"/>
            <a:ext cx="18549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Offscreen</a:t>
            </a:r>
            <a:br>
              <a:rPr lang="en-US" dirty="0"/>
            </a:br>
            <a:r>
              <a:rPr lang="en-US" dirty="0"/>
              <a:t>(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tempContext</a:t>
            </a:r>
            <a:r>
              <a:rPr lang="en-US" dirty="0"/>
              <a:t>)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7F19536-513A-4DA3-949F-C796CD36DECA}"/>
              </a:ext>
            </a:extLst>
          </p:cNvPr>
          <p:cNvSpPr txBox="1"/>
          <p:nvPr/>
        </p:nvSpPr>
        <p:spPr>
          <a:xfrm>
            <a:off x="8485046" y="4555118"/>
            <a:ext cx="11807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Onscreen</a:t>
            </a:r>
            <a:br>
              <a:rPr lang="en-US" dirty="0"/>
            </a:br>
            <a:r>
              <a:rPr lang="en-US" dirty="0"/>
              <a:t>(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ctx</a:t>
            </a:r>
            <a:r>
              <a:rPr lang="en-US" dirty="0"/>
              <a:t>)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044EAA7-771C-45BD-95E7-5F32CFA92713}"/>
              </a:ext>
            </a:extLst>
          </p:cNvPr>
          <p:cNvGrpSpPr/>
          <p:nvPr/>
        </p:nvGrpSpPr>
        <p:grpSpPr>
          <a:xfrm>
            <a:off x="10338325" y="3020608"/>
            <a:ext cx="1538514" cy="1509486"/>
            <a:chOff x="812800" y="2656114"/>
            <a:chExt cx="1538514" cy="1509486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1EFB9F0-E149-46D7-B644-1CF10D8E8399}"/>
                </a:ext>
              </a:extLst>
            </p:cNvPr>
            <p:cNvSpPr/>
            <p:nvPr/>
          </p:nvSpPr>
          <p:spPr bwMode="auto">
            <a:xfrm>
              <a:off x="812800" y="2656114"/>
              <a:ext cx="1538514" cy="1509486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6ADBB950-D438-4004-BD24-12FE15102B56}"/>
                </a:ext>
              </a:extLst>
            </p:cNvPr>
            <p:cNvSpPr/>
            <p:nvPr/>
          </p:nvSpPr>
          <p:spPr bwMode="auto">
            <a:xfrm>
              <a:off x="1074057" y="2844800"/>
              <a:ext cx="478972" cy="478972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" name="Isosceles Triangle 40">
              <a:extLst>
                <a:ext uri="{FF2B5EF4-FFF2-40B4-BE49-F238E27FC236}">
                  <a16:creationId xmlns:a16="http://schemas.microsoft.com/office/drawing/2014/main" id="{4B6CADA9-91D6-4C58-ADF5-DE24E25178ED}"/>
                </a:ext>
              </a:extLst>
            </p:cNvPr>
            <p:cNvSpPr/>
            <p:nvPr/>
          </p:nvSpPr>
          <p:spPr bwMode="auto">
            <a:xfrm>
              <a:off x="1483360" y="3410857"/>
              <a:ext cx="589280" cy="508000"/>
            </a:xfrm>
            <a:prstGeom prst="triangle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6DAD934-5816-4757-94F1-BB04445564FB}"/>
              </a:ext>
            </a:extLst>
          </p:cNvPr>
          <p:cNvGrpSpPr/>
          <p:nvPr/>
        </p:nvGrpSpPr>
        <p:grpSpPr>
          <a:xfrm>
            <a:off x="8237384" y="3035123"/>
            <a:ext cx="1538514" cy="1509486"/>
            <a:chOff x="4481286" y="2307771"/>
            <a:chExt cx="1538514" cy="1509486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FFBC3EA2-6266-42C0-A85D-B54104C3C824}"/>
                </a:ext>
              </a:extLst>
            </p:cNvPr>
            <p:cNvSpPr/>
            <p:nvPr/>
          </p:nvSpPr>
          <p:spPr bwMode="auto">
            <a:xfrm>
              <a:off x="4481286" y="2307771"/>
              <a:ext cx="1538514" cy="1509486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36775A7E-8924-4CA1-AB94-432AACD9236E}"/>
                </a:ext>
              </a:extLst>
            </p:cNvPr>
            <p:cNvSpPr/>
            <p:nvPr/>
          </p:nvSpPr>
          <p:spPr bwMode="auto">
            <a:xfrm>
              <a:off x="4742543" y="2496457"/>
              <a:ext cx="478972" cy="478972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" name="Isosceles Triangle 44">
              <a:extLst>
                <a:ext uri="{FF2B5EF4-FFF2-40B4-BE49-F238E27FC236}">
                  <a16:creationId xmlns:a16="http://schemas.microsoft.com/office/drawing/2014/main" id="{6BEDBDF7-D61F-45A8-81D3-F9C4342B2FBF}"/>
                </a:ext>
              </a:extLst>
            </p:cNvPr>
            <p:cNvSpPr/>
            <p:nvPr/>
          </p:nvSpPr>
          <p:spPr bwMode="auto">
            <a:xfrm>
              <a:off x="5151846" y="3062514"/>
              <a:ext cx="589280" cy="508000"/>
            </a:xfrm>
            <a:prstGeom prst="triangle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20A426E8-C44C-4998-8E0D-BE712D5D4253}"/>
              </a:ext>
            </a:extLst>
          </p:cNvPr>
          <p:cNvCxnSpPr/>
          <p:nvPr/>
        </p:nvCxnSpPr>
        <p:spPr bwMode="auto">
          <a:xfrm>
            <a:off x="9819441" y="3673754"/>
            <a:ext cx="518885" cy="58055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grpSp>
        <p:nvGrpSpPr>
          <p:cNvPr id="47" name="Group 46">
            <a:extLst>
              <a:ext uri="{FF2B5EF4-FFF2-40B4-BE49-F238E27FC236}">
                <a16:creationId xmlns:a16="http://schemas.microsoft.com/office/drawing/2014/main" id="{3CAC689B-1133-4978-BE56-209D89EE5240}"/>
              </a:ext>
            </a:extLst>
          </p:cNvPr>
          <p:cNvGrpSpPr/>
          <p:nvPr/>
        </p:nvGrpSpPr>
        <p:grpSpPr>
          <a:xfrm>
            <a:off x="8384314" y="5343978"/>
            <a:ext cx="1538514" cy="1509486"/>
            <a:chOff x="812800" y="2656114"/>
            <a:chExt cx="1538514" cy="1509486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04DEBA4D-7CDB-4BA4-8971-624FA8752520}"/>
                </a:ext>
              </a:extLst>
            </p:cNvPr>
            <p:cNvSpPr/>
            <p:nvPr/>
          </p:nvSpPr>
          <p:spPr bwMode="auto">
            <a:xfrm>
              <a:off x="812800" y="2656114"/>
              <a:ext cx="1538514" cy="1509486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80FAAA33-9B78-4135-8C5C-6266B50D1C48}"/>
                </a:ext>
              </a:extLst>
            </p:cNvPr>
            <p:cNvSpPr/>
            <p:nvPr/>
          </p:nvSpPr>
          <p:spPr bwMode="auto">
            <a:xfrm>
              <a:off x="1074057" y="2844800"/>
              <a:ext cx="478972" cy="478972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0" name="Isosceles Triangle 49">
              <a:extLst>
                <a:ext uri="{FF2B5EF4-FFF2-40B4-BE49-F238E27FC236}">
                  <a16:creationId xmlns:a16="http://schemas.microsoft.com/office/drawing/2014/main" id="{F04E1712-6AFA-4242-BC40-DBD19E039E44}"/>
                </a:ext>
              </a:extLst>
            </p:cNvPr>
            <p:cNvSpPr/>
            <p:nvPr/>
          </p:nvSpPr>
          <p:spPr bwMode="auto">
            <a:xfrm>
              <a:off x="1483360" y="3410857"/>
              <a:ext cx="589280" cy="508000"/>
            </a:xfrm>
            <a:prstGeom prst="triangle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51" name="Oval 50">
            <a:extLst>
              <a:ext uri="{FF2B5EF4-FFF2-40B4-BE49-F238E27FC236}">
                <a16:creationId xmlns:a16="http://schemas.microsoft.com/office/drawing/2014/main" id="{CADA9C68-19E9-4E93-8554-744D21A6E72D}"/>
              </a:ext>
            </a:extLst>
          </p:cNvPr>
          <p:cNvSpPr/>
          <p:nvPr/>
        </p:nvSpPr>
        <p:spPr bwMode="auto">
          <a:xfrm>
            <a:off x="9283838" y="5962175"/>
            <a:ext cx="276497" cy="276497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130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Drawing vs. Painting programs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Drawing = SVG</a:t>
            </a:r>
          </a:p>
          <a:p>
            <a:pPr lvl="1"/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Painting = Canvas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2021 -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sp>
        <p:nvSpPr>
          <p:cNvPr id="7" name="Content Placeholder 5"/>
          <p:cNvSpPr txBox="1">
            <a:spLocks/>
          </p:cNvSpPr>
          <p:nvPr/>
        </p:nvSpPr>
        <p:spPr bwMode="auto">
          <a:xfrm>
            <a:off x="4445000" y="4325257"/>
            <a:ext cx="4038600" cy="1956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Hybrid (both)</a:t>
            </a:r>
          </a:p>
        </p:txBody>
      </p:sp>
    </p:spTree>
    <p:extLst>
      <p:ext uri="{BB962C8B-B14F-4D97-AF65-F5344CB8AC3E}">
        <p14:creationId xmlns:p14="http://schemas.microsoft.com/office/powerpoint/2010/main" val="49655987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459" y="122238"/>
            <a:ext cx="8879541" cy="894746"/>
          </a:xfrm>
        </p:spPr>
        <p:txBody>
          <a:bodyPr/>
          <a:lstStyle/>
          <a:p>
            <a:r>
              <a:rPr lang="en-US" dirty="0"/>
              <a:t>Flood Fill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579" y="970186"/>
            <a:ext cx="9082592" cy="473693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You will do this for </a:t>
            </a:r>
            <a:r>
              <a:rPr lang="en-US" dirty="0">
                <a:hlinkClick r:id="rId2"/>
              </a:rPr>
              <a:t>homework 3</a:t>
            </a:r>
            <a:endParaRPr lang="en-US" dirty="0"/>
          </a:p>
          <a:p>
            <a:pPr lvl="1"/>
            <a:r>
              <a:rPr lang="en-US" dirty="0"/>
              <a:t>We give you an implementation</a:t>
            </a:r>
          </a:p>
          <a:p>
            <a:r>
              <a:rPr lang="en-US" dirty="0"/>
              <a:t>Only available in painting programs</a:t>
            </a:r>
          </a:p>
          <a:p>
            <a:r>
              <a:rPr lang="en-US" dirty="0"/>
              <a:t>Issue: </a:t>
            </a:r>
            <a:r>
              <a:rPr lang="en-US" dirty="0" err="1"/>
              <a:t>floodfill</a:t>
            </a:r>
            <a:r>
              <a:rPr lang="en-US" dirty="0"/>
              <a:t> is SLOW, so don’t worry</a:t>
            </a:r>
            <a:br>
              <a:rPr lang="en-US" dirty="0"/>
            </a:br>
            <a:r>
              <a:rPr lang="en-US" dirty="0"/>
              <a:t>if it is taking a while</a:t>
            </a:r>
          </a:p>
          <a:p>
            <a:pPr lvl="1"/>
            <a:r>
              <a:rPr lang="en-US" dirty="0"/>
              <a:t>Added a wait cursor</a:t>
            </a:r>
          </a:p>
          <a:p>
            <a:pPr lvl="1"/>
            <a:r>
              <a:rPr lang="en-US" dirty="0"/>
              <a:t>Try not to click in the background! = 32 seconds!</a:t>
            </a:r>
          </a:p>
          <a:p>
            <a:r>
              <a:rPr lang="en-US" dirty="0"/>
              <a:t>Issue:</a:t>
            </a:r>
            <a:br>
              <a:rPr lang="en-US" dirty="0"/>
            </a:br>
            <a:r>
              <a:rPr lang="en-US" dirty="0"/>
              <a:t>anti-aliasing</a:t>
            </a:r>
          </a:p>
          <a:p>
            <a:pPr lvl="1"/>
            <a:r>
              <a:rPr lang="en-US" dirty="0"/>
              <a:t>Don’t worry</a:t>
            </a:r>
            <a:br>
              <a:rPr lang="en-US" dirty="0"/>
            </a:br>
            <a:r>
              <a:rPr lang="en-US" dirty="0"/>
              <a:t>about</a:t>
            </a:r>
            <a:br>
              <a:rPr lang="en-US" dirty="0"/>
            </a:br>
            <a:r>
              <a:rPr lang="en-US" dirty="0"/>
              <a:t>anti-aliasing</a:t>
            </a:r>
            <a:br>
              <a:rPr lang="en-US" dirty="0"/>
            </a:br>
            <a:r>
              <a:rPr lang="en-US" dirty="0"/>
              <a:t>for hw3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552960" y="6432550"/>
            <a:ext cx="3860800" cy="273050"/>
          </a:xfrm>
        </p:spPr>
        <p:txBody>
          <a:bodyPr/>
          <a:lstStyle/>
          <a:p>
            <a:pPr>
              <a:defRPr/>
            </a:pPr>
            <a:r>
              <a:rPr lang="en-US" altLang="en-US"/>
              <a:t>© 2021 -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70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1361" y="3713714"/>
            <a:ext cx="4093029" cy="252870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t="31086"/>
          <a:stretch/>
        </p:blipFill>
        <p:spPr>
          <a:xfrm>
            <a:off x="8198137" y="219699"/>
            <a:ext cx="2341821" cy="1662759"/>
          </a:xfrm>
          <a:prstGeom prst="rect">
            <a:avLst/>
          </a:prstGeom>
        </p:spPr>
      </p:pic>
      <p:pic>
        <p:nvPicPr>
          <p:cNvPr id="4098" name="Picture 2" descr="C:\Users\bam\AppData\Local\Temp\SNAGHTMLb606c2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6283" y="1578826"/>
            <a:ext cx="2733675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24555" y="4723502"/>
            <a:ext cx="2821234" cy="1982098"/>
          </a:xfrm>
          <a:prstGeom prst="rect">
            <a:avLst/>
          </a:prstGeom>
          <a:ln>
            <a:solidFill>
              <a:srgbClr val="3399FF"/>
            </a:solidFill>
          </a:ln>
        </p:spPr>
      </p:pic>
      <p:cxnSp>
        <p:nvCxnSpPr>
          <p:cNvPr id="21" name="Straight Arrow Connector 20"/>
          <p:cNvCxnSpPr/>
          <p:nvPr/>
        </p:nvCxnSpPr>
        <p:spPr bwMode="auto">
          <a:xfrm>
            <a:off x="4362789" y="5312231"/>
            <a:ext cx="1930400" cy="43541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pic>
        <p:nvPicPr>
          <p:cNvPr id="24" name="Picture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05623" y="3773715"/>
            <a:ext cx="4321695" cy="3084286"/>
          </a:xfrm>
          <a:prstGeom prst="rect">
            <a:avLst/>
          </a:prstGeom>
        </p:spPr>
      </p:pic>
      <p:pic>
        <p:nvPicPr>
          <p:cNvPr id="25" name="Picture 24">
            <a:hlinkClick r:id="rId8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62421" y="3636041"/>
            <a:ext cx="2457143" cy="16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33324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HW 3 hints: Modes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393" y="1417638"/>
            <a:ext cx="10962290" cy="5105078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Similar to HW2 – need to enable and disable many handlers, and whole Canvas or SVG</a:t>
            </a:r>
          </a:p>
          <a:p>
            <a:pPr lvl="1"/>
            <a:r>
              <a:rPr lang="en-US" dirty="0"/>
              <a:t>Lots of global variables to keep track of the modes</a:t>
            </a:r>
          </a:p>
          <a:p>
            <a:pPr lvl="1"/>
            <a:r>
              <a:rPr lang="en-US" dirty="0"/>
              <a:t>Or use an </a:t>
            </a:r>
            <a:r>
              <a:rPr lang="en-US" dirty="0" err="1"/>
              <a:t>enum</a:t>
            </a:r>
            <a:r>
              <a:rPr lang="en-US" dirty="0"/>
              <a:t>, and think of it as a </a:t>
            </a:r>
            <a:r>
              <a:rPr lang="en-US" dirty="0">
                <a:hlinkClick r:id="rId2"/>
              </a:rPr>
              <a:t>state machine</a:t>
            </a:r>
            <a:endParaRPr lang="en-US" dirty="0"/>
          </a:p>
          <a:p>
            <a:pPr lvl="2"/>
            <a:r>
              <a:rPr lang="en-US" dirty="0"/>
              <a:t>No </a:t>
            </a:r>
            <a:r>
              <a:rPr lang="en-US" dirty="0" err="1"/>
              <a:t>enums</a:t>
            </a:r>
            <a:r>
              <a:rPr lang="en-US" dirty="0"/>
              <a:t> in JS, but can use strings or const numbers</a:t>
            </a:r>
          </a:p>
          <a:p>
            <a:pPr lvl="2"/>
            <a:r>
              <a:rPr lang="en-US" dirty="0"/>
              <a:t>State machines will be covered in lecture 9</a:t>
            </a:r>
          </a:p>
          <a:p>
            <a:r>
              <a:rPr lang="en-US" dirty="0"/>
              <a:t>Grey out controls using styles </a:t>
            </a:r>
            <a:r>
              <a:rPr lang="en-US" i="1" dirty="0"/>
              <a:t>and</a:t>
            </a:r>
            <a:r>
              <a:rPr lang="en-US" dirty="0"/>
              <a:t> remove their event handlers, e.g.,</a:t>
            </a:r>
          </a:p>
          <a:p>
            <a:pPr lvl="1"/>
            <a:r>
              <a:rPr lang="en-US" dirty="0"/>
              <a:t>Both handler: </a:t>
            </a:r>
            <a:r>
              <a:rPr lang="en-US" sz="2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borderColorSelection.classList.add</a:t>
            </a:r>
            <a:r>
              <a:rPr lang="en-US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("disabled");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/>
              <a:t>Other handlers: </a:t>
            </a:r>
            <a:r>
              <a:rPr lang="en-US" sz="2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borderColorSelection.classList.remove</a:t>
            </a:r>
            <a:r>
              <a:rPr lang="en-US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("disabled");</a:t>
            </a:r>
          </a:p>
          <a:p>
            <a:pPr lvl="1"/>
            <a:r>
              <a:rPr lang="en-US" dirty="0"/>
              <a:t>Or can put a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div</a:t>
            </a:r>
            <a:r>
              <a:rPr lang="en-US" dirty="0"/>
              <a:t> in front of them that is ½ transparent and also takes the events</a:t>
            </a:r>
          </a:p>
          <a:p>
            <a:r>
              <a:rPr lang="en-US" dirty="0"/>
              <a:t>Make </a:t>
            </a:r>
            <a:r>
              <a:rPr lang="en-US" dirty="0" err="1"/>
              <a:t>svg</a:t>
            </a:r>
            <a:r>
              <a:rPr lang="en-US" dirty="0"/>
              <a:t> or canvas layer appear and disappear using 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  <a:hlinkClick r:id="rId3"/>
              </a:rPr>
              <a:t>display</a:t>
            </a:r>
            <a:endParaRPr lang="en-US" dirty="0"/>
          </a:p>
          <a:p>
            <a:pPr marL="639762" lvl="2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svg.style.display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 = "block";  // regular display</a:t>
            </a:r>
          </a:p>
          <a:p>
            <a:pPr marL="639762" lvl="2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canvas.style.display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 = "none"; // invisible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2021 -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71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3975470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Radio buttons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Make the 3 radio buttons be mutually exclusive: use same “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lang="en-US" dirty="0"/>
              <a:t>” </a:t>
            </a:r>
            <a:r>
              <a:rPr lang="en-US" dirty="0">
                <a:hlinkClick r:id="rId2"/>
              </a:rPr>
              <a:t>property</a:t>
            </a:r>
            <a:endParaRPr lang="en-US" dirty="0"/>
          </a:p>
          <a:p>
            <a:pPr lvl="1"/>
            <a:r>
              <a:rPr lang="en-US" dirty="0"/>
              <a:t>Handlers for each button controls modes for other controls and layers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2021 -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72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3400" y="179575"/>
            <a:ext cx="2881200" cy="1539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2208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Drawing vs. Painting programs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Drawing</a:t>
            </a:r>
          </a:p>
          <a:p>
            <a:pPr lvl="1"/>
            <a:r>
              <a:rPr lang="en-US" dirty="0"/>
              <a:t>PowerPoint</a:t>
            </a:r>
          </a:p>
          <a:p>
            <a:pPr lvl="1"/>
            <a:r>
              <a:rPr lang="en-US" dirty="0"/>
              <a:t>MacDraw</a:t>
            </a:r>
          </a:p>
          <a:p>
            <a:pPr lvl="1"/>
            <a:r>
              <a:rPr lang="en-US" dirty="0"/>
              <a:t>Adobe Illustrator</a:t>
            </a:r>
          </a:p>
          <a:p>
            <a:pPr lvl="1"/>
            <a:r>
              <a:rPr lang="en-US" dirty="0"/>
              <a:t>Adobe InDesign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Painting</a:t>
            </a:r>
          </a:p>
          <a:p>
            <a:pPr lvl="1"/>
            <a:r>
              <a:rPr lang="en-US" dirty="0"/>
              <a:t>Microsoft Paint</a:t>
            </a:r>
          </a:p>
          <a:p>
            <a:pPr lvl="1"/>
            <a:r>
              <a:rPr lang="en-US" dirty="0" err="1"/>
              <a:t>MacPaint</a:t>
            </a:r>
            <a:endParaRPr lang="en-US" dirty="0"/>
          </a:p>
          <a:p>
            <a:pPr lvl="1"/>
            <a:r>
              <a:rPr lang="en-US" dirty="0" err="1"/>
              <a:t>Snagit</a:t>
            </a:r>
            <a:r>
              <a:rPr lang="en-US" dirty="0"/>
              <a:t> Editor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2021 -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sp>
        <p:nvSpPr>
          <p:cNvPr id="7" name="Content Placeholder 5"/>
          <p:cNvSpPr txBox="1">
            <a:spLocks/>
          </p:cNvSpPr>
          <p:nvPr/>
        </p:nvSpPr>
        <p:spPr bwMode="auto">
          <a:xfrm>
            <a:off x="4445000" y="4325257"/>
            <a:ext cx="4038600" cy="1956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Hybrid (both)</a:t>
            </a:r>
          </a:p>
          <a:p>
            <a:pPr lvl="1"/>
            <a:r>
              <a:rPr lang="en-US" kern="0" dirty="0"/>
              <a:t>Photoshop</a:t>
            </a:r>
          </a:p>
        </p:txBody>
      </p:sp>
    </p:spTree>
    <p:extLst>
      <p:ext uri="{BB962C8B-B14F-4D97-AF65-F5344CB8AC3E}">
        <p14:creationId xmlns:p14="http://schemas.microsoft.com/office/powerpoint/2010/main" val="40295155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Drawing vs. Painting programs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Drawing</a:t>
            </a:r>
          </a:p>
          <a:p>
            <a:pPr lvl="1"/>
            <a:r>
              <a:rPr lang="en-US" dirty="0"/>
              <a:t>Graphical objects maintain their integrity </a:t>
            </a:r>
            <a:r>
              <a:rPr lang="en-US" i="1" dirty="0"/>
              <a:t>after </a:t>
            </a:r>
            <a:r>
              <a:rPr lang="en-US" dirty="0"/>
              <a:t>being drawn</a:t>
            </a:r>
          </a:p>
          <a:p>
            <a:pPr lvl="1"/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Painting</a:t>
            </a:r>
          </a:p>
          <a:p>
            <a:pPr lvl="1"/>
            <a:r>
              <a:rPr lang="en-US" dirty="0"/>
              <a:t>Objects just become pixels </a:t>
            </a:r>
            <a:r>
              <a:rPr lang="en-US" i="1" dirty="0"/>
              <a:t>after</a:t>
            </a:r>
            <a:r>
              <a:rPr lang="en-US" dirty="0"/>
              <a:t> being drawn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2021 -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5284716"/>
      </p:ext>
    </p:extLst>
  </p:cSld>
  <p:clrMapOvr>
    <a:masterClrMapping/>
  </p:clrMapOvr>
</p:sld>
</file>

<file path=ppt/theme/theme1.xml><?xml version="1.0" encoding="utf-8"?>
<a:theme xmlns:a="http://schemas.openxmlformats.org/drawingml/2006/main" name="lecture template_polo">
  <a:themeElements>
    <a:clrScheme name="lecture template_polo 9">
      <a:dk1>
        <a:srgbClr val="000000"/>
      </a:dk1>
      <a:lt1>
        <a:srgbClr val="FFFFFF"/>
      </a:lt1>
      <a:dk2>
        <a:srgbClr val="7C1302"/>
      </a:dk2>
      <a:lt2>
        <a:srgbClr val="CC9900"/>
      </a:lt2>
      <a:accent1>
        <a:srgbClr val="CC9900"/>
      </a:accent1>
      <a:accent2>
        <a:srgbClr val="CC3300"/>
      </a:accent2>
      <a:accent3>
        <a:srgbClr val="FFFFFF"/>
      </a:accent3>
      <a:accent4>
        <a:srgbClr val="000000"/>
      </a:accent4>
      <a:accent5>
        <a:srgbClr val="E2CAAA"/>
      </a:accent5>
      <a:accent6>
        <a:srgbClr val="B92D00"/>
      </a:accent6>
      <a:hlink>
        <a:srgbClr val="808080"/>
      </a:hlink>
      <a:folHlink>
        <a:srgbClr val="CCCC66"/>
      </a:folHlink>
    </a:clrScheme>
    <a:fontScheme name="lecture template_pol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cture template_polo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 template_polo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 template</Template>
  <TotalTime>43934</TotalTime>
  <Words>5153</Words>
  <Application>Microsoft Office PowerPoint</Application>
  <PresentationFormat>Widescreen</PresentationFormat>
  <Paragraphs>805</Paragraphs>
  <Slides>72</Slides>
  <Notes>45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72</vt:i4>
      </vt:variant>
    </vt:vector>
  </HeadingPairs>
  <TitlesOfParts>
    <vt:vector size="82" baseType="lpstr">
      <vt:lpstr>Arial</vt:lpstr>
      <vt:lpstr>Consolas</vt:lpstr>
      <vt:lpstr>Courier New</vt:lpstr>
      <vt:lpstr>Symbol</vt:lpstr>
      <vt:lpstr>Tahoma</vt:lpstr>
      <vt:lpstr>Times New Roman</vt:lpstr>
      <vt:lpstr>Wingdings</vt:lpstr>
      <vt:lpstr>lecture template_polo</vt:lpstr>
      <vt:lpstr>Photo Editor Photo</vt:lpstr>
      <vt:lpstr>Bitmap Image</vt:lpstr>
      <vt:lpstr>Lecture 5: Output 1: Basic 2D Computer Graphics</vt:lpstr>
      <vt:lpstr>Logistics (9/14/2021)</vt:lpstr>
      <vt:lpstr>Logistics (9/21/2021)</vt:lpstr>
      <vt:lpstr>What are “Graphics”</vt:lpstr>
      <vt:lpstr>Why talk about Graphics?</vt:lpstr>
      <vt:lpstr>Rendering Graphics</vt:lpstr>
      <vt:lpstr>Drawing vs. Painting programs</vt:lpstr>
      <vt:lpstr>Drawing vs. Painting programs</vt:lpstr>
      <vt:lpstr>Drawing vs. Painting programs</vt:lpstr>
      <vt:lpstr>Drawing vs. Painting programs</vt:lpstr>
      <vt:lpstr>Drawing vs. Painting programs</vt:lpstr>
      <vt:lpstr>Drawing vs. Painting programs</vt:lpstr>
      <vt:lpstr>Drawing each Object</vt:lpstr>
      <vt:lpstr>2D and covering</vt:lpstr>
      <vt:lpstr>Coordinates for Drawing</vt:lpstr>
      <vt:lpstr>Issue: Window Coordinates</vt:lpstr>
      <vt:lpstr>Drawing Primitives</vt:lpstr>
      <vt:lpstr>Primitives, 2</vt:lpstr>
      <vt:lpstr>Where to draw lines?</vt:lpstr>
      <vt:lpstr>Inside or outside?</vt:lpstr>
      <vt:lpstr>Line Properties</vt:lpstr>
      <vt:lpstr>Polylines</vt:lpstr>
      <vt:lpstr>Anti-Aliasing</vt:lpstr>
      <vt:lpstr>Anti-aliasing discussion</vt:lpstr>
      <vt:lpstr>Java2D &amp; JavaScript Canvas Path Model</vt:lpstr>
      <vt:lpstr>JavaScript Canvas</vt:lpstr>
      <vt:lpstr>JavaScript Canvas examples</vt:lpstr>
      <vt:lpstr>JavaScript Canvas</vt:lpstr>
      <vt:lpstr>JavaScript Canvas</vt:lpstr>
      <vt:lpstr>JavaScript Canvas</vt:lpstr>
      <vt:lpstr>JavaScript Canvas</vt:lpstr>
      <vt:lpstr>Splines</vt:lpstr>
      <vt:lpstr>Spline Example</vt:lpstr>
      <vt:lpstr>Color Models</vt:lpstr>
      <vt:lpstr>Color, cont.</vt:lpstr>
      <vt:lpstr>Transparency of Color</vt:lpstr>
      <vt:lpstr>Paint with transparency</vt:lpstr>
      <vt:lpstr>Paint with transparency, 2</vt:lpstr>
      <vt:lpstr>Alpha Blending</vt:lpstr>
      <vt:lpstr>Other painting parameters</vt:lpstr>
      <vt:lpstr>Fonts and drawing strings</vt:lpstr>
      <vt:lpstr>Fonts</vt:lpstr>
      <vt:lpstr>Font examples</vt:lpstr>
      <vt:lpstr>Points</vt:lpstr>
      <vt:lpstr>FontMetrics</vt:lpstr>
      <vt:lpstr>Reference point and baseline</vt:lpstr>
      <vt:lpstr>Advance width</vt:lpstr>
      <vt:lpstr>Ascent and decent</vt:lpstr>
      <vt:lpstr>Standard ascent and decent</vt:lpstr>
      <vt:lpstr>Leading</vt:lpstr>
      <vt:lpstr>Height</vt:lpstr>
      <vt:lpstr>Other Parameters</vt:lpstr>
      <vt:lpstr>Types of Fonts</vt:lpstr>
      <vt:lpstr>Encoding of Characters</vt:lpstr>
      <vt:lpstr>Images</vt:lpstr>
      <vt:lpstr>Clipping and “Stencils”</vt:lpstr>
      <vt:lpstr>“Stencils”</vt:lpstr>
      <vt:lpstr>Coordinate Transformations</vt:lpstr>
      <vt:lpstr>How Parameters are Passed</vt:lpstr>
      <vt:lpstr>DrawLine Parameters</vt:lpstr>
      <vt:lpstr>How Pass Parameters?</vt:lpstr>
      <vt:lpstr>Passing Parameters, 2</vt:lpstr>
      <vt:lpstr>Passing Parameters, 3</vt:lpstr>
      <vt:lpstr>Historical reference</vt:lpstr>
      <vt:lpstr>Draw Function</vt:lpstr>
      <vt:lpstr>RasterOp (BitBlt, CopyArea)</vt:lpstr>
      <vt:lpstr>Double Buffering</vt:lpstr>
      <vt:lpstr>Double Buffering (for a Canvas)</vt:lpstr>
      <vt:lpstr>Double Buffering for JavaScript Canvas</vt:lpstr>
      <vt:lpstr>Flood Fill</vt:lpstr>
      <vt:lpstr>HW 3 hints: Modes</vt:lpstr>
      <vt:lpstr>Radio buttons</vt:lpstr>
    </vt:vector>
  </TitlesOfParts>
  <Company>Carnegie Mellon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05-830 Lecture 1</dc:title>
  <dc:creator>Brad Myers</dc:creator>
  <cp:lastModifiedBy>Brad A Myers</cp:lastModifiedBy>
  <cp:revision>816</cp:revision>
  <cp:lastPrinted>1601-01-01T00:00:00Z</cp:lastPrinted>
  <dcterms:created xsi:type="dcterms:W3CDTF">2001-06-15T20:03:27Z</dcterms:created>
  <dcterms:modified xsi:type="dcterms:W3CDTF">2021-09-22T18:39:14Z</dcterms:modified>
</cp:coreProperties>
</file>