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9"/>
  </p:notesMasterIdLst>
  <p:sldIdLst>
    <p:sldId id="282" r:id="rId2"/>
    <p:sldId id="311" r:id="rId3"/>
    <p:sldId id="294" r:id="rId4"/>
    <p:sldId id="295" r:id="rId5"/>
    <p:sldId id="296" r:id="rId6"/>
    <p:sldId id="299" r:id="rId7"/>
    <p:sldId id="297" r:id="rId8"/>
    <p:sldId id="301" r:id="rId9"/>
    <p:sldId id="303" r:id="rId10"/>
    <p:sldId id="309" r:id="rId11"/>
    <p:sldId id="310" r:id="rId12"/>
    <p:sldId id="300" r:id="rId13"/>
    <p:sldId id="298" r:id="rId14"/>
    <p:sldId id="305" r:id="rId15"/>
    <p:sldId id="308" r:id="rId16"/>
    <p:sldId id="302" r:id="rId17"/>
    <p:sldId id="30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86416" autoAdjust="0"/>
  </p:normalViewPr>
  <p:slideViewPr>
    <p:cSldViewPr snapToGrid="0">
      <p:cViewPr varScale="1">
        <p:scale>
          <a:sx n="74" d="100"/>
          <a:sy n="74" d="100"/>
        </p:scale>
        <p:origin x="13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6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0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3" y="4425954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2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4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API/Window/localStorag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JavaScript/Reference/Operators/Spread_synta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API/HTMLCollec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3:</a:t>
            </a:r>
            <a:br>
              <a:rPr lang="en-US" sz="2800" dirty="0"/>
            </a:br>
            <a:r>
              <a:rPr lang="en-US" b="0" dirty="0"/>
              <a:t>Review of JavaScript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2021 -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Change, Create &amp; Add</a:t>
            </a:r>
            <a:br>
              <a:rPr lang="en-US" dirty="0"/>
            </a:br>
            <a:r>
              <a:rPr lang="en-US" dirty="0"/>
              <a:t>DOM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719262"/>
            <a:ext cx="9048466" cy="471328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Add content to an element, like for a paragraph</a:t>
            </a:r>
          </a:p>
          <a:p>
            <a:pPr lvl="1"/>
            <a:r>
              <a:rPr lang="en-US" sz="2400" dirty="0">
                <a:ea typeface="+mn-ea"/>
                <a:cs typeface="+mn-cs"/>
              </a:rPr>
              <a:t>New content as a string</a:t>
            </a:r>
          </a:p>
          <a:p>
            <a:pPr marL="344487" lvl="1" indent="0">
              <a:buNone/>
            </a:pP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.innerHTML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new html content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dirty="0"/>
              <a:t>Change attribute, like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/>
              <a:t>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, 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/>
              <a:t>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dirty="0"/>
              <a:t>,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/>
              <a:t>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br>
              <a:rPr lang="en-US" dirty="0"/>
            </a:b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.setAttribute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(attribute, value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attribute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value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dirty="0"/>
              <a:t>e.g., 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.classname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"product"; //</a:t>
            </a:r>
            <a:r>
              <a:rPr lang="en-US" sz="2500" dirty="0"/>
              <a:t>CSS class becomes product</a:t>
            </a:r>
          </a:p>
          <a:p>
            <a:r>
              <a:rPr lang="en-US" dirty="0"/>
              <a:t>Change style property</a:t>
            </a:r>
            <a:br>
              <a:rPr lang="en-US" dirty="0"/>
            </a:b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.style.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new style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Create a new element of any kind of tag</a:t>
            </a:r>
          </a:p>
          <a:p>
            <a:pPr lvl="1"/>
            <a:r>
              <a:rPr lang="en-US" dirty="0"/>
              <a:t>Note: always created in the document</a:t>
            </a:r>
            <a:br>
              <a:rPr lang="en-US" dirty="0"/>
            </a:b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newdiv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document.createElement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div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  <a:r>
              <a:rPr lang="en-US" dirty="0"/>
              <a:t> (or other tag)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Then add to the correct element as a child: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element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.appendChild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newdiv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987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Triggering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19263"/>
            <a:ext cx="8536675" cy="4411662"/>
          </a:xfrm>
        </p:spPr>
        <p:txBody>
          <a:bodyPr>
            <a:normAutofit/>
          </a:bodyPr>
          <a:lstStyle/>
          <a:p>
            <a:r>
              <a:rPr lang="en-US" dirty="0"/>
              <a:t>Will cover event handling in detail in Lecture 4</a:t>
            </a:r>
          </a:p>
          <a:p>
            <a:r>
              <a:rPr lang="en-US" dirty="0"/>
              <a:t>For hw1, only need simple event handling</a:t>
            </a:r>
          </a:p>
          <a:p>
            <a:r>
              <a:rPr lang="en-US" dirty="0"/>
              <a:t>E.g., to call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initDetails</a:t>
            </a:r>
            <a:r>
              <a:rPr lang="en-US" dirty="0"/>
              <a:t> function when page is loaded, put this in the html file:</a:t>
            </a:r>
            <a:br>
              <a:rPr lang="en-US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&lt;body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onload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initDetails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()"&gt;</a:t>
            </a:r>
          </a:p>
          <a:p>
            <a:r>
              <a:rPr lang="en-US" dirty="0"/>
              <a:t>Call function when button is pressed:</a:t>
            </a:r>
            <a:br>
              <a:rPr lang="en-US" dirty="0"/>
            </a:b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myButton.addEventListener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("click",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/>
              <a:t>or</a:t>
            </a:r>
            <a:br>
              <a:rPr lang="en-US" dirty="0"/>
            </a:br>
            <a:r>
              <a:rPr lang="en-US" sz="21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.onclick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70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values between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86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Global variables reinitialized on each html page load</a:t>
            </a:r>
          </a:p>
          <a:p>
            <a:r>
              <a:rPr lang="en-US" dirty="0"/>
              <a:t>Many options to store information across pages</a:t>
            </a:r>
          </a:p>
          <a:p>
            <a:pPr lvl="1"/>
            <a:r>
              <a:rPr lang="en-US" dirty="0" err="1"/>
              <a:t>localStorage</a:t>
            </a:r>
            <a:r>
              <a:rPr lang="en-US" dirty="0"/>
              <a:t> or </a:t>
            </a:r>
            <a:r>
              <a:rPr lang="en-US" dirty="0" err="1"/>
              <a:t>sessionStorage</a:t>
            </a:r>
            <a:r>
              <a:rPr lang="en-US" dirty="0"/>
              <a:t> APIs – easiest</a:t>
            </a:r>
          </a:p>
          <a:p>
            <a:pPr lvl="2"/>
            <a:r>
              <a:rPr lang="en-US" dirty="0">
                <a:hlinkClick r:id="rId2"/>
              </a:rPr>
              <a:t>local</a:t>
            </a:r>
            <a:r>
              <a:rPr lang="en-US" dirty="0"/>
              <a:t> is permanent, session is reset on browser restart</a:t>
            </a:r>
          </a:p>
          <a:p>
            <a:pPr lvl="2"/>
            <a:r>
              <a:rPr lang="en-US" dirty="0"/>
              <a:t>Recommend </a:t>
            </a:r>
            <a:r>
              <a:rPr lang="en-US" dirty="0" err="1"/>
              <a:t>localstorage</a:t>
            </a:r>
            <a:r>
              <a:rPr lang="en-US" dirty="0"/>
              <a:t> for HW1</a:t>
            </a:r>
            <a:br>
              <a:rPr lang="en-US" dirty="0"/>
            </a:b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localStorage.setItem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'Tom');</a:t>
            </a:r>
          </a:p>
          <a:p>
            <a:pPr lvl="2"/>
            <a:r>
              <a:rPr lang="en-US" i="1" dirty="0"/>
              <a:t>Hint</a:t>
            </a:r>
            <a:r>
              <a:rPr lang="en-US" dirty="0"/>
              <a:t>: per URL address, so be careful if run same application twice in different tabs!</a:t>
            </a:r>
          </a:p>
          <a:p>
            <a:pPr lvl="1"/>
            <a:r>
              <a:rPr lang="en-US" dirty="0"/>
              <a:t>Passing values in the URL and parsing them at the receiving page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decodeURIComponent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Cookies (used to be the only way)</a:t>
            </a:r>
          </a:p>
          <a:p>
            <a:pPr lvl="1"/>
            <a:r>
              <a:rPr lang="en-US" dirty="0"/>
              <a:t>Store in the browser (browser specific)</a:t>
            </a:r>
          </a:p>
          <a:p>
            <a:pPr lvl="1"/>
            <a:r>
              <a:rPr lang="en-US" dirty="0"/>
              <a:t>Store on a remote server (various APIs – hw6)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679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2 ways to think of objects:</a:t>
            </a:r>
          </a:p>
          <a:p>
            <a:r>
              <a:rPr lang="en-US" dirty="0"/>
              <a:t>1) Just a collection of name-value pairs:</a:t>
            </a:r>
            <a:br>
              <a:rPr lang="en-US" dirty="0"/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 car = {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brand:"Fiat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", model:"500",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color:"white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"};</a:t>
            </a:r>
            <a:endParaRPr lang="en-US" dirty="0"/>
          </a:p>
          <a:p>
            <a:r>
              <a:rPr lang="en-US" dirty="0"/>
              <a:t>Note: defined inside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dirty="0"/>
              <a:t> (vs.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dirty="0"/>
              <a:t>for arrays)</a:t>
            </a:r>
          </a:p>
          <a:p>
            <a:pPr lvl="1"/>
            <a:r>
              <a:rPr lang="en-US" dirty="0"/>
              <a:t>Both separated by </a:t>
            </a:r>
            <a:r>
              <a:rPr lang="en-US" b="1" dirty="0"/>
              <a:t>,</a:t>
            </a:r>
          </a:p>
          <a:p>
            <a:r>
              <a:rPr lang="en-US" dirty="0"/>
              <a:t>Access fields the usual way: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car.brand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"Fiat"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Or by array indexed by field name: 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car["model"];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"500"</a:t>
            </a:r>
            <a:endParaRPr lang="en-US" sz="22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Same for assignment: </a:t>
            </a:r>
            <a:r>
              <a:rPr lang="en-US" sz="2200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car.brand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"Honda";</a:t>
            </a:r>
          </a:p>
          <a:p>
            <a:r>
              <a:rPr lang="en-US" dirty="0"/>
              <a:t>New fields can be added dynamically, just by assigning it:</a:t>
            </a:r>
            <a:br>
              <a:rPr lang="en-US" dirty="0"/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car.size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= 232;</a:t>
            </a:r>
            <a:endParaRPr lang="en-US" dirty="0"/>
          </a:p>
          <a:p>
            <a:r>
              <a:rPr lang="en-US" dirty="0"/>
              <a:t>Any value can be a function </a:t>
            </a:r>
            <a:r>
              <a:rPr lang="en-US" dirty="0">
                <a:sym typeface="Wingdings" panose="05000000000000000000" pitchFamily="2" charset="2"/>
              </a:rPr>
              <a:t> method: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car.f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= function(x) {return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this.size+x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;}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car.f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(12);  244; 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car.f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; </a:t>
            </a:r>
            <a:r>
              <a:rPr lang="en-US" sz="2600" dirty="0">
                <a:sym typeface="Wingdings" panose="05000000000000000000" pitchFamily="2" charset="2"/>
              </a:rPr>
              <a:t> returns the function definition</a:t>
            </a:r>
          </a:p>
          <a:p>
            <a:pPr lvl="1"/>
            <a:r>
              <a:rPr lang="en-US" sz="2400" dirty="0"/>
              <a:t>Usually use arrow functions</a:t>
            </a:r>
            <a:br>
              <a:rPr lang="en-US" sz="2800" dirty="0">
                <a:sym typeface="Wingdings" panose="05000000000000000000" pitchFamily="2" charset="2"/>
              </a:rPr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783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79636"/>
          </a:xfrm>
        </p:spPr>
        <p:txBody>
          <a:bodyPr/>
          <a:lstStyle/>
          <a:p>
            <a:r>
              <a:rPr lang="en-US" dirty="0"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2082"/>
            <a:ext cx="8229600" cy="5128843"/>
          </a:xfrm>
        </p:spPr>
        <p:txBody>
          <a:bodyPr>
            <a:normAutofit fontScale="92500"/>
          </a:bodyPr>
          <a:lstStyle/>
          <a:p>
            <a:r>
              <a:rPr lang="en-US" dirty="0"/>
              <a:t>2) Second way is as Classes, with subclasses</a:t>
            </a:r>
          </a:p>
          <a:p>
            <a:pPr lvl="1"/>
            <a:r>
              <a:rPr lang="en-US" dirty="0"/>
              <a:t>Think Java classes, not CSS classes </a:t>
            </a:r>
          </a:p>
          <a:p>
            <a:pPr lvl="1"/>
            <a:r>
              <a:rPr lang="en-US" dirty="0"/>
              <a:t>Must have a constructor</a:t>
            </a:r>
          </a:p>
          <a:p>
            <a:pPr lvl="2"/>
            <a:r>
              <a:rPr lang="en-US" dirty="0"/>
              <a:t>Assign class variables in constructor using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dirty="0"/>
              <a:t> – don’t declare them:</a:t>
            </a:r>
            <a:br>
              <a:rPr lang="en-US" dirty="0"/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class Car {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 constructor(brand) {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this.carname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= brand;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/>
              <a:t>   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present() { </a:t>
            </a:r>
            <a:r>
              <a:rPr lang="en-US" sz="19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//define a method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return "I have a " + 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this.carname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}</a:t>
            </a:r>
          </a:p>
          <a:p>
            <a:pPr lvl="1"/>
            <a:r>
              <a:rPr lang="en-US" sz="2400" dirty="0"/>
              <a:t>Create instances with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= new Car("Ford");</a:t>
            </a:r>
          </a:p>
          <a:p>
            <a:pPr lvl="2"/>
            <a:endParaRPr lang="en-US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252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 (subclasses)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82" y="1417638"/>
            <a:ext cx="9056318" cy="492053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</a:p>
          <a:p>
            <a:pPr lvl="1"/>
            <a:r>
              <a:rPr lang="en-US" dirty="0"/>
              <a:t>Like Java, subclass has everything of super-class plus whatever is added</a:t>
            </a:r>
          </a:p>
          <a:p>
            <a:pPr lvl="1"/>
            <a:r>
              <a:rPr lang="en-US" dirty="0"/>
              <a:t>Constructor </a:t>
            </a:r>
            <a:r>
              <a:rPr lang="en-US" i="1" dirty="0"/>
              <a:t>must</a:t>
            </a:r>
            <a:r>
              <a:rPr lang="en-US" dirty="0"/>
              <a:t> call super:</a:t>
            </a:r>
            <a:br>
              <a:rPr lang="en-US" dirty="0"/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class Model extends Car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constructor(brand, mod)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super(brand);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this.model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= mod;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 show()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return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this.present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() + ', it is a ' +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this.model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/>
              <a:t>Can </a:t>
            </a:r>
            <a:r>
              <a:rPr lang="en-US" i="1" dirty="0"/>
              <a:t>override</a:t>
            </a:r>
            <a:r>
              <a:rPr lang="en-US" dirty="0"/>
              <a:t> methods like in Java, etc.</a:t>
            </a:r>
          </a:p>
          <a:p>
            <a:pPr lvl="2"/>
            <a:r>
              <a:rPr lang="en-US" dirty="0"/>
              <a:t>Often call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lang="en-US" dirty="0"/>
              <a:t> in those as well, to call the super-class’s method</a:t>
            </a:r>
          </a:p>
          <a:p>
            <a:r>
              <a:rPr lang="en-US" dirty="0"/>
              <a:t>Can add new fields to any instance </a:t>
            </a:r>
            <a:r>
              <a:rPr lang="en-US" i="1" dirty="0"/>
              <a:t>dynamically</a:t>
            </a:r>
            <a:br>
              <a:rPr lang="en-US" i="1" dirty="0"/>
            </a:b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mycar.price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5000;</a:t>
            </a:r>
            <a:endParaRPr lang="en-US" i="1" dirty="0"/>
          </a:p>
          <a:p>
            <a:pPr lvl="1"/>
            <a:r>
              <a:rPr lang="en-US" dirty="0"/>
              <a:t>Can add new methods, since they are just values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743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34230"/>
          </a:xfrm>
        </p:spPr>
        <p:txBody>
          <a:bodyPr/>
          <a:lstStyle/>
          <a:p>
            <a:r>
              <a:rPr lang="en-US" dirty="0"/>
              <a:t>Arrow Function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677" y="1056468"/>
            <a:ext cx="8661912" cy="580153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Treatment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dirty="0"/>
              <a:t> is different</a:t>
            </a:r>
          </a:p>
          <a:p>
            <a:pPr lvl="1"/>
            <a:r>
              <a:rPr lang="en-US" dirty="0"/>
              <a:t>With function, is the object that the function is in dynamically</a:t>
            </a:r>
          </a:p>
          <a:p>
            <a:pPr lvl="1"/>
            <a:r>
              <a:rPr lang="en-US" dirty="0"/>
              <a:t>With arrow, is object that was defined in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= {val:4};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: 4}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Obj.f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(i){return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this.val+i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;};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ƒ (i){return </a:t>
            </a:r>
            <a:r>
              <a:rPr lang="en-US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.val+i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Obj.f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(12); 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//since function, gets </a:t>
            </a:r>
            <a:r>
              <a:rPr lang="en-US" sz="3000" b="1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</a:t>
            </a:r>
            <a:r>
              <a:rPr lang="en-US" sz="3000" dirty="0" err="1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endParaRPr lang="en-US" sz="3000" dirty="0">
              <a:solidFill>
                <a:srgbClr val="33CC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this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Window {parent: Window, …}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= "window";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"window"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Obj.v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= i 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=&gt;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this.val+i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//since arrow, gets ‘this’</a:t>
            </a:r>
            <a:b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				    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//from scope v is defined in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i =&gt;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this.val+i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Obj.v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(12);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"window12" </a:t>
            </a:r>
            <a:r>
              <a:rPr lang="en-US" sz="29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note the meaning of + determined dynamically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507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Shortcut syntaxes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523962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Lots of shortcut syntaxes</a:t>
            </a:r>
          </a:p>
          <a:p>
            <a:pPr lvl="1"/>
            <a:r>
              <a:rPr lang="en-US" dirty="0"/>
              <a:t>Sometimes clear, other times less readable</a:t>
            </a:r>
          </a:p>
          <a:p>
            <a:r>
              <a:rPr lang="en-US" dirty="0"/>
              <a:t>“Object </a:t>
            </a:r>
            <a:r>
              <a:rPr lang="en-US" dirty="0" err="1"/>
              <a:t>Destructuring</a:t>
            </a:r>
            <a:r>
              <a:rPr lang="en-US" dirty="0"/>
              <a:t>” </a:t>
            </a:r>
            <a:br>
              <a:rPr lang="en-US" dirty="0"/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{ top, left } = 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originalRect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dirty="0"/>
              <a:t>Uses the names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  <a:r>
              <a:rPr lang="en-US" dirty="0"/>
              <a:t>” and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/>
              <a:t>” </a:t>
            </a:r>
            <a:r>
              <a:rPr lang="en-US" i="1" dirty="0"/>
              <a:t>both</a:t>
            </a:r>
            <a:r>
              <a:rPr lang="en-US" dirty="0"/>
              <a:t> as names of the variables </a:t>
            </a:r>
            <a:r>
              <a:rPr lang="en-US" i="1" dirty="0"/>
              <a:t>and </a:t>
            </a:r>
            <a:r>
              <a:rPr lang="en-US" dirty="0"/>
              <a:t>names of fields of the object</a:t>
            </a:r>
          </a:p>
          <a:p>
            <a:r>
              <a:rPr lang="en-US" dirty="0">
                <a:hlinkClick r:id="rId2"/>
              </a:rPr>
              <a:t>Spreading</a:t>
            </a:r>
            <a:r>
              <a:rPr lang="en-US" dirty="0"/>
              <a:t> (expand) the values, use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US" dirty="0"/>
              <a:t> </a:t>
            </a:r>
            <a:r>
              <a:rPr lang="en-US"/>
              <a:t>operator</a:t>
            </a:r>
            <a:endParaRPr lang="en-US" dirty="0"/>
          </a:p>
          <a:p>
            <a:pPr lvl="1"/>
            <a:r>
              <a:rPr lang="en-US" dirty="0"/>
              <a:t>Takes values of following item, and puts them into the new container; like “flatten”</a:t>
            </a:r>
            <a:br>
              <a:rPr lang="en-US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[...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htmlCollection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(...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06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F2057-6357-48B9-B43D-932F17D50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D1E3D-0BD5-43CF-88DB-7D9C4B7F6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lecture is being pre-recorded since the professor and TA will not be available on Tuesday</a:t>
            </a:r>
          </a:p>
          <a:p>
            <a:pPr lvl="1"/>
            <a:r>
              <a:rPr lang="en-US" dirty="0"/>
              <a:t>We will still try to answer questions on Piazza about the homework</a:t>
            </a:r>
          </a:p>
          <a:p>
            <a:r>
              <a:rPr lang="en-US" dirty="0"/>
              <a:t>See Canvas announcements about:</a:t>
            </a:r>
          </a:p>
          <a:p>
            <a:pPr lvl="1"/>
            <a:r>
              <a:rPr lang="en-US" dirty="0"/>
              <a:t>Special review session on Monday, Sept 6</a:t>
            </a:r>
          </a:p>
          <a:p>
            <a:pPr lvl="1"/>
            <a:r>
              <a:rPr lang="en-US" dirty="0"/>
              <a:t>Office Hours</a:t>
            </a:r>
          </a:p>
          <a:p>
            <a:pPr lvl="1"/>
            <a:r>
              <a:rPr lang="en-US" dirty="0"/>
              <a:t>Recording of this lecture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523B5F-CC8C-4B7C-A547-B5E8709B8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0B4A9D-EBCA-404B-AEC2-BBFA50C70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7206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07660"/>
          </a:xfrm>
        </p:spPr>
        <p:txBody>
          <a:bodyPr/>
          <a:lstStyle/>
          <a:p>
            <a:r>
              <a:rPr lang="en-US" dirty="0"/>
              <a:t>JavaScript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9898"/>
            <a:ext cx="8686800" cy="577570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Syntax similar to C, C++, Java:</a:t>
            </a:r>
          </a:p>
          <a:p>
            <a:pPr lvl="1"/>
            <a:r>
              <a:rPr lang="en-US" dirty="0"/>
              <a:t>Blocks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}</a:t>
            </a:r>
          </a:p>
          <a:p>
            <a:pPr lvl="1"/>
            <a:r>
              <a:rPr lang="en-US" dirty="0"/>
              <a:t>Separate statements with ;</a:t>
            </a:r>
          </a:p>
          <a:p>
            <a:pPr lvl="1"/>
            <a:r>
              <a:rPr lang="en-US" dirty="0"/>
              <a:t>Arithmetic and precedence the same: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+, ++, *, %, &gt;= </a:t>
            </a:r>
            <a:r>
              <a:rPr lang="en-US" dirty="0">
                <a:cs typeface="Courier New" panose="02070309020205020404" pitchFamily="49" charset="0"/>
              </a:rPr>
              <a:t>etc.</a:t>
            </a:r>
            <a:endParaRPr lang="en-US" dirty="0"/>
          </a:p>
          <a:p>
            <a:pPr lvl="1"/>
            <a:r>
              <a:rPr lang="en-US" dirty="0"/>
              <a:t>Loops: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 (let step = 0; step &lt; 5; step++) { … 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Also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do { } while (), while() {  }</a:t>
            </a:r>
          </a:p>
          <a:p>
            <a:pPr lvl="1"/>
            <a:r>
              <a:rPr lang="en-US" dirty="0"/>
              <a:t>Conditionals: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if (i&lt;0) {…}</a:t>
            </a:r>
            <a:endParaRPr lang="en-US" dirty="0"/>
          </a:p>
          <a:p>
            <a:pPr lvl="2"/>
            <a:r>
              <a:rPr lang="en-US" dirty="0"/>
              <a:t>Also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switch() {…} </a:t>
            </a:r>
            <a:r>
              <a:rPr lang="en-US" sz="2600" dirty="0"/>
              <a:t>and “</a:t>
            </a:r>
            <a:r>
              <a:rPr lang="en-US" dirty="0"/>
              <a:t>ternary”: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?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exprIfTrue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exprIfFalse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dirty="0"/>
              <a:t>Assignment with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lvl="1"/>
            <a:r>
              <a:rPr lang="en-US" dirty="0"/>
              <a:t>Equality test with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/>
              <a:t> or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===</a:t>
            </a:r>
            <a:r>
              <a:rPr lang="en-US" dirty="0"/>
              <a:t> (equal value </a:t>
            </a:r>
            <a:r>
              <a:rPr lang="en-US" i="1" dirty="0"/>
              <a:t>and</a:t>
            </a:r>
            <a:r>
              <a:rPr lang="en-US" dirty="0"/>
              <a:t> equal type)</a:t>
            </a:r>
          </a:p>
          <a:p>
            <a:pPr lvl="2"/>
            <a:r>
              <a:rPr lang="en-US" dirty="0"/>
              <a:t>Almost always use ===</a:t>
            </a:r>
          </a:p>
          <a:p>
            <a:pPr lvl="1"/>
            <a:r>
              <a:rPr lang="en-US" dirty="0"/>
              <a:t>Arrays: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 ]</a:t>
            </a:r>
            <a:r>
              <a:rPr lang="en-US" dirty="0"/>
              <a:t> – zero based</a:t>
            </a:r>
          </a:p>
          <a:p>
            <a:pPr lvl="1"/>
            <a:r>
              <a:rPr lang="en-US" dirty="0"/>
              <a:t>Comments are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/* xxx */ </a:t>
            </a:r>
            <a:r>
              <a:rPr lang="en-US" dirty="0"/>
              <a:t>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//xxx</a:t>
            </a:r>
          </a:p>
          <a:p>
            <a:pPr lvl="1"/>
            <a:r>
              <a:rPr lang="en-US" dirty="0"/>
              <a:t>Identifiers with letters, numbers, _ or $  (not -)</a:t>
            </a:r>
          </a:p>
          <a:p>
            <a:pPr lvl="1"/>
            <a:r>
              <a:rPr lang="en-US" dirty="0"/>
              <a:t>Case </a:t>
            </a:r>
            <a:r>
              <a:rPr lang="en-US" b="1" dirty="0"/>
              <a:t>sensitive</a:t>
            </a:r>
          </a:p>
          <a:p>
            <a:pPr lvl="1"/>
            <a:r>
              <a:rPr lang="en-US" dirty="0"/>
              <a:t>Strings with "…" or '…'</a:t>
            </a:r>
          </a:p>
          <a:p>
            <a:pPr lvl="2"/>
            <a:r>
              <a:rPr lang="en-US" dirty="0"/>
              <a:t>Can next the other kind inside: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'Brad said "hi".'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1946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Typed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6558"/>
            <a:ext cx="8686800" cy="4986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Never declare the type of variables, parameters, functions, etc.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i = 3; i="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"; i = null;</a:t>
            </a:r>
          </a:p>
          <a:p>
            <a:r>
              <a:rPr lang="en-US" dirty="0"/>
              <a:t>Special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undefined </a:t>
            </a:r>
            <a:r>
              <a:rPr lang="en-US" dirty="0"/>
              <a:t>value: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x;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undefined</a:t>
            </a:r>
            <a:endParaRPr lang="en-US" dirty="0"/>
          </a:p>
          <a:p>
            <a:r>
              <a:rPr lang="en-US" dirty="0"/>
              <a:t>Arrays can contain multiple types: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[3, "foo"]</a:t>
            </a:r>
          </a:p>
          <a:p>
            <a:r>
              <a:rPr lang="en-US" dirty="0"/>
              <a:t>Numbers are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23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45.3</a:t>
            </a:r>
            <a:r>
              <a:rPr lang="en-US" dirty="0"/>
              <a:t> (no distinction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&lt;-&gt; float)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Automatic conversion: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"5"+2+3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523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lvl="1"/>
            <a:r>
              <a:rPr lang="en-US" dirty="0"/>
              <a:t>Vs.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2+3+"5"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"55“</a:t>
            </a:r>
          </a:p>
          <a:p>
            <a:pPr lvl="1"/>
            <a:r>
              <a:rPr lang="en-US" sz="30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"11" - 1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sz="30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10 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str.length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note </a:t>
            </a:r>
            <a:r>
              <a:rPr lang="en-US" i="1" dirty="0">
                <a:sym typeface="Wingdings" panose="05000000000000000000" pitchFamily="2" charset="2"/>
              </a:rPr>
              <a:t>NOT</a:t>
            </a:r>
            <a:r>
              <a:rPr lang="en-US" dirty="0">
                <a:sym typeface="Wingdings" panose="05000000000000000000" pitchFamily="2" charset="2"/>
              </a:rPr>
              <a:t> a method </a:t>
            </a:r>
            <a:r>
              <a:rPr lang="en-US" sz="2400" strike="sngStrike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str.length</a:t>
            </a:r>
            <a:r>
              <a:rPr lang="en-US" sz="2400" strike="sngStrike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()</a:t>
            </a:r>
          </a:p>
          <a:p>
            <a:r>
              <a:rPr lang="en-US" dirty="0"/>
              <a:t>But lots of other string methods, e.g.,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str.trim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2400" dirty="0"/>
          </a:p>
          <a:p>
            <a:r>
              <a:rPr lang="en-US" dirty="0"/>
              <a:t>Like Java, strings are immutable (cannot change):</a:t>
            </a:r>
          </a:p>
          <a:p>
            <a:pPr lvl="1"/>
            <a:r>
              <a:rPr lang="en-US" sz="2400" strike="sngStrike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</a:t>
            </a:r>
            <a:r>
              <a:rPr lang="en-US" sz="2400" strike="sngStrike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[2] = 'p'; </a:t>
            </a:r>
            <a:r>
              <a:rPr lang="en-US" dirty="0">
                <a:sym typeface="Wingdings" panose="05000000000000000000" pitchFamily="2" charset="2"/>
              </a:rPr>
              <a:t> doesn’t work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All string methods return new strings</a:t>
            </a:r>
          </a:p>
          <a:p>
            <a:r>
              <a:rPr lang="en-US" dirty="0">
                <a:sym typeface="Wingdings" panose="05000000000000000000" pitchFamily="2" charset="2"/>
              </a:rPr>
              <a:t>Empty string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"",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undefined, null, 0 </a:t>
            </a:r>
            <a:r>
              <a:rPr lang="en-US" dirty="0">
                <a:sym typeface="Wingdings" panose="05000000000000000000" pitchFamily="2" charset="2"/>
              </a:rPr>
              <a:t>are all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false: if(b){}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950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let x</a:t>
            </a:r>
            <a:r>
              <a:rPr lang="en-US" dirty="0"/>
              <a:t> – block scope – inside { }</a:t>
            </a:r>
          </a:p>
          <a:p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x</a:t>
            </a:r>
            <a:r>
              <a:rPr lang="en-US" dirty="0"/>
              <a:t> – function scope – anywhere in the function</a:t>
            </a:r>
          </a:p>
          <a:p>
            <a:r>
              <a:rPr lang="en-US" dirty="0"/>
              <a:t>Either at top-level of file – global scope (all code running on this web page)</a:t>
            </a:r>
          </a:p>
          <a:p>
            <a:pPr lvl="1"/>
            <a:r>
              <a:rPr lang="en-US" dirty="0"/>
              <a:t>Reset if page is reloaded</a:t>
            </a:r>
          </a:p>
          <a:p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x</a:t>
            </a:r>
            <a:r>
              <a:rPr lang="en-US" dirty="0"/>
              <a:t> – block scope, and cannot be reassigned, so assign on declaration</a:t>
            </a:r>
            <a:br>
              <a:rPr lang="en-US" dirty="0"/>
            </a:br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x = 123; </a:t>
            </a:r>
            <a:r>
              <a:rPr lang="en-US" sz="2600" i="1" strike="sngStrike" dirty="0">
                <a:latin typeface="Courier New" panose="02070309020205020404" pitchFamily="49" charset="0"/>
                <a:cs typeface="Courier New" panose="02070309020205020404" pitchFamily="49" charset="0"/>
              </a:rPr>
              <a:t>x = 4; </a:t>
            </a:r>
            <a:r>
              <a:rPr lang="en-US" dirty="0">
                <a:sym typeface="Wingdings" panose="05000000000000000000" pitchFamily="2" charset="2"/>
              </a:rPr>
              <a:t> error</a:t>
            </a:r>
            <a:endParaRPr lang="en-US" dirty="0"/>
          </a:p>
          <a:p>
            <a:pPr lvl="1"/>
            <a:r>
              <a:rPr lang="en-US" dirty="0"/>
              <a:t>But if x is an object or array, it can be modified</a:t>
            </a:r>
            <a:br>
              <a:rPr lang="en-US" dirty="0"/>
            </a:br>
            <a:r>
              <a:rPr lang="en-US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const</a:t>
            </a: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x = [2,3]; x[0]=5; </a:t>
            </a:r>
            <a:r>
              <a:rPr lang="en-US" dirty="0">
                <a:sym typeface="Wingdings" panose="05000000000000000000" pitchFamily="2" charset="2"/>
              </a:rPr>
              <a:t> OK 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505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8280"/>
            <a:ext cx="8229600" cy="475989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Chrome debugger has “Console” where can type any JavaScript code</a:t>
            </a:r>
          </a:p>
          <a:p>
            <a:pPr lvl="1"/>
            <a:r>
              <a:rPr lang="en-US" dirty="0"/>
              <a:t>Can see the values of global variables</a:t>
            </a:r>
          </a:p>
          <a:p>
            <a:pPr lvl="1"/>
            <a:r>
              <a:rPr lang="en-US" dirty="0"/>
              <a:t>Can assign values, define functions, evaluate code</a:t>
            </a:r>
          </a:p>
          <a:p>
            <a:pPr lvl="1"/>
            <a:r>
              <a:rPr lang="en-US" dirty="0"/>
              <a:t>“Sources” tab allows breakpoints, editing code</a:t>
            </a:r>
          </a:p>
          <a:p>
            <a:pPr lvl="2"/>
            <a:r>
              <a:rPr lang="en-US" dirty="0"/>
              <a:t>But not saved, so just for experiments</a:t>
            </a:r>
          </a:p>
          <a:p>
            <a:pPr lvl="1"/>
            <a:r>
              <a:rPr lang="en-US" dirty="0"/>
              <a:t>At breakpoints, can see stack (“Scope” tab)</a:t>
            </a:r>
          </a:p>
          <a:p>
            <a:pPr lvl="2"/>
            <a:r>
              <a:rPr lang="en-US" dirty="0"/>
              <a:t>Run code in the context of that function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(anything);</a:t>
            </a:r>
            <a:r>
              <a:rPr lang="en-US" sz="2800" dirty="0"/>
              <a:t> </a:t>
            </a:r>
            <a:r>
              <a:rPr lang="en-US" dirty="0">
                <a:sym typeface="Wingdings" panose="05000000000000000000" pitchFamily="2" charset="2"/>
              </a:rPr>
              <a:t> output anything to the console without stopping</a:t>
            </a:r>
            <a:endParaRPr lang="en-US" dirty="0"/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alert("I am an alert box!"); </a:t>
            </a:r>
            <a:r>
              <a:rPr lang="en-US" dirty="0">
                <a:sym typeface="Wingdings" panose="05000000000000000000" pitchFamily="2" charset="2"/>
              </a:rPr>
              <a:t> pause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895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332"/>
            <a:ext cx="8686800" cy="4596593"/>
          </a:xfrm>
        </p:spPr>
        <p:txBody>
          <a:bodyPr/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(p1, p2) 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p1 * p2;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Empty parameters: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lvl="1"/>
            <a:r>
              <a:rPr lang="en-US" dirty="0"/>
              <a:t>If no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return</a:t>
            </a:r>
            <a:r>
              <a:rPr lang="en-US" dirty="0"/>
              <a:t> or if it has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return</a:t>
            </a:r>
            <a:r>
              <a:rPr lang="en-US" sz="2400" u="sng" dirty="0">
                <a:solidFill>
                  <a:srgbClr val="FF00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;</a:t>
            </a:r>
            <a:r>
              <a:rPr lang="en-US" dirty="0"/>
              <a:t> then returns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undefined</a:t>
            </a:r>
          </a:p>
          <a:p>
            <a:r>
              <a:rPr lang="en-US" dirty="0"/>
              <a:t>Functions can be values: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let f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  <a:r>
              <a:rPr lang="en-US" dirty="0"/>
              <a:t> signals to invoke it: 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f(1,2);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175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Arrow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Shorter way to write function definitions</a:t>
            </a:r>
          </a:p>
          <a:p>
            <a:pPr lvl="1"/>
            <a:r>
              <a:rPr lang="en-US" dirty="0"/>
              <a:t>Especially useful when shorter</a:t>
            </a:r>
          </a:p>
          <a:p>
            <a:pPr lvl="1"/>
            <a:r>
              <a:rPr lang="en-US" dirty="0"/>
              <a:t>Very popular, but harder to read</a:t>
            </a:r>
          </a:p>
          <a:p>
            <a:pPr lvl="1"/>
            <a:r>
              <a:rPr lang="en-US" dirty="0"/>
              <a:t>Many people use them exclusively</a:t>
            </a:r>
          </a:p>
          <a:p>
            <a:pPr lvl="1"/>
            <a:r>
              <a:rPr lang="en-US" dirty="0"/>
              <a:t>Emphasizes that the function is a value connected to the name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hello = function() 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"Hello World!";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() =&gt; {return "hello"};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() =&gt; "Hello";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ym typeface="Wingdings" panose="05000000000000000000" pitchFamily="2" charset="2"/>
              </a:rPr>
              <a:t>omit</a:t>
            </a:r>
            <a:r>
              <a:rPr lang="en-US" sz="2600" dirty="0"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{} </a:t>
            </a:r>
            <a:r>
              <a:rPr lang="en-US" sz="2400" dirty="0">
                <a:sym typeface="Wingdings" panose="05000000000000000000" pitchFamily="2" charset="2"/>
              </a:rPr>
              <a:t>and</a:t>
            </a:r>
            <a:r>
              <a:rPr lang="en-US" sz="2600" dirty="0"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return </a:t>
            </a:r>
            <a:r>
              <a:rPr lang="en-US" sz="2400" dirty="0">
                <a:sym typeface="Wingdings" panose="05000000000000000000" pitchFamily="2" charset="2"/>
              </a:rPr>
              <a:t>if one line</a:t>
            </a:r>
            <a:br>
              <a:rPr lang="en-US" sz="2400" dirty="0">
                <a:sym typeface="Wingdings" panose="05000000000000000000" pitchFamily="2" charset="2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=&gt; "Hello" +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ym typeface="Wingdings" panose="05000000000000000000" pitchFamily="2" charset="2"/>
              </a:rPr>
              <a:t>parameter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hello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=&gt; "Hello" +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ym typeface="Wingdings" panose="05000000000000000000" pitchFamily="2" charset="2"/>
              </a:rPr>
              <a:t>parameter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752474" y="3994485"/>
            <a:ext cx="3789947" cy="9233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function hello() 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return "Hello World!";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37614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05810"/>
          </a:xfrm>
        </p:spPr>
        <p:txBody>
          <a:bodyPr/>
          <a:lstStyle/>
          <a:p>
            <a:r>
              <a:rPr lang="en-US" dirty="0"/>
              <a:t>Connecting to 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2764"/>
            <a:ext cx="8229600" cy="499816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Built-in JavaScript functions to access and set the DOM for the web pages</a:t>
            </a:r>
          </a:p>
          <a:p>
            <a:r>
              <a:rPr lang="en-US" b="1" dirty="0"/>
              <a:t>Getting</a:t>
            </a:r>
            <a:r>
              <a:rPr lang="en-US" dirty="0"/>
              <a:t> DOM elements</a:t>
            </a:r>
          </a:p>
          <a:p>
            <a:pPr lvl="1"/>
            <a:r>
              <a:rPr lang="en-US" dirty="0"/>
              <a:t>The current page is available as the global variable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document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(id)</a:t>
            </a:r>
            <a:r>
              <a:rPr lang="en-US" dirty="0"/>
              <a:t> – remember that ID is always unique per page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</a:t>
            </a:r>
            <a:r>
              <a:rPr lang="en-US" u="sng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ByTagName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(name) </a:t>
            </a:r>
            <a:r>
              <a:rPr lang="en-US" dirty="0"/>
              <a:t>– tags like “div”, “p”, etc.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</a:t>
            </a:r>
            <a:r>
              <a:rPr lang="en-US" u="sng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ByClassName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(name)</a:t>
            </a:r>
            <a:r>
              <a:rPr lang="en-US" dirty="0"/>
              <a:t> – based on the CSS class name</a:t>
            </a:r>
          </a:p>
          <a:p>
            <a:pPr lvl="1"/>
            <a:r>
              <a:rPr lang="en-US" dirty="0"/>
              <a:t>The last 2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HTMLCollection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Supports some array functions, like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.length</a:t>
            </a:r>
          </a:p>
          <a:p>
            <a:pPr lvl="2"/>
            <a:r>
              <a:rPr lang="en-US" dirty="0"/>
              <a:t>Or turn into an array with: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Array.from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htmlCollection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2021 -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911716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32821</TotalTime>
  <Words>1055</Words>
  <Application>Microsoft Office PowerPoint</Application>
  <PresentationFormat>On-screen Show (4:3)</PresentationFormat>
  <Paragraphs>195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Courier New</vt:lpstr>
      <vt:lpstr>Tahoma</vt:lpstr>
      <vt:lpstr>Wingdings</vt:lpstr>
      <vt:lpstr>lecture template_polo</vt:lpstr>
      <vt:lpstr>Lecture 3: Review of JavaScript</vt:lpstr>
      <vt:lpstr>Logistics</vt:lpstr>
      <vt:lpstr>JavaScript Syntax</vt:lpstr>
      <vt:lpstr>Dynamically Typed</vt:lpstr>
      <vt:lpstr>Declaring variables</vt:lpstr>
      <vt:lpstr>Debugging </vt:lpstr>
      <vt:lpstr>Functions</vt:lpstr>
      <vt:lpstr>Arrow functions</vt:lpstr>
      <vt:lpstr>Connecting to DOM</vt:lpstr>
      <vt:lpstr>Change, Create &amp; Add DOM elements</vt:lpstr>
      <vt:lpstr>Triggering functions</vt:lpstr>
      <vt:lpstr>Storing values between pages</vt:lpstr>
      <vt:lpstr>Objects</vt:lpstr>
      <vt:lpstr>Classes</vt:lpstr>
      <vt:lpstr>Inheritance (subclasses)</vt:lpstr>
      <vt:lpstr>Arrow Function and this</vt:lpstr>
      <vt:lpstr>Shortcut syntaxes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A Myers</cp:lastModifiedBy>
  <cp:revision>730</cp:revision>
  <cp:lastPrinted>1601-01-01T00:00:00Z</cp:lastPrinted>
  <dcterms:created xsi:type="dcterms:W3CDTF">2001-06-15T20:03:27Z</dcterms:created>
  <dcterms:modified xsi:type="dcterms:W3CDTF">2021-09-04T04:16:51Z</dcterms:modified>
</cp:coreProperties>
</file>