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2"/>
  </p:notesMasterIdLst>
  <p:sldIdLst>
    <p:sldId id="282" r:id="rId2"/>
    <p:sldId id="257" r:id="rId3"/>
    <p:sldId id="258" r:id="rId4"/>
    <p:sldId id="412" r:id="rId5"/>
    <p:sldId id="376" r:id="rId6"/>
    <p:sldId id="390" r:id="rId7"/>
    <p:sldId id="389" r:id="rId8"/>
    <p:sldId id="320" r:id="rId9"/>
    <p:sldId id="413" r:id="rId10"/>
    <p:sldId id="377" r:id="rId11"/>
    <p:sldId id="327" r:id="rId12"/>
    <p:sldId id="283" r:id="rId13"/>
    <p:sldId id="391" r:id="rId14"/>
    <p:sldId id="408" r:id="rId15"/>
    <p:sldId id="392" r:id="rId16"/>
    <p:sldId id="415" r:id="rId17"/>
    <p:sldId id="414" r:id="rId18"/>
    <p:sldId id="393" r:id="rId19"/>
    <p:sldId id="394" r:id="rId20"/>
    <p:sldId id="395" r:id="rId21"/>
    <p:sldId id="396" r:id="rId22"/>
    <p:sldId id="397" r:id="rId23"/>
    <p:sldId id="398" r:id="rId24"/>
    <p:sldId id="404" r:id="rId25"/>
    <p:sldId id="405" r:id="rId26"/>
    <p:sldId id="399" r:id="rId27"/>
    <p:sldId id="400" r:id="rId28"/>
    <p:sldId id="401" r:id="rId29"/>
    <p:sldId id="403" r:id="rId30"/>
    <p:sldId id="406" r:id="rId3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d Myers" initials="BM" lastIdx="5" clrIdx="0">
    <p:extLst>
      <p:ext uri="{19B8F6BF-5375-455C-9EA6-DF929625EA0E}">
        <p15:presenceInfo xmlns:p15="http://schemas.microsoft.com/office/powerpoint/2012/main" userId="S-1-5-21-2091603964-771116794-2015980265-1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6416" autoAdjust="0"/>
  </p:normalViewPr>
  <p:slideViewPr>
    <p:cSldViewPr snapToGrid="0">
      <p:cViewPr varScale="1">
        <p:scale>
          <a:sx n="63" d="100"/>
          <a:sy n="63" d="100"/>
        </p:scale>
        <p:origin x="39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13" Type="http://schemas.openxmlformats.org/officeDocument/2006/relationships/slide" Target="slides/slide28.xml"/><Relationship Id="rId3" Type="http://schemas.openxmlformats.org/officeDocument/2006/relationships/slide" Target="slides/slide3.xml"/><Relationship Id="rId7" Type="http://schemas.openxmlformats.org/officeDocument/2006/relationships/slide" Target="slides/slide12.xml"/><Relationship Id="rId12" Type="http://schemas.openxmlformats.org/officeDocument/2006/relationships/slide" Target="slides/slide2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1.xml"/><Relationship Id="rId11" Type="http://schemas.openxmlformats.org/officeDocument/2006/relationships/slide" Target="slides/slide26.xml"/><Relationship Id="rId5" Type="http://schemas.openxmlformats.org/officeDocument/2006/relationships/slide" Target="slides/slide9.xml"/><Relationship Id="rId10" Type="http://schemas.openxmlformats.org/officeDocument/2006/relationships/slide" Target="slides/slide22.xml"/><Relationship Id="rId4" Type="http://schemas.openxmlformats.org/officeDocument/2006/relationships/slide" Target="slides/slide8.xml"/><Relationship Id="rId9" Type="http://schemas.openxmlformats.org/officeDocument/2006/relationships/slide" Target="slides/slide21.xml"/><Relationship Id="rId14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A4F97B-4B0F-4F8D-85F7-4C208D8C737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74163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EA5C84-4BD9-4C28-A6FC-5A75F95BC36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76967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913256-3A23-4D7A-AAFF-3E28CCF34AFF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42514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2CC10E-ADBC-4E45-9CC5-A4A70A4BD3D0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302138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BBC27F-B1BA-44F3-BF7D-41F8EF904CF0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94096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5D0B87-7FFB-40E7-92A1-AB96E356045B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95103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AF241-26F8-46D3-90CB-6436592DBCC6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840730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0C06C-38B2-4A3A-A925-79CF8937BA50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218420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F4F06-00BF-4FE3-B657-51BA0BF94F08}" type="slidenum">
              <a:rPr lang="en-US"/>
              <a:pPr/>
              <a:t>30</a:t>
            </a:fld>
            <a:endParaRPr lang="en-US"/>
          </a:p>
        </p:txBody>
      </p:sp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5288" y="693738"/>
            <a:ext cx="6065837" cy="3413125"/>
          </a:xfrm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6387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339610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BBF709-102A-4719-AB62-4C0E5872321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3417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88FF0-7CBE-4DF2-A4AF-7E3EA8430B44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59505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A49EC-A478-4D7A-B76E-595B92CC6E31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4401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6A49EC-A478-4D7A-B76E-595B92CC6E3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82317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4684-CB0F-47D7-971C-1D44DFDB370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571933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785FB-4E98-4EC9-9232-D473B5F493B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9333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E327CF-C354-4C7B-8E2C-045E674922E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75298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FE545-8733-4135-8E84-D49C629036F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0849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2953112" y="2953114"/>
            <a:ext cx="6858000" cy="951774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9920" y="1443038"/>
            <a:ext cx="10356849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8124" y="4425953"/>
            <a:ext cx="9001129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14408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934453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5971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5971"/>
            <a:ext cx="3860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5971"/>
            <a:ext cx="28448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32550"/>
            <a:ext cx="3860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32550"/>
            <a:ext cx="28448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00800"/>
            <a:ext cx="3860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00800"/>
            <a:ext cx="28448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471138"/>
            <a:ext cx="3860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471138"/>
            <a:ext cx="28448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3"/>
            <a:ext cx="12192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058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19263"/>
            <a:ext cx="109728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07852" y="211141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FinalProject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sXUyGasQSAFcxbRs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cs.cmu.edu/~bam/uicourse/05631fall2021/HW1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o_Silver_Bulle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course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bam/uicourse/05631fall2021/schedule.html" TargetMode="External"/><Relationship Id="rId4" Type="http://schemas.openxmlformats.org/officeDocument/2006/relationships/hyperlink" Target="http://www.cs.cmu.edu/~bam/uicourse/05631fall2021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mailto:bam@cs.cmu.edu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larac@andrew.cmu.edu" TargetMode="External"/><Relationship Id="rId5" Type="http://schemas.openxmlformats.org/officeDocument/2006/relationships/hyperlink" Target="https://claracook.web.app/" TargetMode="External"/><Relationship Id="rId4" Type="http://schemas.openxmlformats.org/officeDocument/2006/relationships/hyperlink" Target="http://www.cs.cmu.edu/~bam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bam/uicourse/05631fall2021/homework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mu.edu/~bam/uicourse/05631fall2021/schedule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cmu.edu/~bam/uicourse/05631fall2021/homeworks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azza.com/cmu/fall2021/05431631/home" TargetMode="External"/><Relationship Id="rId4" Type="http://schemas.openxmlformats.org/officeDocument/2006/relationships/hyperlink" Target="https://www.cs.cmu.edu/~bam/uicourse/05631fall2021/homeworks.html#polici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05-431 / 05-631</a:t>
            </a:r>
            <a:br>
              <a:rPr lang="en-US" dirty="0" smtClean="0"/>
            </a:br>
            <a:r>
              <a:rPr lang="en-US" dirty="0" smtClean="0"/>
              <a:t>Software Structures for User Interfaces (SSUI)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Brad Myers</a:t>
            </a:r>
          </a:p>
          <a:p>
            <a:r>
              <a:rPr lang="en-US" dirty="0" smtClean="0"/>
              <a:t>Human Computer Interaction Institute</a:t>
            </a:r>
          </a:p>
          <a:p>
            <a:endParaRPr lang="en-US" dirty="0" smtClean="0"/>
          </a:p>
          <a:p>
            <a:r>
              <a:rPr lang="en-US" dirty="0" smtClean="0"/>
              <a:t>Fall, </a:t>
            </a:r>
            <a:r>
              <a:rPr lang="en-US" dirty="0" smtClean="0"/>
              <a:t>2021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3"/>
            <a:ext cx="11460480" cy="4411662"/>
          </a:xfrm>
        </p:spPr>
        <p:txBody>
          <a:bodyPr>
            <a:normAutofit/>
          </a:bodyPr>
          <a:lstStyle/>
          <a:p>
            <a:r>
              <a:rPr lang="en-US" sz="2400" dirty="0">
                <a:hlinkClick r:id="rId2"/>
              </a:rPr>
              <a:t>https://www.cs.cmu.edu/~</a:t>
            </a:r>
            <a:r>
              <a:rPr lang="en-US" sz="2400" dirty="0" smtClean="0">
                <a:hlinkClick r:id="rId2"/>
              </a:rPr>
              <a:t>bam/uicourse/05631fall2021/FinalProject/index.html</a:t>
            </a: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dirty="0" smtClean="0"/>
              <a:t>Create </a:t>
            </a:r>
            <a:r>
              <a:rPr lang="en-US" dirty="0" smtClean="0"/>
              <a:t>your own</a:t>
            </a:r>
          </a:p>
          <a:p>
            <a:r>
              <a:rPr lang="en-US" dirty="0" smtClean="0"/>
              <a:t>Can be a reimplementation or novel &amp; publishable</a:t>
            </a:r>
          </a:p>
          <a:p>
            <a:r>
              <a:rPr lang="en-US" dirty="0"/>
              <a:t>Will be in groups</a:t>
            </a:r>
          </a:p>
          <a:p>
            <a:r>
              <a:rPr lang="en-US" dirty="0" smtClean="0"/>
              <a:t>Start </a:t>
            </a:r>
            <a:r>
              <a:rPr lang="en-US" dirty="0"/>
              <a:t>11/9/2021 </a:t>
            </a:r>
            <a:r>
              <a:rPr lang="en-US" dirty="0" smtClean="0"/>
              <a:t>– will have about 1 month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Lots of topic ideas on the </a:t>
            </a:r>
            <a:r>
              <a:rPr lang="en-US" dirty="0" smtClean="0">
                <a:hlinkClick r:id="rId2"/>
              </a:rPr>
              <a:t>final projects page</a:t>
            </a:r>
            <a:endParaRPr lang="en-US" dirty="0" smtClean="0"/>
          </a:p>
          <a:p>
            <a:r>
              <a:rPr lang="en-US" dirty="0" smtClean="0"/>
              <a:t>Last year, many groups used a </a:t>
            </a:r>
            <a:r>
              <a:rPr lang="en-US" i="1" dirty="0" smtClean="0"/>
              <a:t>natural language </a:t>
            </a:r>
            <a:r>
              <a:rPr lang="en-US" dirty="0" smtClean="0"/>
              <a:t>toolkit to build a multi-modal UI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0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class about?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“Software Structures for User </a:t>
            </a:r>
            <a:r>
              <a:rPr lang="en-US" dirty="0" smtClean="0"/>
              <a:t>Interfaces”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30337"/>
            <a:ext cx="11582400" cy="5138738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b="1" dirty="0" smtClean="0"/>
              <a:t>User Interfaces</a:t>
            </a:r>
            <a:r>
              <a:rPr lang="en-US" dirty="0" smtClean="0"/>
              <a:t>” (UI)</a:t>
            </a:r>
          </a:p>
          <a:p>
            <a:pPr lvl="1"/>
            <a:r>
              <a:rPr lang="en-US" dirty="0" smtClean="0"/>
              <a:t>The part of an application or device that a person sees or interacts with</a:t>
            </a:r>
          </a:p>
          <a:p>
            <a:pPr lvl="1"/>
            <a:r>
              <a:rPr lang="en-US" dirty="0" smtClean="0"/>
              <a:t>Everything the user can see, the look-and-feel, all behaviors, speed of interaction, etc.</a:t>
            </a:r>
          </a:p>
          <a:p>
            <a:r>
              <a:rPr lang="en-US" dirty="0" smtClean="0"/>
              <a:t>“</a:t>
            </a:r>
            <a:r>
              <a:rPr lang="en-US" b="1" dirty="0"/>
              <a:t>Software </a:t>
            </a:r>
            <a:r>
              <a:rPr lang="en-US" b="1" dirty="0" smtClean="0"/>
              <a:t>Structures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How the UI is </a:t>
            </a:r>
            <a:r>
              <a:rPr lang="en-US" b="1" dirty="0" smtClean="0"/>
              <a:t>implemented </a:t>
            </a:r>
            <a:r>
              <a:rPr lang="en-US" dirty="0" smtClean="0"/>
              <a:t>= “Front end programming”</a:t>
            </a:r>
          </a:p>
          <a:p>
            <a:pPr lvl="1"/>
            <a:r>
              <a:rPr lang="en-US" dirty="0" smtClean="0"/>
              <a:t>Software patterns / architectures across many platforms</a:t>
            </a:r>
          </a:p>
          <a:p>
            <a:pPr lvl="2"/>
            <a:r>
              <a:rPr lang="en-US" dirty="0" smtClean="0"/>
              <a:t>Not just what is popular today</a:t>
            </a:r>
          </a:p>
          <a:p>
            <a:pPr lvl="1"/>
            <a:r>
              <a:rPr lang="en-US" dirty="0" smtClean="0"/>
              <a:t>Complexities unique to UIs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Will This Class Cover?</a:t>
            </a:r>
            <a:endParaRPr lang="en-US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principles &amp; structures for implementing UIs</a:t>
            </a:r>
          </a:p>
          <a:p>
            <a:r>
              <a:rPr lang="en-US" dirty="0" smtClean="0"/>
              <a:t>Most have stood the “test of time”</a:t>
            </a:r>
          </a:p>
          <a:p>
            <a:pPr lvl="1"/>
            <a:r>
              <a:rPr lang="en-US" dirty="0" smtClean="0"/>
              <a:t>Some invented in the 1980s and still used today</a:t>
            </a:r>
          </a:p>
          <a:p>
            <a:r>
              <a:rPr lang="en-US" dirty="0" smtClean="0"/>
              <a:t>Key tradeoffs and design decisions for the implementations</a:t>
            </a:r>
          </a:p>
          <a:p>
            <a:r>
              <a:rPr lang="en-US" dirty="0" smtClean="0"/>
              <a:t>Will continue to be useful with the next library &amp; language</a:t>
            </a:r>
          </a:p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22350"/>
          </a:xfrm>
        </p:spPr>
        <p:txBody>
          <a:bodyPr/>
          <a:lstStyle/>
          <a:p>
            <a:r>
              <a:rPr lang="en-US" dirty="0" smtClean="0"/>
              <a:t>But what specifically?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01491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(See the schedule and homework list)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HTML, CSS, JavaScript, React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Their models, principles, hierarchies, intersections and differences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(But you need to learn the details on your own)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Input handling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Click, double-click, drag, touch, multiple fingers, other sensors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2D output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Canvas vs. retained object model, details of 2D graphics, refresh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Implementing Undo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Connecting to a backend, using web services, cloud database</a:t>
            </a:r>
          </a:p>
          <a:p>
            <a:r>
              <a:rPr lang="en-US" dirty="0" smtClean="0"/>
              <a:t>Other Implementation details: resources, geometry management</a:t>
            </a:r>
          </a:p>
          <a:p>
            <a:r>
              <a:rPr lang="en-US" dirty="0" smtClean="0"/>
              <a:t>Constraints and data bindings</a:t>
            </a:r>
          </a:p>
          <a:p>
            <a:r>
              <a:rPr lang="en-US" dirty="0" smtClean="0"/>
              <a:t>Model-view-controller and other architectures</a:t>
            </a:r>
          </a:p>
          <a:p>
            <a:r>
              <a:rPr lang="en-US" dirty="0" smtClean="0"/>
              <a:t>Interactive UI builders &amp; </a:t>
            </a:r>
            <a:r>
              <a:rPr lang="en-US" dirty="0" err="1" smtClean="0"/>
              <a:t>prototypers</a:t>
            </a:r>
            <a:endParaRPr lang="en-US" dirty="0" smtClean="0"/>
          </a:p>
          <a:p>
            <a:r>
              <a:rPr lang="en-US" dirty="0" smtClean="0"/>
              <a:t>Implementing for accessibility</a:t>
            </a:r>
          </a:p>
          <a:p>
            <a:r>
              <a:rPr lang="en-US" dirty="0" smtClean="0"/>
              <a:t>Specialized UI tools: visualization, 3D, AR/VR, conversational UIs, </a:t>
            </a:r>
            <a:r>
              <a:rPr lang="en-US" dirty="0" err="1" smtClean="0"/>
              <a:t>UbiComp</a:t>
            </a:r>
            <a:r>
              <a:rPr lang="en-US" dirty="0" smtClean="0"/>
              <a:t>, animation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486675" y="769938"/>
            <a:ext cx="2389115" cy="3770263"/>
            <a:chOff x="8486675" y="769938"/>
            <a:chExt cx="2389115" cy="3770263"/>
          </a:xfrm>
        </p:grpSpPr>
        <p:sp>
          <p:nvSpPr>
            <p:cNvPr id="6" name="TextBox 5"/>
            <p:cNvSpPr txBox="1"/>
            <p:nvPr/>
          </p:nvSpPr>
          <p:spPr>
            <a:xfrm>
              <a:off x="8486675" y="769938"/>
              <a:ext cx="1024639" cy="37702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3900" dirty="0" smtClean="0">
                  <a:solidFill>
                    <a:srgbClr val="C00000"/>
                  </a:solidFill>
                  <a:latin typeface="Arial Narrow" panose="020B0606020202030204" pitchFamily="34" charset="0"/>
                </a:rPr>
                <a:t>}</a:t>
              </a:r>
              <a:endParaRPr lang="en-US" sz="23900" dirty="0">
                <a:solidFill>
                  <a:srgbClr val="C00000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9511314" y="2794253"/>
              <a:ext cx="1364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solidFill>
                    <a:srgbClr val="C00000"/>
                  </a:solidFill>
                </a:rPr>
                <a:t>homeworks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4369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People’s Backgrounds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your survey answers from the </a:t>
            </a:r>
            <a:r>
              <a:rPr lang="en-US" dirty="0" smtClean="0">
                <a:hlinkClick r:id="rId2"/>
              </a:rPr>
              <a:t>Google Form</a:t>
            </a:r>
            <a:endParaRPr lang="en-US" dirty="0" smtClean="0"/>
          </a:p>
          <a:p>
            <a:r>
              <a:rPr lang="en-US" dirty="0" smtClean="0"/>
              <a:t>Questions mostly matched what we will cover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840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147590"/>
          </a:xfrm>
        </p:spPr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970" y="1343732"/>
            <a:ext cx="8032954" cy="471328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Assigned today, due </a:t>
            </a:r>
            <a:r>
              <a:rPr lang="en-US" dirty="0"/>
              <a:t>9/9/2021 at 3:05pm ET </a:t>
            </a:r>
            <a:r>
              <a:rPr lang="en-US" dirty="0" smtClean="0"/>
              <a:t>(next Thursday)</a:t>
            </a:r>
            <a:br>
              <a:rPr lang="en-US" dirty="0" smtClean="0"/>
            </a:br>
            <a:r>
              <a:rPr lang="en-US" sz="2200" dirty="0">
                <a:hlinkClick r:id="rId2"/>
              </a:rPr>
              <a:t>https://www.cs.cmu.edu/~</a:t>
            </a:r>
            <a:r>
              <a:rPr lang="en-US" sz="2200" dirty="0" smtClean="0">
                <a:hlinkClick r:id="rId2"/>
              </a:rPr>
              <a:t>bam/uicourse/05631fall2021/HW1/</a:t>
            </a:r>
            <a:r>
              <a:rPr lang="en-US" sz="2200" dirty="0"/>
              <a:t> </a:t>
            </a:r>
            <a:r>
              <a:rPr lang="en-US" sz="2200" dirty="0" smtClean="0"/>
              <a:t> </a:t>
            </a:r>
            <a:endParaRPr lang="en-US" dirty="0" smtClean="0"/>
          </a:p>
          <a:p>
            <a:r>
              <a:rPr lang="en-US" dirty="0" smtClean="0"/>
              <a:t>Build a dynamic website to sell T-shirts</a:t>
            </a:r>
          </a:p>
          <a:p>
            <a:pPr lvl="1"/>
            <a:r>
              <a:rPr lang="en-US" dirty="0" smtClean="0"/>
              <a:t>Dynamic = some parts of pages created using your JavaScript code</a:t>
            </a:r>
          </a:p>
          <a:p>
            <a:r>
              <a:rPr lang="en-US" dirty="0" smtClean="0"/>
              <a:t>Detailed specification (no UI design needed)</a:t>
            </a:r>
          </a:p>
          <a:p>
            <a:r>
              <a:rPr lang="en-US" dirty="0" smtClean="0"/>
              <a:t>Only needs to run on Chrome on regular size screens </a:t>
            </a:r>
          </a:p>
          <a:p>
            <a:pPr lvl="1"/>
            <a:r>
              <a:rPr lang="en-US" dirty="0" smtClean="0"/>
              <a:t>Not “responsive”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925" y="1187790"/>
            <a:ext cx="3880076" cy="4795326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100374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Idea: Special Lab session by</a:t>
            </a:r>
            <a:br>
              <a:rPr lang="en-US" dirty="0" smtClean="0"/>
            </a:br>
            <a:r>
              <a:rPr lang="en-US" dirty="0" smtClean="0"/>
              <a:t>Clara (TA) on html/</a:t>
            </a:r>
            <a:r>
              <a:rPr lang="en-US" dirty="0" err="1" smtClean="0"/>
              <a:t>css</a:t>
            </a:r>
            <a:r>
              <a:rPr lang="en-US" dirty="0" smtClean="0"/>
              <a:t>/JS?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it be useful to have </a:t>
            </a:r>
            <a:r>
              <a:rPr lang="en-US" dirty="0"/>
              <a:t>a </a:t>
            </a:r>
            <a:r>
              <a:rPr lang="en-US" dirty="0" smtClean="0"/>
              <a:t>special lab </a:t>
            </a:r>
            <a:r>
              <a:rPr lang="en-US" dirty="0"/>
              <a:t>sessions by Clara (TA) on </a:t>
            </a:r>
            <a:r>
              <a:rPr lang="en-US" dirty="0" smtClean="0"/>
              <a:t>html/</a:t>
            </a:r>
            <a:r>
              <a:rPr lang="en-US" dirty="0" err="1" smtClean="0"/>
              <a:t>css</a:t>
            </a:r>
            <a:r>
              <a:rPr lang="en-US" dirty="0" smtClean="0"/>
              <a:t>/JS?</a:t>
            </a:r>
          </a:p>
          <a:p>
            <a:r>
              <a:rPr lang="en-US" dirty="0" smtClean="0"/>
              <a:t>If so, when?</a:t>
            </a:r>
          </a:p>
          <a:p>
            <a:endParaRPr lang="en-US" dirty="0"/>
          </a:p>
          <a:p>
            <a:r>
              <a:rPr lang="en-US" dirty="0" smtClean="0"/>
              <a:t>One later about React?</a:t>
            </a:r>
          </a:p>
          <a:p>
            <a:r>
              <a:rPr lang="en-US" dirty="0" smtClean="0"/>
              <a:t>Any other homework topics?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552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022350"/>
          </a:xfrm>
        </p:spPr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4588"/>
            <a:ext cx="10972800" cy="528796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Virtually all UIs are created using such Tools</a:t>
            </a:r>
          </a:p>
          <a:p>
            <a:r>
              <a:rPr lang="en-US" dirty="0" smtClean="0"/>
              <a:t>Previous research has influenced today’s tools</a:t>
            </a:r>
          </a:p>
          <a:p>
            <a:pPr lvl="1"/>
            <a:r>
              <a:rPr lang="en-US" dirty="0" smtClean="0"/>
              <a:t>Enormous impact!</a:t>
            </a:r>
          </a:p>
          <a:p>
            <a:r>
              <a:rPr lang="en-US" dirty="0" smtClean="0"/>
              <a:t>New tools are created all the time</a:t>
            </a:r>
          </a:p>
          <a:p>
            <a:pPr lvl="1"/>
            <a:r>
              <a:rPr lang="en-US" dirty="0" smtClean="0"/>
              <a:t>E.g., Flutter for Dart language and mobile</a:t>
            </a:r>
          </a:p>
          <a:p>
            <a:pPr lvl="1"/>
            <a:r>
              <a:rPr lang="en-US" dirty="0" smtClean="0"/>
              <a:t>Some are easier to use than others!</a:t>
            </a:r>
          </a:p>
          <a:p>
            <a:r>
              <a:rPr lang="en-US" dirty="0" smtClean="0"/>
              <a:t>Principles and architectures for good designs</a:t>
            </a:r>
          </a:p>
          <a:p>
            <a:pPr lvl="1"/>
            <a:r>
              <a:rPr lang="en-US" dirty="0" smtClean="0"/>
              <a:t>Avoid “reinventing the wheel”</a:t>
            </a:r>
          </a:p>
          <a:p>
            <a:pPr lvl="1"/>
            <a:r>
              <a:rPr lang="en-US" dirty="0" smtClean="0"/>
              <a:t>What are the “best practices” for these tools</a:t>
            </a:r>
          </a:p>
          <a:p>
            <a:r>
              <a:rPr lang="en-US" dirty="0" smtClean="0"/>
              <a:t>Modern UIs and Tools for web, phones, wearables, Smart TVs, etc. all use similar designs</a:t>
            </a:r>
          </a:p>
          <a:p>
            <a:pPr lvl="1"/>
            <a:r>
              <a:rPr lang="en-US" dirty="0" smtClean="0"/>
              <a:t>Speech and conversational interfaces are different</a:t>
            </a:r>
          </a:p>
          <a:p>
            <a:r>
              <a:rPr lang="en-US" dirty="0" smtClean="0"/>
              <a:t>Research topic in ACM UIST, CHI</a:t>
            </a:r>
          </a:p>
          <a:p>
            <a:pPr lvl="1"/>
            <a:r>
              <a:rPr lang="en-US" dirty="0" smtClean="0"/>
              <a:t>Also ICSE, SPLASH, PLATEAU, CHASE, many others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21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Why are User Interfaces Difficult to Design?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2025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Hard to Design UIs?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“It is easy to make things hard. It is hard to make things easy.”</a:t>
            </a:r>
          </a:p>
          <a:p>
            <a:r>
              <a:rPr lang="en-US" altLang="ko-KR" smtClean="0">
                <a:hlinkClick r:id="rId3"/>
              </a:rPr>
              <a:t>No silver bullet</a:t>
            </a:r>
            <a:endParaRPr lang="en-US" altLang="ko-KR" smtClean="0"/>
          </a:p>
          <a:p>
            <a:r>
              <a:rPr lang="en-US" smtClean="0"/>
              <a:t>Seems easy, common sense, but seldom done right</a:t>
            </a:r>
          </a:p>
          <a:p>
            <a:pPr lvl="1"/>
            <a:r>
              <a:rPr lang="en-US" smtClean="0"/>
              <a:t>Once done right, however, seems “obvious”</a:t>
            </a:r>
          </a:p>
          <a:p>
            <a:r>
              <a:rPr lang="en-US" smtClean="0"/>
              <a:t>User Interface design is a creative process</a:t>
            </a:r>
          </a:p>
          <a:p>
            <a:r>
              <a:rPr lang="en-US" smtClean="0"/>
              <a:t>Designers have difficulty thinking like users</a:t>
            </a:r>
          </a:p>
          <a:p>
            <a:pPr lvl="1"/>
            <a:r>
              <a:rPr lang="en-US" smtClean="0"/>
              <a:t>Often need to understand task domain</a:t>
            </a:r>
          </a:p>
          <a:p>
            <a:pPr lvl="1"/>
            <a:r>
              <a:rPr lang="en-US" smtClean="0"/>
              <a:t>Can’t “unlearn” something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1C9B-63BA-4D57-833E-62D1C8B4DBDA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9254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Course: 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Course web page:</a:t>
            </a:r>
          </a:p>
          <a:p>
            <a:pPr lvl="1"/>
            <a:r>
              <a:rPr lang="en-US" dirty="0"/>
              <a:t>Temporarily: </a:t>
            </a:r>
            <a:r>
              <a:rPr lang="en-US" dirty="0">
                <a:hlinkClick r:id="rId3"/>
              </a:rPr>
              <a:t>http://www.uicourse.org/</a:t>
            </a:r>
            <a:r>
              <a:rPr lang="en-US" dirty="0"/>
              <a:t> </a:t>
            </a:r>
          </a:p>
          <a:p>
            <a:pPr lvl="1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://www.cs.cmu.edu/~</a:t>
            </a:r>
            <a:r>
              <a:rPr lang="en-US" dirty="0" smtClean="0">
                <a:hlinkClick r:id="rId4"/>
              </a:rPr>
              <a:t>bam/uicourse/05631fall2021</a:t>
            </a:r>
            <a:endParaRPr lang="en-US" dirty="0" smtClean="0"/>
          </a:p>
          <a:p>
            <a:r>
              <a:rPr lang="en-US" dirty="0" smtClean="0"/>
              <a:t>Schedule / Syllabus:</a:t>
            </a:r>
          </a:p>
          <a:p>
            <a:pPr lvl="1"/>
            <a:r>
              <a:rPr lang="en-US" dirty="0">
                <a:hlinkClick r:id="rId5"/>
              </a:rPr>
              <a:t>http://www.cs.cmu.edu/~</a:t>
            </a:r>
            <a:r>
              <a:rPr lang="en-US" dirty="0" smtClean="0">
                <a:hlinkClick r:id="rId5"/>
              </a:rPr>
              <a:t>bam/uicourse/05631fall2021/schedule.html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/>
              <a:t>Tuesday / Thursday, </a:t>
            </a:r>
            <a:r>
              <a:rPr lang="en-US" dirty="0"/>
              <a:t>3:05PM - </a:t>
            </a:r>
            <a:r>
              <a:rPr lang="en-US" dirty="0" smtClean="0"/>
              <a:t>4:25PM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Completely </a:t>
            </a:r>
            <a:r>
              <a:rPr lang="en-US" dirty="0" smtClean="0"/>
              <a:t>redesigned last year </a:t>
            </a:r>
            <a:r>
              <a:rPr lang="en-US" dirty="0" smtClean="0"/>
              <a:t>– you are the </a:t>
            </a:r>
            <a:r>
              <a:rPr lang="en-US" dirty="0" smtClean="0"/>
              <a:t>second </a:t>
            </a:r>
            <a:r>
              <a:rPr lang="en-US" dirty="0" smtClean="0"/>
              <a:t>class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Can’t Unlearn Something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ED56-8839-4D4F-B4FA-2CB13F4EB000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3671889" y="1485900"/>
          <a:ext cx="4848225" cy="417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r:id="rId4" imgW="4847619" imgH="4172532" progId="">
                  <p:embed/>
                </p:oleObj>
              </mc:Choice>
              <mc:Fallback>
                <p:oleObj r:id="rId4" imgW="4847619" imgH="4172532" progId="">
                  <p:embed/>
                  <p:pic>
                    <p:nvPicPr>
                      <p:cNvPr id="205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889" y="1485900"/>
                        <a:ext cx="4848225" cy="417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17151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Difficult, 2</a:t>
            </a:r>
            <a:endParaRPr lang="en-US" dirty="0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Specifications are always wrong:</a:t>
            </a:r>
          </a:p>
          <a:p>
            <a:pPr lvl="1"/>
            <a:r>
              <a:rPr lang="en-US" dirty="0" smtClean="0"/>
              <a:t>"Only slightly more than 30% of the code developed in application software development ever gets used as intended by end-users. The reason for this statistic may be a result of developers not understanding what their users need."</a:t>
            </a:r>
          </a:p>
          <a:p>
            <a:pPr marL="693737" lvl="2" indent="0" algn="r">
              <a:buNone/>
            </a:pPr>
            <a:r>
              <a:rPr lang="en-US" dirty="0" smtClean="0"/>
              <a:t>-- Hugh Beyer and Karen </a:t>
            </a:r>
            <a:r>
              <a:rPr lang="en-US" dirty="0" err="1" smtClean="0"/>
              <a:t>Holtzblatt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"Contextual Design: A Customer-Centric</a:t>
            </a:r>
            <a:br>
              <a:rPr lang="en-US" dirty="0" smtClean="0"/>
            </a:br>
            <a:r>
              <a:rPr lang="en-US" dirty="0" smtClean="0"/>
              <a:t>Approach to Systems Design,“</a:t>
            </a:r>
            <a:br>
              <a:rPr lang="en-US" dirty="0" smtClean="0"/>
            </a:br>
            <a:r>
              <a:rPr lang="en-US" i="1" dirty="0" smtClean="0"/>
              <a:t>ACM Interactions</a:t>
            </a:r>
            <a:r>
              <a:rPr lang="en-US" dirty="0" smtClean="0"/>
              <a:t>, </a:t>
            </a:r>
            <a:r>
              <a:rPr lang="en-US" dirty="0" err="1" smtClean="0"/>
              <a:t>Sep+Oct</a:t>
            </a:r>
            <a:r>
              <a:rPr lang="en-US" dirty="0" smtClean="0"/>
              <a:t>, 1997, iv.5, p. 62.</a:t>
            </a:r>
          </a:p>
          <a:p>
            <a:pPr lvl="1"/>
            <a:r>
              <a:rPr lang="en-US" dirty="0" smtClean="0"/>
              <a:t>Need for prototyping and iteration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A163-3546-4B48-AC86-7EFD596C47CC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35031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Difficult, 3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Tasks and domains are complex </a:t>
            </a:r>
          </a:p>
          <a:p>
            <a:pPr lvl="1"/>
            <a:r>
              <a:rPr lang="en-US" dirty="0" smtClean="0"/>
              <a:t>Word 1 (100 commands) vs. Word 2013 (&gt;2000)</a:t>
            </a:r>
          </a:p>
          <a:p>
            <a:pPr lvl="1"/>
            <a:r>
              <a:rPr lang="en-US" dirty="0" smtClean="0"/>
              <a:t>MacDraw 1 vs. Illustrator </a:t>
            </a:r>
          </a:p>
          <a:p>
            <a:pPr lvl="1"/>
            <a:r>
              <a:rPr lang="en-US" dirty="0" smtClean="0"/>
              <a:t>BMW </a:t>
            </a:r>
            <a:r>
              <a:rPr lang="en-US" dirty="0" err="1" smtClean="0"/>
              <a:t>iDrive</a:t>
            </a:r>
            <a:r>
              <a:rPr lang="en-US" dirty="0" smtClean="0"/>
              <a:t> adjusts over 700 functions</a:t>
            </a:r>
          </a:p>
          <a:p>
            <a:r>
              <a:rPr lang="en-US" dirty="0" smtClean="0"/>
              <a:t>Adding graphics can make worse</a:t>
            </a:r>
          </a:p>
          <a:p>
            <a:pPr lvl="1"/>
            <a:r>
              <a:rPr lang="en-US" dirty="0" smtClean="0"/>
              <a:t>Pretty </a:t>
            </a:r>
            <a:r>
              <a:rPr lang="en-US" dirty="0" smtClean="0">
                <a:sym typeface="Symbol" pitchFamily="18" charset="2"/>
              </a:rPr>
              <a:t> Easy to use</a:t>
            </a:r>
          </a:p>
          <a:p>
            <a:r>
              <a:rPr lang="en-US" altLang="ko-KR" dirty="0" smtClean="0">
                <a:sym typeface="Symbol" pitchFamily="18" charset="2"/>
              </a:rPr>
              <a:t>Can’t necessarily just copy other designs</a:t>
            </a:r>
          </a:p>
          <a:p>
            <a:pPr lvl="1"/>
            <a:r>
              <a:rPr lang="en-US" altLang="ko-KR" dirty="0" smtClean="0">
                <a:sym typeface="Symbol" pitchFamily="18" charset="2"/>
              </a:rPr>
              <a:t>Legal issues</a:t>
            </a:r>
          </a:p>
          <a:p>
            <a:r>
              <a:rPr lang="en-US" dirty="0" smtClean="0">
                <a:sym typeface="Symbol" pitchFamily="18" charset="2"/>
              </a:rPr>
              <a:t>All design/development involves </a:t>
            </a:r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tradeoffs</a:t>
            </a:r>
          </a:p>
          <a:p>
            <a:pPr lvl="1"/>
            <a:r>
              <a:rPr lang="en-US" dirty="0" smtClean="0">
                <a:sym typeface="Symbol" pitchFamily="18" charset="2"/>
              </a:rPr>
              <a:t>Add Features</a:t>
            </a:r>
          </a:p>
          <a:p>
            <a:pPr lvl="1"/>
            <a:r>
              <a:rPr lang="en-US" dirty="0" smtClean="0">
                <a:sym typeface="Symbol" pitchFamily="18" charset="2"/>
              </a:rPr>
              <a:t>Test/Fix Bugs</a:t>
            </a:r>
          </a:p>
          <a:p>
            <a:pPr lvl="1"/>
            <a:r>
              <a:rPr lang="en-US" dirty="0" smtClean="0">
                <a:sym typeface="Symbol" pitchFamily="18" charset="2"/>
              </a:rPr>
              <a:t>Test/Fix usability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sym typeface="Symbol" pitchFamily="18" charset="2"/>
              </a:rPr>
              <a:t>Time-to-market</a:t>
            </a:r>
            <a:endParaRPr lang="en-US" dirty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3386-BF31-4431-BBE4-F591EA02BAA6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635961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Why are User Interfaces Difficult to Implement?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B77B1-CE06-4CD1-893A-1C072024AD65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464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What properties make a task difficult to program?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40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are the most difficult kinds of programs, in general?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properties make a task difficult to program?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GUI programming has most of them!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0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Are User Interfaces Hard to Implement?</a:t>
            </a:r>
            <a:endParaRPr lang="en-US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They are hard to design, requiring iterative implementation</a:t>
            </a:r>
          </a:p>
          <a:p>
            <a:pPr lvl="1"/>
            <a:r>
              <a:rPr lang="en-US" smtClean="0"/>
              <a:t>Not the waterfall model: specify, design, implement, test, deliver </a:t>
            </a:r>
          </a:p>
          <a:p>
            <a:r>
              <a:rPr lang="en-US" smtClean="0"/>
              <a:t>They are reactive and are programmed from the "inside-out" </a:t>
            </a:r>
          </a:p>
          <a:p>
            <a:pPr lvl="1"/>
            <a:r>
              <a:rPr lang="en-US" smtClean="0"/>
              <a:t>Event based programming  </a:t>
            </a:r>
          </a:p>
          <a:p>
            <a:pPr lvl="1"/>
            <a:r>
              <a:rPr lang="en-US" smtClean="0"/>
              <a:t>More difficult to modularize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60916-20DD-42DC-9AEE-45FB906A9395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46800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Hard to Implement? cont.</a:t>
            </a:r>
            <a:endParaRPr lang="en-US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They generally require multi-processing </a:t>
            </a:r>
          </a:p>
          <a:p>
            <a:pPr lvl="1"/>
            <a:r>
              <a:rPr lang="en-US" dirty="0" smtClean="0"/>
              <a:t>To deal with user typing; aborts  </a:t>
            </a:r>
          </a:p>
          <a:p>
            <a:pPr lvl="1"/>
            <a:r>
              <a:rPr lang="en-US" dirty="0" smtClean="0"/>
              <a:t>Window refresh  </a:t>
            </a:r>
          </a:p>
          <a:p>
            <a:pPr lvl="1"/>
            <a:r>
              <a:rPr lang="en-US" dirty="0" smtClean="0"/>
              <a:t>Window system as a different process  </a:t>
            </a:r>
          </a:p>
          <a:p>
            <a:pPr lvl="1"/>
            <a:r>
              <a:rPr lang="en-US" dirty="0" smtClean="0"/>
              <a:t>Multiple input devices </a:t>
            </a:r>
          </a:p>
          <a:p>
            <a:r>
              <a:rPr lang="en-US" dirty="0" smtClean="0"/>
              <a:t>There are real-time requirements for handling input events </a:t>
            </a:r>
          </a:p>
          <a:p>
            <a:pPr lvl="1"/>
            <a:r>
              <a:rPr lang="en-US" dirty="0" smtClean="0"/>
              <a:t>Output 60 times a second  </a:t>
            </a:r>
          </a:p>
          <a:p>
            <a:pPr lvl="1"/>
            <a:r>
              <a:rPr lang="en-US" dirty="0" smtClean="0"/>
              <a:t>Keep up with mouse tracking  </a:t>
            </a:r>
          </a:p>
          <a:p>
            <a:pPr lvl="1"/>
            <a:r>
              <a:rPr lang="en-US" dirty="0" smtClean="0"/>
              <a:t>Video, sound, multi-media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8E4C4-FA48-4C33-9712-06D43FC2C9FF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513078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Hard to Implement? cont.</a:t>
            </a:r>
            <a:endParaRPr lang="en-US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Need for robustness </a:t>
            </a:r>
          </a:p>
          <a:p>
            <a:pPr lvl="1"/>
            <a:r>
              <a:rPr lang="en-US" dirty="0" smtClean="0"/>
              <a:t>No crashing, on any </a:t>
            </a:r>
            <a:r>
              <a:rPr lang="en-US" dirty="0" smtClean="0"/>
              <a:t>input</a:t>
            </a:r>
            <a:endParaRPr lang="en-US" dirty="0"/>
          </a:p>
          <a:p>
            <a:pPr lvl="1"/>
            <a:r>
              <a:rPr lang="en-US" dirty="0" smtClean="0"/>
              <a:t>Need for security, e.g., protect from </a:t>
            </a:r>
            <a:r>
              <a:rPr lang="en-US" dirty="0"/>
              <a:t>SQL injection attacks</a:t>
            </a:r>
            <a:endParaRPr lang="en-US" dirty="0" smtClean="0"/>
          </a:p>
          <a:p>
            <a:pPr lvl="1"/>
            <a:r>
              <a:rPr lang="en-US" dirty="0" smtClean="0"/>
              <a:t>Helpful error messages and recover gracefully  </a:t>
            </a:r>
          </a:p>
          <a:p>
            <a:pPr lvl="1"/>
            <a:r>
              <a:rPr lang="en-US" dirty="0" smtClean="0"/>
              <a:t>Aborts  </a:t>
            </a:r>
          </a:p>
          <a:p>
            <a:pPr lvl="1"/>
            <a:r>
              <a:rPr lang="en-US" dirty="0" smtClean="0"/>
              <a:t>Undo </a:t>
            </a:r>
          </a:p>
          <a:p>
            <a:r>
              <a:rPr lang="en-US" dirty="0" smtClean="0"/>
              <a:t>Lower testability </a:t>
            </a:r>
          </a:p>
          <a:p>
            <a:pPr lvl="1"/>
            <a:r>
              <a:rPr lang="en-US" dirty="0" smtClean="0"/>
              <a:t>No </a:t>
            </a:r>
            <a:r>
              <a:rPr lang="en-US" dirty="0"/>
              <a:t>unit tests for user inputs</a:t>
            </a:r>
          </a:p>
          <a:p>
            <a:pPr lvl="1"/>
            <a:r>
              <a:rPr lang="en-US" dirty="0" smtClean="0"/>
              <a:t>Few </a:t>
            </a:r>
            <a:r>
              <a:rPr lang="en-US" dirty="0" smtClean="0"/>
              <a:t>tools for regression testing</a:t>
            </a:r>
          </a:p>
          <a:p>
            <a:r>
              <a:rPr lang="en-US" dirty="0"/>
              <a:t>Difficulty of </a:t>
            </a:r>
            <a:r>
              <a:rPr lang="en-US" dirty="0" smtClean="0"/>
              <a:t>Modularization</a:t>
            </a:r>
          </a:p>
          <a:p>
            <a:pPr lvl="1"/>
            <a:r>
              <a:rPr lang="en-US" dirty="0" smtClean="0"/>
              <a:t>Much code goes into event handlers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DCB58-6D41-4D89-9674-87BEABD19DDD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26921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280" y="1496200"/>
            <a:ext cx="11247120" cy="44116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Difference </a:t>
            </a:r>
            <a:r>
              <a:rPr lang="en-US" dirty="0" smtClean="0"/>
              <a:t>between </a:t>
            </a:r>
            <a:r>
              <a:rPr lang="en-US" dirty="0" smtClean="0"/>
              <a:t>displaying “hello” and displaying a blue rectangle</a:t>
            </a:r>
          </a:p>
          <a:p>
            <a:pPr lvl="1"/>
            <a:r>
              <a:rPr lang="en-US" dirty="0" smtClean="0"/>
              <a:t>Easier with </a:t>
            </a:r>
            <a:r>
              <a:rPr lang="en-US" dirty="0" smtClean="0"/>
              <a:t>html/JavaScript!</a:t>
            </a:r>
          </a:p>
          <a:p>
            <a:r>
              <a:rPr lang="en-US" dirty="0" smtClean="0"/>
              <a:t>Difficulty </a:t>
            </a:r>
            <a:r>
              <a:rPr lang="en-US" dirty="0" smtClean="0"/>
              <a:t>to read a file name</a:t>
            </a:r>
          </a:p>
          <a:p>
            <a:pPr lvl="1"/>
            <a:r>
              <a:rPr lang="en-US" dirty="0" smtClean="0"/>
              <a:t>Reading a text </a:t>
            </a:r>
            <a:r>
              <a:rPr lang="en-US" dirty="0" smtClean="0"/>
              <a:t>string from the </a:t>
            </a:r>
            <a:r>
              <a:rPr lang="en-US" b="1" dirty="0" smtClean="0"/>
              <a:t>console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input = prompt();</a:t>
            </a:r>
            <a:endParaRPr lang="en-US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Configuring and handling </a:t>
            </a:r>
            <a:r>
              <a:rPr lang="en-US" b="1" dirty="0" smtClean="0"/>
              <a:t>built-in file </a:t>
            </a:r>
            <a:r>
              <a:rPr lang="en-US" b="1" dirty="0" smtClean="0"/>
              <a:t>dialog</a:t>
            </a: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&lt;input type="file"</a:t>
            </a: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mypic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mypic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93737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accept="image/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image/jpeg"&gt;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dirty="0" smtClean="0"/>
              <a:t>Creating</a:t>
            </a:r>
            <a:r>
              <a:rPr lang="en-US" dirty="0" smtClean="0"/>
              <a:t> a new file dialog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5EA55-91D7-483E-A70C-1B15FA138603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 bwMode="auto">
          <a:xfrm>
            <a:off x="10020300" y="2528807"/>
            <a:ext cx="1295400" cy="838200"/>
          </a:xfrm>
          <a:prstGeom prst="rect">
            <a:avLst/>
          </a:prstGeom>
          <a:solidFill>
            <a:srgbClr val="00B0F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0930" y="3916681"/>
            <a:ext cx="4481070" cy="294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1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887412"/>
          </a:xfrm>
        </p:spPr>
        <p:txBody>
          <a:bodyPr/>
          <a:lstStyle/>
          <a:p>
            <a:r>
              <a:rPr lang="en-US" dirty="0" smtClean="0"/>
              <a:t>Instructor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24432"/>
            <a:ext cx="10972800" cy="5581167"/>
          </a:xfrm>
        </p:spPr>
        <p:txBody>
          <a:bodyPr>
            <a:noAutofit/>
          </a:bodyPr>
          <a:lstStyle/>
          <a:p>
            <a:r>
              <a:rPr lang="en-US" sz="2800" dirty="0" smtClean="0"/>
              <a:t>Brad Myers</a:t>
            </a:r>
          </a:p>
          <a:p>
            <a:pPr lvl="1"/>
            <a:r>
              <a:rPr lang="en-US" sz="2400" dirty="0" smtClean="0"/>
              <a:t>Human Computer Interaction Institute</a:t>
            </a:r>
          </a:p>
          <a:p>
            <a:pPr lvl="1"/>
            <a:r>
              <a:rPr lang="en-US" sz="2400" dirty="0" smtClean="0"/>
              <a:t>Office: Newell-Simon Hall (NSH) </a:t>
            </a:r>
            <a:r>
              <a:rPr lang="en-US" sz="2400" dirty="0" smtClean="0"/>
              <a:t>3513</a:t>
            </a:r>
            <a:endParaRPr lang="en-US" sz="2400" dirty="0" smtClean="0"/>
          </a:p>
          <a:p>
            <a:pPr lvl="1"/>
            <a:r>
              <a:rPr lang="en-US" sz="2400" dirty="0" smtClean="0"/>
              <a:t>Office Phone: </a:t>
            </a:r>
            <a:r>
              <a:rPr lang="en-US" sz="2400" dirty="0" smtClean="0"/>
              <a:t>412-268-5150</a:t>
            </a:r>
            <a:endParaRPr lang="en-US" sz="2400" dirty="0" smtClean="0"/>
          </a:p>
          <a:p>
            <a:pPr lvl="1"/>
            <a:r>
              <a:rPr lang="en-US" sz="2400" dirty="0" smtClean="0"/>
              <a:t>E-mail: </a:t>
            </a:r>
            <a:r>
              <a:rPr lang="en-US" sz="2400" dirty="0" smtClean="0">
                <a:hlinkClick r:id="rId3"/>
              </a:rPr>
              <a:t>bam@cs.cmu.edu</a:t>
            </a:r>
            <a:endParaRPr lang="en-US" sz="2400" dirty="0" smtClean="0"/>
          </a:p>
          <a:p>
            <a:pPr lvl="1"/>
            <a:r>
              <a:rPr lang="en-US" sz="2400" dirty="0" smtClean="0">
                <a:hlinkClick r:id="rId4"/>
              </a:rPr>
              <a:t>http://www.cs.cmu.edu/~bam</a:t>
            </a:r>
            <a:endParaRPr lang="en-US" sz="2400" dirty="0" smtClean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TA: </a:t>
            </a:r>
            <a:r>
              <a:rPr lang="en-US" sz="2800" dirty="0" smtClean="0"/>
              <a:t>Clara Cook</a:t>
            </a:r>
          </a:p>
          <a:p>
            <a:pPr lvl="1"/>
            <a:r>
              <a:rPr lang="en-US" sz="2400" dirty="0" smtClean="0"/>
              <a:t>MHCI</a:t>
            </a:r>
            <a:endParaRPr lang="en-US" sz="2400" dirty="0" smtClean="0"/>
          </a:p>
          <a:p>
            <a:pPr lvl="1"/>
            <a:r>
              <a:rPr lang="en-US" sz="2400" dirty="0">
                <a:hlinkClick r:id="rId5"/>
              </a:rPr>
              <a:t>https://claracook.web.app</a:t>
            </a:r>
            <a:r>
              <a:rPr lang="en-US" sz="2400" dirty="0" smtClean="0">
                <a:hlinkClick r:id="rId5"/>
              </a:rPr>
              <a:t>/</a:t>
            </a:r>
            <a:r>
              <a:rPr lang="en-US" sz="2400" dirty="0" smtClean="0"/>
              <a:t> </a:t>
            </a:r>
            <a:endParaRPr lang="en-US" sz="2400" dirty="0"/>
          </a:p>
          <a:p>
            <a:pPr lvl="1"/>
            <a:r>
              <a:rPr lang="en-US" sz="2400" dirty="0" smtClean="0"/>
              <a:t>Email</a:t>
            </a:r>
            <a:r>
              <a:rPr lang="en-US" sz="2400" dirty="0" smtClean="0"/>
              <a:t>: </a:t>
            </a:r>
            <a:r>
              <a:rPr lang="en-US" sz="2400" dirty="0" smtClean="0">
                <a:hlinkClick r:id="rId6"/>
              </a:rPr>
              <a:t>clarac@andrew.cmu.edu</a:t>
            </a:r>
            <a:endParaRPr lang="en-U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7" name="Picture 2" descr="Brad Myers phot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932" y="1009650"/>
            <a:ext cx="1527955" cy="250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40+ &amp;quot;Clara Cook&amp;quot; profiles | LinkedIn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07" t="1234" r="15967" b="-1234"/>
          <a:stretch/>
        </p:blipFill>
        <p:spPr bwMode="auto">
          <a:xfrm>
            <a:off x="9752646" y="3867445"/>
            <a:ext cx="1539241" cy="250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4" name="Rectangle 34"/>
          <p:cNvSpPr>
            <a:spLocks noChangeArrowheads="1"/>
          </p:cNvSpPr>
          <p:nvPr/>
        </p:nvSpPr>
        <p:spPr bwMode="auto">
          <a:xfrm>
            <a:off x="4234708" y="5332810"/>
            <a:ext cx="3989875" cy="277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056" tIns="34529" rIns="69056" bIns="34529">
            <a:spAutoFit/>
          </a:bodyPr>
          <a:lstStyle/>
          <a:p>
            <a:pPr algn="r" defTabSz="571486" eaLnBrk="0" hangingPunct="0"/>
            <a:r>
              <a:rPr lang="en-US" sz="1350" b="1" dirty="0">
                <a:latin typeface="Verdana" pitchFamily="34" charset="0"/>
              </a:rPr>
              <a:t>Program Complexity and Sophistication</a:t>
            </a:r>
          </a:p>
        </p:txBody>
      </p:sp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085" y="507583"/>
            <a:ext cx="3857623" cy="857250"/>
          </a:xfrm>
          <a:noFill/>
          <a:ln/>
          <a:effectLst/>
        </p:spPr>
        <p:txBody>
          <a:bodyPr vert="horz" wrap="square" lIns="69056" tIns="34529" rIns="69056" bIns="34529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/>
              <a:t>Goal: Gentle Slope Systems</a:t>
            </a:r>
            <a:endParaRPr lang="en-US" dirty="0"/>
          </a:p>
        </p:txBody>
      </p:sp>
      <p:sp>
        <p:nvSpPr>
          <p:cNvPr id="337923" name="Line 3"/>
          <p:cNvSpPr>
            <a:spLocks noChangeShapeType="1"/>
          </p:cNvSpPr>
          <p:nvPr/>
        </p:nvSpPr>
        <p:spPr bwMode="auto">
          <a:xfrm>
            <a:off x="3947855" y="23622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337924" name="Line 4"/>
          <p:cNvSpPr>
            <a:spLocks noChangeShapeType="1"/>
          </p:cNvSpPr>
          <p:nvPr/>
        </p:nvSpPr>
        <p:spPr bwMode="auto">
          <a:xfrm>
            <a:off x="3947855" y="5334000"/>
            <a:ext cx="3829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337925" name="Rectangle 5"/>
          <p:cNvSpPr>
            <a:spLocks noChangeArrowheads="1"/>
          </p:cNvSpPr>
          <p:nvPr/>
        </p:nvSpPr>
        <p:spPr bwMode="auto">
          <a:xfrm>
            <a:off x="2901693" y="3493295"/>
            <a:ext cx="1025922" cy="69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9056" tIns="34529" rIns="69056" bIns="34529">
            <a:spAutoFit/>
          </a:bodyPr>
          <a:lstStyle/>
          <a:p>
            <a:pPr algn="r" defTabSz="571486" eaLnBrk="0" hangingPunct="0"/>
            <a:r>
              <a:rPr lang="en-US" sz="1350" b="1" dirty="0">
                <a:latin typeface="Verdana" pitchFamily="34" charset="0"/>
              </a:rPr>
              <a:t>Difficulty</a:t>
            </a:r>
            <a:br>
              <a:rPr lang="en-US" sz="1350" b="1" dirty="0">
                <a:latin typeface="Verdana" pitchFamily="34" charset="0"/>
              </a:rPr>
            </a:br>
            <a:r>
              <a:rPr lang="en-US" sz="1350" b="1" dirty="0">
                <a:latin typeface="Verdana" pitchFamily="34" charset="0"/>
              </a:rPr>
              <a:t>of</a:t>
            </a:r>
            <a:br>
              <a:rPr lang="en-US" sz="1350" b="1" dirty="0">
                <a:latin typeface="Verdana" pitchFamily="34" charset="0"/>
              </a:rPr>
            </a:br>
            <a:r>
              <a:rPr lang="en-US" sz="1350" b="1" dirty="0">
                <a:latin typeface="Verdana" pitchFamily="34" charset="0"/>
              </a:rPr>
              <a:t>Use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47858" y="4579145"/>
            <a:ext cx="4511601" cy="731044"/>
            <a:chOff x="2423855" y="3721894"/>
            <a:chExt cx="4511602" cy="731044"/>
          </a:xfrm>
        </p:grpSpPr>
        <p:sp>
          <p:nvSpPr>
            <p:cNvPr id="337926" name="Line 6"/>
            <p:cNvSpPr>
              <a:spLocks noChangeShapeType="1"/>
            </p:cNvSpPr>
            <p:nvPr/>
          </p:nvSpPr>
          <p:spPr bwMode="auto">
            <a:xfrm flipV="1">
              <a:off x="2423855" y="3881438"/>
              <a:ext cx="3829050" cy="5715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27" name="Rectangle 7"/>
            <p:cNvSpPr>
              <a:spLocks noChangeArrowheads="1"/>
            </p:cNvSpPr>
            <p:nvPr/>
          </p:nvSpPr>
          <p:spPr bwMode="auto">
            <a:xfrm>
              <a:off x="6151589" y="3721894"/>
              <a:ext cx="783868" cy="3775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 b="1" dirty="0">
                  <a:latin typeface="Verdana" pitchFamily="34" charset="0"/>
                </a:rPr>
                <a:t>Goal</a:t>
              </a:r>
            </a:p>
          </p:txBody>
        </p:sp>
      </p:grpSp>
      <p:grpSp>
        <p:nvGrpSpPr>
          <p:cNvPr id="337935" name="Group 15"/>
          <p:cNvGrpSpPr>
            <a:grpSpLocks/>
          </p:cNvGrpSpPr>
          <p:nvPr/>
        </p:nvGrpSpPr>
        <p:grpSpPr bwMode="auto">
          <a:xfrm>
            <a:off x="3947856" y="2424405"/>
            <a:ext cx="5325593" cy="2653612"/>
            <a:chOff x="1248" y="1254"/>
            <a:chExt cx="4337" cy="2291"/>
          </a:xfrm>
        </p:grpSpPr>
        <p:sp>
          <p:nvSpPr>
            <p:cNvPr id="337936" name="Rectangle 16"/>
            <p:cNvSpPr>
              <a:spLocks noChangeArrowheads="1"/>
            </p:cNvSpPr>
            <p:nvPr/>
          </p:nvSpPr>
          <p:spPr bwMode="auto">
            <a:xfrm>
              <a:off x="4099" y="1254"/>
              <a:ext cx="1258" cy="5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 dirty="0">
                  <a:solidFill>
                    <a:schemeClr val="accent1"/>
                  </a:solidFill>
                  <a:latin typeface="Verdana" pitchFamily="34" charset="0"/>
                </a:rPr>
                <a:t>Visual Basic</a:t>
              </a:r>
            </a:p>
          </p:txBody>
        </p:sp>
        <p:sp>
          <p:nvSpPr>
            <p:cNvPr id="337937" name="Rectangle 17"/>
            <p:cNvSpPr>
              <a:spLocks noChangeArrowheads="1"/>
            </p:cNvSpPr>
            <p:nvPr/>
          </p:nvSpPr>
          <p:spPr bwMode="auto">
            <a:xfrm>
              <a:off x="2486" y="3233"/>
              <a:ext cx="480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>
                  <a:solidFill>
                    <a:schemeClr val="accent1"/>
                  </a:solidFill>
                  <a:latin typeface="Verdana" pitchFamily="34" charset="0"/>
                </a:rPr>
                <a:t>Basic</a:t>
              </a:r>
            </a:p>
          </p:txBody>
        </p:sp>
        <p:sp>
          <p:nvSpPr>
            <p:cNvPr id="337938" name="Rectangle 18"/>
            <p:cNvSpPr>
              <a:spLocks noChangeArrowheads="1"/>
            </p:cNvSpPr>
            <p:nvPr/>
          </p:nvSpPr>
          <p:spPr bwMode="auto">
            <a:xfrm>
              <a:off x="3913" y="2202"/>
              <a:ext cx="167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1"/>
                  </a:solidFill>
                  <a:latin typeface="Verdana" pitchFamily="34" charset="0"/>
                </a:rPr>
                <a:t>C or C# Programming</a:t>
              </a:r>
            </a:p>
          </p:txBody>
        </p:sp>
        <p:sp>
          <p:nvSpPr>
            <p:cNvPr id="337939" name="Freeform 19"/>
            <p:cNvSpPr>
              <a:spLocks/>
            </p:cNvSpPr>
            <p:nvPr/>
          </p:nvSpPr>
          <p:spPr bwMode="auto">
            <a:xfrm>
              <a:off x="1248" y="1336"/>
              <a:ext cx="2881" cy="2209"/>
            </a:xfrm>
            <a:custGeom>
              <a:avLst/>
              <a:gdLst/>
              <a:ahLst/>
              <a:cxnLst>
                <a:cxn ang="0">
                  <a:pos x="0" y="2208"/>
                </a:cxn>
                <a:cxn ang="0">
                  <a:pos x="624" y="2112"/>
                </a:cxn>
                <a:cxn ang="0">
                  <a:pos x="624" y="1680"/>
                </a:cxn>
                <a:cxn ang="0">
                  <a:pos x="2256" y="1152"/>
                </a:cxn>
                <a:cxn ang="0">
                  <a:pos x="2256" y="240"/>
                </a:cxn>
                <a:cxn ang="0">
                  <a:pos x="2880" y="0"/>
                </a:cxn>
              </a:cxnLst>
              <a:rect l="0" t="0" r="r" b="b"/>
              <a:pathLst>
                <a:path w="2881" h="2209">
                  <a:moveTo>
                    <a:pt x="0" y="2208"/>
                  </a:moveTo>
                  <a:lnTo>
                    <a:pt x="624" y="2112"/>
                  </a:lnTo>
                  <a:lnTo>
                    <a:pt x="624" y="1680"/>
                  </a:lnTo>
                  <a:lnTo>
                    <a:pt x="2256" y="1152"/>
                  </a:lnTo>
                  <a:lnTo>
                    <a:pt x="2256" y="240"/>
                  </a:lnTo>
                  <a:lnTo>
                    <a:pt x="2880" y="0"/>
                  </a:lnTo>
                </a:path>
              </a:pathLst>
            </a:custGeom>
            <a:noFill/>
            <a:ln w="50800" cap="rnd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7940" name="Line 20"/>
            <p:cNvSpPr>
              <a:spLocks noChangeShapeType="1"/>
            </p:cNvSpPr>
            <p:nvPr/>
          </p:nvSpPr>
          <p:spPr bwMode="auto">
            <a:xfrm flipH="1">
              <a:off x="1920" y="3328"/>
              <a:ext cx="624" cy="9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1" name="Line 21"/>
            <p:cNvSpPr>
              <a:spLocks noChangeShapeType="1"/>
            </p:cNvSpPr>
            <p:nvPr/>
          </p:nvSpPr>
          <p:spPr bwMode="auto">
            <a:xfrm flipH="1">
              <a:off x="3528" y="2320"/>
              <a:ext cx="408" cy="0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grpSp>
        <p:nvGrpSpPr>
          <p:cNvPr id="337949" name="Group 29"/>
          <p:cNvGrpSpPr>
            <a:grpSpLocks/>
          </p:cNvGrpSpPr>
          <p:nvPr/>
        </p:nvGrpSpPr>
        <p:grpSpPr bwMode="auto">
          <a:xfrm>
            <a:off x="3959762" y="1744267"/>
            <a:ext cx="3862388" cy="2077640"/>
            <a:chOff x="1258" y="745"/>
            <a:chExt cx="3244" cy="1745"/>
          </a:xfrm>
        </p:grpSpPr>
        <p:sp>
          <p:nvSpPr>
            <p:cNvPr id="337950" name="Rectangle 30"/>
            <p:cNvSpPr>
              <a:spLocks noChangeArrowheads="1"/>
            </p:cNvSpPr>
            <p:nvPr/>
          </p:nvSpPr>
          <p:spPr bwMode="auto">
            <a:xfrm>
              <a:off x="1313" y="1849"/>
              <a:ext cx="55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>
                  <a:solidFill>
                    <a:srgbClr val="FF93A8"/>
                  </a:solidFill>
                  <a:latin typeface="Verdana" pitchFamily="34" charset="0"/>
                </a:rPr>
                <a:t>Swing</a:t>
              </a:r>
            </a:p>
          </p:txBody>
        </p:sp>
        <p:sp>
          <p:nvSpPr>
            <p:cNvPr id="337951" name="Freeform 31"/>
            <p:cNvSpPr>
              <a:spLocks/>
            </p:cNvSpPr>
            <p:nvPr/>
          </p:nvSpPr>
          <p:spPr bwMode="auto">
            <a:xfrm>
              <a:off x="1788" y="1941"/>
              <a:ext cx="266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266" y="0"/>
                </a:cxn>
              </a:cxnLst>
              <a:rect l="0" t="0" r="r" b="b"/>
              <a:pathLst>
                <a:path w="266" h="36">
                  <a:moveTo>
                    <a:pt x="0" y="36"/>
                  </a:moveTo>
                  <a:lnTo>
                    <a:pt x="266" y="0"/>
                  </a:lnTo>
                </a:path>
              </a:pathLst>
            </a:custGeom>
            <a:noFill/>
            <a:ln w="25400">
              <a:solidFill>
                <a:srgbClr val="FF93A8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52" name="Rectangle 32"/>
            <p:cNvSpPr>
              <a:spLocks noChangeArrowheads="1"/>
            </p:cNvSpPr>
            <p:nvPr/>
          </p:nvSpPr>
          <p:spPr bwMode="auto">
            <a:xfrm>
              <a:off x="3906" y="745"/>
              <a:ext cx="596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2000">
                  <a:solidFill>
                    <a:srgbClr val="FF93A8"/>
                  </a:solidFill>
                  <a:latin typeface="Verdana" pitchFamily="34" charset="0"/>
                </a:rPr>
                <a:t>Java</a:t>
              </a:r>
            </a:p>
          </p:txBody>
        </p:sp>
        <p:sp>
          <p:nvSpPr>
            <p:cNvPr id="337953" name="Freeform 33"/>
            <p:cNvSpPr>
              <a:spLocks/>
            </p:cNvSpPr>
            <p:nvPr/>
          </p:nvSpPr>
          <p:spPr bwMode="auto">
            <a:xfrm>
              <a:off x="1258" y="899"/>
              <a:ext cx="2707" cy="1591"/>
            </a:xfrm>
            <a:custGeom>
              <a:avLst/>
              <a:gdLst/>
              <a:ahLst/>
              <a:cxnLst>
                <a:cxn ang="0">
                  <a:pos x="0" y="1591"/>
                </a:cxn>
                <a:cxn ang="0">
                  <a:pos x="816" y="1178"/>
                </a:cxn>
                <a:cxn ang="0">
                  <a:pos x="816" y="664"/>
                </a:cxn>
                <a:cxn ang="0">
                  <a:pos x="2707" y="0"/>
                </a:cxn>
              </a:cxnLst>
              <a:rect l="0" t="0" r="r" b="b"/>
              <a:pathLst>
                <a:path w="2707" h="1591">
                  <a:moveTo>
                    <a:pt x="0" y="1591"/>
                  </a:moveTo>
                  <a:lnTo>
                    <a:pt x="816" y="1178"/>
                  </a:lnTo>
                  <a:lnTo>
                    <a:pt x="816" y="664"/>
                  </a:lnTo>
                  <a:lnTo>
                    <a:pt x="2707" y="0"/>
                  </a:lnTo>
                </a:path>
              </a:pathLst>
            </a:custGeom>
            <a:noFill/>
            <a:ln w="50800" cap="rnd" cmpd="sng">
              <a:solidFill>
                <a:srgbClr val="FF93A8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</p:grpSp>
      <p:grpSp>
        <p:nvGrpSpPr>
          <p:cNvPr id="337955" name="Group 35"/>
          <p:cNvGrpSpPr>
            <a:grpSpLocks/>
          </p:cNvGrpSpPr>
          <p:nvPr/>
        </p:nvGrpSpPr>
        <p:grpSpPr bwMode="auto">
          <a:xfrm rot="590523">
            <a:off x="3963555" y="4809539"/>
            <a:ext cx="679653" cy="484931"/>
            <a:chOff x="1239" y="2621"/>
            <a:chExt cx="1838" cy="751"/>
          </a:xfrm>
        </p:grpSpPr>
        <p:sp>
          <p:nvSpPr>
            <p:cNvPr id="337956" name="Line 36"/>
            <p:cNvSpPr>
              <a:spLocks noChangeShapeType="1"/>
            </p:cNvSpPr>
            <p:nvPr/>
          </p:nvSpPr>
          <p:spPr bwMode="auto">
            <a:xfrm flipV="1">
              <a:off x="1239" y="2904"/>
              <a:ext cx="1488" cy="432"/>
            </a:xfrm>
            <a:prstGeom prst="line">
              <a:avLst/>
            </a:prstGeom>
            <a:noFill/>
            <a:ln w="50800">
              <a:solidFill>
                <a:srgbClr val="FF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57" name="Rectangle 37"/>
            <p:cNvSpPr>
              <a:spLocks noChangeArrowheads="1"/>
            </p:cNvSpPr>
            <p:nvPr/>
          </p:nvSpPr>
          <p:spPr bwMode="auto">
            <a:xfrm rot="20700000">
              <a:off x="1265" y="2621"/>
              <a:ext cx="1812" cy="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  <a:t>Email</a:t>
              </a:r>
              <a:b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</a:br>
              <a:r>
                <a:rPr lang="en-US" sz="1350" dirty="0">
                  <a:solidFill>
                    <a:srgbClr val="FF99FF"/>
                  </a:solidFill>
                  <a:latin typeface="Verdana" pitchFamily="34" charset="0"/>
                </a:rPr>
                <a:t>Filters</a:t>
              </a:r>
            </a:p>
          </p:txBody>
        </p:sp>
        <p:sp>
          <p:nvSpPr>
            <p:cNvPr id="337958" name="Line 38"/>
            <p:cNvSpPr>
              <a:spLocks noChangeShapeType="1"/>
            </p:cNvSpPr>
            <p:nvPr/>
          </p:nvSpPr>
          <p:spPr bwMode="auto">
            <a:xfrm>
              <a:off x="2736" y="2794"/>
              <a:ext cx="0" cy="192"/>
            </a:xfrm>
            <a:prstGeom prst="line">
              <a:avLst/>
            </a:prstGeom>
            <a:noFill/>
            <a:ln w="50800">
              <a:solidFill>
                <a:srgbClr val="FF99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sp>
        <p:nvSpPr>
          <p:cNvPr id="337959" name="Text Box 39"/>
          <p:cNvSpPr txBox="1">
            <a:spLocks noChangeArrowheads="1"/>
          </p:cNvSpPr>
          <p:nvPr/>
        </p:nvSpPr>
        <p:spPr bwMode="auto">
          <a:xfrm>
            <a:off x="2398420" y="4711304"/>
            <a:ext cx="1425390" cy="707886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E265"/>
                </a:solidFill>
              </a:rPr>
              <a:t>Low</a:t>
            </a:r>
            <a:br>
              <a:rPr lang="en-US" sz="2000" b="1" dirty="0">
                <a:solidFill>
                  <a:srgbClr val="FFE265"/>
                </a:solidFill>
              </a:rPr>
            </a:br>
            <a:r>
              <a:rPr lang="en-US" sz="2000" b="1" dirty="0">
                <a:solidFill>
                  <a:srgbClr val="FFE265"/>
                </a:solidFill>
              </a:rPr>
              <a:t>Threshold</a:t>
            </a:r>
          </a:p>
        </p:txBody>
      </p:sp>
      <p:sp>
        <p:nvSpPr>
          <p:cNvPr id="337960" name="Text Box 40"/>
          <p:cNvSpPr txBox="1">
            <a:spLocks noChangeArrowheads="1"/>
          </p:cNvSpPr>
          <p:nvPr/>
        </p:nvSpPr>
        <p:spPr bwMode="auto">
          <a:xfrm>
            <a:off x="7063425" y="684578"/>
            <a:ext cx="1039067" cy="707886"/>
          </a:xfrm>
          <a:prstGeom prst="rect">
            <a:avLst/>
          </a:prstGeom>
          <a:solidFill>
            <a:srgbClr val="6600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E265"/>
                </a:solidFill>
              </a:rPr>
              <a:t>High</a:t>
            </a:r>
            <a:br>
              <a:rPr lang="en-US" sz="2000" b="1" dirty="0">
                <a:solidFill>
                  <a:srgbClr val="FFE265"/>
                </a:solidFill>
              </a:rPr>
            </a:br>
            <a:r>
              <a:rPr lang="en-US" sz="2000" b="1" dirty="0">
                <a:solidFill>
                  <a:srgbClr val="FFE265"/>
                </a:solidFill>
              </a:rPr>
              <a:t>Ceiling</a:t>
            </a:r>
          </a:p>
        </p:txBody>
      </p:sp>
      <p:grpSp>
        <p:nvGrpSpPr>
          <p:cNvPr id="51" name="Shape 283"/>
          <p:cNvGrpSpPr/>
          <p:nvPr/>
        </p:nvGrpSpPr>
        <p:grpSpPr>
          <a:xfrm>
            <a:off x="3962451" y="1969269"/>
            <a:ext cx="5778196" cy="2851530"/>
            <a:chOff x="288786" y="1234563"/>
            <a:chExt cx="5918573" cy="2961416"/>
          </a:xfrm>
        </p:grpSpPr>
        <p:sp>
          <p:nvSpPr>
            <p:cNvPr id="55" name="Shape 284"/>
            <p:cNvSpPr/>
            <p:nvPr/>
          </p:nvSpPr>
          <p:spPr>
            <a:xfrm>
              <a:off x="3985806" y="1234563"/>
              <a:ext cx="2221553" cy="360092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Machine Learning</a:t>
              </a:r>
            </a:p>
          </p:txBody>
        </p:sp>
        <p:sp>
          <p:nvSpPr>
            <p:cNvPr id="56" name="Shape 285"/>
            <p:cNvSpPr/>
            <p:nvPr/>
          </p:nvSpPr>
          <p:spPr>
            <a:xfrm>
              <a:off x="1230449" y="3189667"/>
              <a:ext cx="147939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 dirty="0" err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scikit</a:t>
              </a:r>
              <a:r>
                <a:rPr lang="en-US" sz="1350" i="1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-lean API </a:t>
              </a:r>
            </a:p>
          </p:txBody>
        </p:sp>
        <p:cxnSp>
          <p:nvCxnSpPr>
            <p:cNvPr id="57" name="Shape 286"/>
            <p:cNvCxnSpPr/>
            <p:nvPr/>
          </p:nvCxnSpPr>
          <p:spPr>
            <a:xfrm flipH="1">
              <a:off x="1136390" y="3345705"/>
              <a:ext cx="171449" cy="23022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58" name="Shape 287"/>
            <p:cNvSpPr/>
            <p:nvPr/>
          </p:nvSpPr>
          <p:spPr>
            <a:xfrm>
              <a:off x="288786" y="1378423"/>
              <a:ext cx="3735901" cy="263247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0" y="120000"/>
                  </a:lnTo>
                  <a:cubicBezTo>
                    <a:pt x="2001" y="119142"/>
                    <a:pt x="9872" y="115911"/>
                    <a:pt x="12007" y="114856"/>
                  </a:cubicBezTo>
                  <a:cubicBezTo>
                    <a:pt x="12055" y="110400"/>
                    <a:pt x="12102" y="105944"/>
                    <a:pt x="12150" y="101488"/>
                  </a:cubicBezTo>
                  <a:lnTo>
                    <a:pt x="26016" y="97447"/>
                  </a:lnTo>
                  <a:lnTo>
                    <a:pt x="26016" y="81225"/>
                  </a:lnTo>
                  <a:lnTo>
                    <a:pt x="35222" y="79246"/>
                  </a:lnTo>
                  <a:lnTo>
                    <a:pt x="35222" y="72124"/>
                  </a:lnTo>
                  <a:lnTo>
                    <a:pt x="53233" y="65794"/>
                  </a:lnTo>
                  <a:lnTo>
                    <a:pt x="53233" y="65794"/>
                  </a:lnTo>
                  <a:lnTo>
                    <a:pt x="53233" y="56694"/>
                  </a:lnTo>
                  <a:lnTo>
                    <a:pt x="81651" y="46802"/>
                  </a:lnTo>
                  <a:lnTo>
                    <a:pt x="81651" y="25832"/>
                  </a:lnTo>
                  <a:lnTo>
                    <a:pt x="102464" y="16336"/>
                  </a:lnTo>
                  <a:cubicBezTo>
                    <a:pt x="102406" y="14105"/>
                    <a:pt x="102348" y="11874"/>
                    <a:pt x="102290" y="9642"/>
                  </a:cubicBezTo>
                  <a:cubicBezTo>
                    <a:pt x="102348" y="7258"/>
                    <a:pt x="119941" y="2384"/>
                    <a:pt x="120000" y="0"/>
                  </a:cubicBezTo>
                </a:path>
              </a:pathLst>
            </a:custGeom>
            <a:noFill/>
            <a:ln w="50800" cap="rnd" cmpd="sng">
              <a:solidFill>
                <a:srgbClr val="00FF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</a:pPr>
              <a:endParaRPr sz="135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Shape 288"/>
            <p:cNvSpPr/>
            <p:nvPr/>
          </p:nvSpPr>
          <p:spPr>
            <a:xfrm>
              <a:off x="650216" y="3907805"/>
              <a:ext cx="756936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Python</a:t>
              </a:r>
            </a:p>
          </p:txBody>
        </p:sp>
        <p:cxnSp>
          <p:nvCxnSpPr>
            <p:cNvPr id="60" name="Shape 289"/>
            <p:cNvCxnSpPr/>
            <p:nvPr/>
          </p:nvCxnSpPr>
          <p:spPr>
            <a:xfrm rot="10800000">
              <a:off x="559171" y="3975422"/>
              <a:ext cx="168435" cy="59973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1" name="Shape 290"/>
            <p:cNvSpPr/>
            <p:nvPr/>
          </p:nvSpPr>
          <p:spPr>
            <a:xfrm>
              <a:off x="1532679" y="2912185"/>
              <a:ext cx="104920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csv loader</a:t>
              </a:r>
            </a:p>
          </p:txBody>
        </p:sp>
        <p:cxnSp>
          <p:nvCxnSpPr>
            <p:cNvPr id="62" name="Shape 291"/>
            <p:cNvCxnSpPr/>
            <p:nvPr/>
          </p:nvCxnSpPr>
          <p:spPr>
            <a:xfrm flipH="1">
              <a:off x="1438620" y="3039778"/>
              <a:ext cx="171449" cy="13896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3" name="Shape 292"/>
            <p:cNvSpPr/>
            <p:nvPr/>
          </p:nvSpPr>
          <p:spPr>
            <a:xfrm>
              <a:off x="2069432" y="2585492"/>
              <a:ext cx="2083630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matplotlib.pyplot API </a:t>
              </a:r>
            </a:p>
          </p:txBody>
        </p:sp>
        <p:cxnSp>
          <p:nvCxnSpPr>
            <p:cNvPr id="64" name="Shape 293"/>
            <p:cNvCxnSpPr/>
            <p:nvPr/>
          </p:nvCxnSpPr>
          <p:spPr>
            <a:xfrm rot="10800000">
              <a:off x="1975372" y="2741161"/>
              <a:ext cx="171449" cy="0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5" name="Shape 294"/>
            <p:cNvSpPr/>
            <p:nvPr/>
          </p:nvSpPr>
          <p:spPr>
            <a:xfrm>
              <a:off x="3361721" y="1931471"/>
              <a:ext cx="1180559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numpy API </a:t>
              </a:r>
            </a:p>
          </p:txBody>
        </p:sp>
        <p:cxnSp>
          <p:nvCxnSpPr>
            <p:cNvPr id="66" name="Shape 295"/>
            <p:cNvCxnSpPr/>
            <p:nvPr/>
          </p:nvCxnSpPr>
          <p:spPr>
            <a:xfrm flipH="1">
              <a:off x="2887487" y="2086874"/>
              <a:ext cx="554448" cy="88494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7" name="Shape 296"/>
            <p:cNvSpPr/>
            <p:nvPr/>
          </p:nvSpPr>
          <p:spPr>
            <a:xfrm>
              <a:off x="3618442" y="1496143"/>
              <a:ext cx="779923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 dirty="0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pandas</a:t>
              </a:r>
            </a:p>
          </p:txBody>
        </p:sp>
        <p:cxnSp>
          <p:nvCxnSpPr>
            <p:cNvPr id="68" name="Shape 297"/>
            <p:cNvCxnSpPr/>
            <p:nvPr/>
          </p:nvCxnSpPr>
          <p:spPr>
            <a:xfrm flipH="1">
              <a:off x="3524383" y="1579600"/>
              <a:ext cx="271073" cy="96619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  <p:sp>
          <p:nvSpPr>
            <p:cNvPr id="69" name="Shape 298"/>
            <p:cNvSpPr/>
            <p:nvPr/>
          </p:nvSpPr>
          <p:spPr>
            <a:xfrm>
              <a:off x="782283" y="3643885"/>
              <a:ext cx="2720704" cy="288174"/>
            </a:xfrm>
            <a:prstGeom prst="rect">
              <a:avLst/>
            </a:prstGeom>
            <a:noFill/>
            <a:ln>
              <a:noFill/>
            </a:ln>
          </p:spPr>
          <p:txBody>
            <a:bodyPr lIns="69050" tIns="34525" rIns="69050" bIns="34525" anchor="t" anchorCtr="0">
              <a:noAutofit/>
            </a:bodyPr>
            <a:lstStyle/>
            <a:p>
              <a:pPr>
                <a:spcBef>
                  <a:spcPts val="0"/>
                </a:spcBef>
                <a:buSzPct val="25000"/>
              </a:pPr>
              <a:r>
                <a:rPr lang="en-US" sz="1350" i="1">
                  <a:solidFill>
                    <a:srgbClr val="00FF00"/>
                  </a:solidFill>
                  <a:latin typeface="Verdana"/>
                  <a:ea typeface="Verdana"/>
                  <a:cs typeface="Verdana"/>
                  <a:sym typeface="Verdana"/>
                </a:rPr>
                <a:t>Machine Learning techniques</a:t>
              </a:r>
            </a:p>
          </p:txBody>
        </p:sp>
        <p:cxnSp>
          <p:nvCxnSpPr>
            <p:cNvPr id="70" name="Shape 299"/>
            <p:cNvCxnSpPr/>
            <p:nvPr/>
          </p:nvCxnSpPr>
          <p:spPr>
            <a:xfrm rot="10800000">
              <a:off x="691238" y="3746976"/>
              <a:ext cx="168435" cy="24501"/>
            </a:xfrm>
            <a:prstGeom prst="straightConnector1">
              <a:avLst/>
            </a:prstGeom>
            <a:noFill/>
            <a:ln w="25400" cap="flat" cmpd="sng">
              <a:solidFill>
                <a:srgbClr val="00FF00"/>
              </a:solidFill>
              <a:prstDash val="solid"/>
              <a:round/>
              <a:headEnd type="none" w="med" len="med"/>
              <a:tailEnd type="stealth" w="med" len="med"/>
            </a:ln>
          </p:spPr>
        </p:cxnSp>
      </p:grpSp>
      <p:grpSp>
        <p:nvGrpSpPr>
          <p:cNvPr id="4" name="Group 3"/>
          <p:cNvGrpSpPr/>
          <p:nvPr/>
        </p:nvGrpSpPr>
        <p:grpSpPr>
          <a:xfrm>
            <a:off x="3965882" y="1494583"/>
            <a:ext cx="5481716" cy="3663554"/>
            <a:chOff x="-2228974" y="1005582"/>
            <a:chExt cx="5481715" cy="3663554"/>
          </a:xfrm>
        </p:grpSpPr>
        <p:sp>
          <p:nvSpPr>
            <p:cNvPr id="53" name="Line 28"/>
            <p:cNvSpPr>
              <a:spLocks noChangeShapeType="1"/>
            </p:cNvSpPr>
            <p:nvPr/>
          </p:nvSpPr>
          <p:spPr bwMode="auto">
            <a:xfrm flipV="1">
              <a:off x="894960" y="1922173"/>
              <a:ext cx="822661" cy="149528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3" name="Rectangle 23"/>
            <p:cNvSpPr>
              <a:spLocks noChangeArrowheads="1"/>
            </p:cNvSpPr>
            <p:nvPr/>
          </p:nvSpPr>
          <p:spPr bwMode="auto">
            <a:xfrm>
              <a:off x="989286" y="1005582"/>
              <a:ext cx="1777604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dirty="0">
                  <a:solidFill>
                    <a:schemeClr val="accent2"/>
                  </a:solidFill>
                  <a:latin typeface="Verdana" pitchFamily="34" charset="0"/>
                </a:rPr>
                <a:t>Web Development</a:t>
              </a:r>
            </a:p>
          </p:txBody>
        </p:sp>
        <p:sp>
          <p:nvSpPr>
            <p:cNvPr id="337944" name="Rectangle 24"/>
            <p:cNvSpPr>
              <a:spLocks noChangeArrowheads="1"/>
            </p:cNvSpPr>
            <p:nvPr/>
          </p:nvSpPr>
          <p:spPr bwMode="auto">
            <a:xfrm>
              <a:off x="-763875" y="3965476"/>
              <a:ext cx="1223091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CSS &amp; HTML</a:t>
              </a:r>
            </a:p>
          </p:txBody>
        </p:sp>
        <p:sp>
          <p:nvSpPr>
            <p:cNvPr id="337945" name="Rectangle 25"/>
            <p:cNvSpPr>
              <a:spLocks noChangeArrowheads="1"/>
            </p:cNvSpPr>
            <p:nvPr/>
          </p:nvSpPr>
          <p:spPr bwMode="auto">
            <a:xfrm>
              <a:off x="364701" y="3374367"/>
              <a:ext cx="1035540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JavaScript</a:t>
              </a:r>
            </a:p>
          </p:txBody>
        </p:sp>
        <p:sp>
          <p:nvSpPr>
            <p:cNvPr id="337946" name="Freeform 26"/>
            <p:cNvSpPr>
              <a:spLocks/>
            </p:cNvSpPr>
            <p:nvPr/>
          </p:nvSpPr>
          <p:spPr bwMode="auto">
            <a:xfrm>
              <a:off x="-2228974" y="1144885"/>
              <a:ext cx="3251598" cy="3524251"/>
            </a:xfrm>
            <a:custGeom>
              <a:avLst/>
              <a:gdLst>
                <a:gd name="connsiteX0" fmla="*/ 0 w 9997"/>
                <a:gd name="connsiteY0" fmla="*/ 9995 h 9995"/>
                <a:gd name="connsiteX1" fmla="*/ 2666 w 9997"/>
                <a:gd name="connsiteY1" fmla="*/ 9281 h 9995"/>
                <a:gd name="connsiteX2" fmla="*/ 2666 w 9997"/>
                <a:gd name="connsiteY2" fmla="*/ 9043 h 9995"/>
                <a:gd name="connsiteX3" fmla="*/ 2666 w 9997"/>
                <a:gd name="connsiteY3" fmla="*/ 6901 h 9995"/>
                <a:gd name="connsiteX4" fmla="*/ 6331 w 9997"/>
                <a:gd name="connsiteY4" fmla="*/ 5473 h 9995"/>
                <a:gd name="connsiteX5" fmla="*/ 6331 w 9997"/>
                <a:gd name="connsiteY5" fmla="*/ 1904 h 9995"/>
                <a:gd name="connsiteX6" fmla="*/ 8755 w 9997"/>
                <a:gd name="connsiteY6" fmla="*/ 1162 h 9995"/>
                <a:gd name="connsiteX7" fmla="*/ 9997 w 9997"/>
                <a:gd name="connsiteY7" fmla="*/ 0 h 9995"/>
                <a:gd name="connsiteX0" fmla="*/ 0 w 8779"/>
                <a:gd name="connsiteY0" fmla="*/ 14479 h 14479"/>
                <a:gd name="connsiteX1" fmla="*/ 2667 w 8779"/>
                <a:gd name="connsiteY1" fmla="*/ 13765 h 14479"/>
                <a:gd name="connsiteX2" fmla="*/ 2667 w 8779"/>
                <a:gd name="connsiteY2" fmla="*/ 13527 h 14479"/>
                <a:gd name="connsiteX3" fmla="*/ 2667 w 8779"/>
                <a:gd name="connsiteY3" fmla="*/ 11383 h 14479"/>
                <a:gd name="connsiteX4" fmla="*/ 6333 w 8779"/>
                <a:gd name="connsiteY4" fmla="*/ 9955 h 14479"/>
                <a:gd name="connsiteX5" fmla="*/ 6333 w 8779"/>
                <a:gd name="connsiteY5" fmla="*/ 6384 h 14479"/>
                <a:gd name="connsiteX6" fmla="*/ 8758 w 8779"/>
                <a:gd name="connsiteY6" fmla="*/ 5642 h 14479"/>
                <a:gd name="connsiteX7" fmla="*/ 8779 w 8779"/>
                <a:gd name="connsiteY7" fmla="*/ 0 h 14479"/>
                <a:gd name="connsiteX0" fmla="*/ 0 w 10746"/>
                <a:gd name="connsiteY0" fmla="*/ 10000 h 10000"/>
                <a:gd name="connsiteX1" fmla="*/ 3038 w 10746"/>
                <a:gd name="connsiteY1" fmla="*/ 9507 h 10000"/>
                <a:gd name="connsiteX2" fmla="*/ 3038 w 10746"/>
                <a:gd name="connsiteY2" fmla="*/ 9342 h 10000"/>
                <a:gd name="connsiteX3" fmla="*/ 3038 w 10746"/>
                <a:gd name="connsiteY3" fmla="*/ 7862 h 10000"/>
                <a:gd name="connsiteX4" fmla="*/ 7214 w 10746"/>
                <a:gd name="connsiteY4" fmla="*/ 6875 h 10000"/>
                <a:gd name="connsiteX5" fmla="*/ 7214 w 10746"/>
                <a:gd name="connsiteY5" fmla="*/ 4409 h 10000"/>
                <a:gd name="connsiteX6" fmla="*/ 9976 w 10746"/>
                <a:gd name="connsiteY6" fmla="*/ 3897 h 10000"/>
                <a:gd name="connsiteX7" fmla="*/ 10746 w 10746"/>
                <a:gd name="connsiteY7" fmla="*/ 79 h 10000"/>
                <a:gd name="connsiteX8" fmla="*/ 10000 w 10746"/>
                <a:gd name="connsiteY8" fmla="*/ 0 h 10000"/>
                <a:gd name="connsiteX0" fmla="*/ 0 w 10000"/>
                <a:gd name="connsiteY0" fmla="*/ 10000 h 10000"/>
                <a:gd name="connsiteX1" fmla="*/ 3038 w 10000"/>
                <a:gd name="connsiteY1" fmla="*/ 9507 h 10000"/>
                <a:gd name="connsiteX2" fmla="*/ 3038 w 10000"/>
                <a:gd name="connsiteY2" fmla="*/ 9342 h 10000"/>
                <a:gd name="connsiteX3" fmla="*/ 3038 w 10000"/>
                <a:gd name="connsiteY3" fmla="*/ 7862 h 10000"/>
                <a:gd name="connsiteX4" fmla="*/ 7214 w 10000"/>
                <a:gd name="connsiteY4" fmla="*/ 6875 h 10000"/>
                <a:gd name="connsiteX5" fmla="*/ 7214 w 10000"/>
                <a:gd name="connsiteY5" fmla="*/ 4409 h 10000"/>
                <a:gd name="connsiteX6" fmla="*/ 9976 w 10000"/>
                <a:gd name="connsiteY6" fmla="*/ 3897 h 10000"/>
                <a:gd name="connsiteX7" fmla="*/ 9655 w 10000"/>
                <a:gd name="connsiteY7" fmla="*/ 79 h 10000"/>
                <a:gd name="connsiteX8" fmla="*/ 10000 w 10000"/>
                <a:gd name="connsiteY8" fmla="*/ 0 h 10000"/>
                <a:gd name="connsiteX0" fmla="*/ 0 w 11200"/>
                <a:gd name="connsiteY0" fmla="*/ 10324 h 10324"/>
                <a:gd name="connsiteX1" fmla="*/ 3038 w 11200"/>
                <a:gd name="connsiteY1" fmla="*/ 9831 h 10324"/>
                <a:gd name="connsiteX2" fmla="*/ 3038 w 11200"/>
                <a:gd name="connsiteY2" fmla="*/ 9666 h 10324"/>
                <a:gd name="connsiteX3" fmla="*/ 3038 w 11200"/>
                <a:gd name="connsiteY3" fmla="*/ 8186 h 10324"/>
                <a:gd name="connsiteX4" fmla="*/ 7214 w 11200"/>
                <a:gd name="connsiteY4" fmla="*/ 7199 h 10324"/>
                <a:gd name="connsiteX5" fmla="*/ 7214 w 11200"/>
                <a:gd name="connsiteY5" fmla="*/ 4733 h 10324"/>
                <a:gd name="connsiteX6" fmla="*/ 9976 w 11200"/>
                <a:gd name="connsiteY6" fmla="*/ 4221 h 10324"/>
                <a:gd name="connsiteX7" fmla="*/ 9655 w 11200"/>
                <a:gd name="connsiteY7" fmla="*/ 403 h 10324"/>
                <a:gd name="connsiteX8" fmla="*/ 11200 w 11200"/>
                <a:gd name="connsiteY8" fmla="*/ 0 h 10324"/>
                <a:gd name="connsiteX0" fmla="*/ 0 w 11200"/>
                <a:gd name="connsiteY0" fmla="*/ 10324 h 10324"/>
                <a:gd name="connsiteX1" fmla="*/ 3038 w 11200"/>
                <a:gd name="connsiteY1" fmla="*/ 9831 h 10324"/>
                <a:gd name="connsiteX2" fmla="*/ 3038 w 11200"/>
                <a:gd name="connsiteY2" fmla="*/ 9666 h 10324"/>
                <a:gd name="connsiteX3" fmla="*/ 3038 w 11200"/>
                <a:gd name="connsiteY3" fmla="*/ 8186 h 10324"/>
                <a:gd name="connsiteX4" fmla="*/ 7214 w 11200"/>
                <a:gd name="connsiteY4" fmla="*/ 7199 h 10324"/>
                <a:gd name="connsiteX5" fmla="*/ 7214 w 11200"/>
                <a:gd name="connsiteY5" fmla="*/ 4733 h 10324"/>
                <a:gd name="connsiteX6" fmla="*/ 9976 w 11200"/>
                <a:gd name="connsiteY6" fmla="*/ 4221 h 10324"/>
                <a:gd name="connsiteX7" fmla="*/ 9869 w 11200"/>
                <a:gd name="connsiteY7" fmla="*/ 403 h 10324"/>
                <a:gd name="connsiteX8" fmla="*/ 11200 w 11200"/>
                <a:gd name="connsiteY8" fmla="*/ 0 h 10324"/>
                <a:gd name="connsiteX0" fmla="*/ 0 w 10746"/>
                <a:gd name="connsiteY0" fmla="*/ 10000 h 10000"/>
                <a:gd name="connsiteX1" fmla="*/ 3038 w 10746"/>
                <a:gd name="connsiteY1" fmla="*/ 9507 h 10000"/>
                <a:gd name="connsiteX2" fmla="*/ 3038 w 10746"/>
                <a:gd name="connsiteY2" fmla="*/ 9342 h 10000"/>
                <a:gd name="connsiteX3" fmla="*/ 3038 w 10746"/>
                <a:gd name="connsiteY3" fmla="*/ 7862 h 10000"/>
                <a:gd name="connsiteX4" fmla="*/ 7214 w 10746"/>
                <a:gd name="connsiteY4" fmla="*/ 6875 h 10000"/>
                <a:gd name="connsiteX5" fmla="*/ 7214 w 10746"/>
                <a:gd name="connsiteY5" fmla="*/ 4409 h 10000"/>
                <a:gd name="connsiteX6" fmla="*/ 9976 w 10746"/>
                <a:gd name="connsiteY6" fmla="*/ 3897 h 10000"/>
                <a:gd name="connsiteX7" fmla="*/ 9869 w 10746"/>
                <a:gd name="connsiteY7" fmla="*/ 79 h 10000"/>
                <a:gd name="connsiteX8" fmla="*/ 10746 w 10746"/>
                <a:gd name="connsiteY8" fmla="*/ 0 h 10000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214 w 10800"/>
                <a:gd name="connsiteY5" fmla="*/ 4548 h 10139"/>
                <a:gd name="connsiteX6" fmla="*/ 9976 w 10800"/>
                <a:gd name="connsiteY6" fmla="*/ 4036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214 w 10800"/>
                <a:gd name="connsiteY5" fmla="*/ 4548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8363 w 10800"/>
                <a:gd name="connsiteY5" fmla="*/ 5295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9976 w 10800"/>
                <a:gd name="connsiteY6" fmla="*/ 3641 h 10139"/>
                <a:gd name="connsiteX7" fmla="*/ 9869 w 10800"/>
                <a:gd name="connsiteY7" fmla="*/ 218 h 10139"/>
                <a:gd name="connsiteX8" fmla="*/ 10800 w 10800"/>
                <a:gd name="connsiteY8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17 w 10800"/>
                <a:gd name="connsiteY6" fmla="*/ 4527 h 10139"/>
                <a:gd name="connsiteX7" fmla="*/ 9976 w 10800"/>
                <a:gd name="connsiteY7" fmla="*/ 3641 h 10139"/>
                <a:gd name="connsiteX8" fmla="*/ 9869 w 10800"/>
                <a:gd name="connsiteY8" fmla="*/ 218 h 10139"/>
                <a:gd name="connsiteX9" fmla="*/ 10800 w 10800"/>
                <a:gd name="connsiteY9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9976 w 10800"/>
                <a:gd name="connsiteY7" fmla="*/ 3641 h 10139"/>
                <a:gd name="connsiteX8" fmla="*/ 9869 w 10800"/>
                <a:gd name="connsiteY8" fmla="*/ 218 h 10139"/>
                <a:gd name="connsiteX9" fmla="*/ 10800 w 10800"/>
                <a:gd name="connsiteY9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9702 w 10800"/>
                <a:gd name="connsiteY7" fmla="*/ 3923 h 10139"/>
                <a:gd name="connsiteX8" fmla="*/ 9976 w 10800"/>
                <a:gd name="connsiteY8" fmla="*/ 3641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8922 w 10800"/>
                <a:gd name="connsiteY7" fmla="*/ 3283 h 10139"/>
                <a:gd name="connsiteX8" fmla="*/ 9976 w 10800"/>
                <a:gd name="connsiteY8" fmla="*/ 3641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799 w 10800"/>
                <a:gd name="connsiteY6" fmla="*/ 4207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10058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922 w 10800"/>
                <a:gd name="connsiteY7" fmla="*/ 3283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430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  <a:gd name="connsiteX0" fmla="*/ 0 w 10800"/>
                <a:gd name="connsiteY0" fmla="*/ 10139 h 10139"/>
                <a:gd name="connsiteX1" fmla="*/ 3038 w 10800"/>
                <a:gd name="connsiteY1" fmla="*/ 9646 h 10139"/>
                <a:gd name="connsiteX2" fmla="*/ 3038 w 10800"/>
                <a:gd name="connsiteY2" fmla="*/ 9481 h 10139"/>
                <a:gd name="connsiteX3" fmla="*/ 3038 w 10800"/>
                <a:gd name="connsiteY3" fmla="*/ 8001 h 10139"/>
                <a:gd name="connsiteX4" fmla="*/ 7214 w 10800"/>
                <a:gd name="connsiteY4" fmla="*/ 7014 h 10139"/>
                <a:gd name="connsiteX5" fmla="*/ 7173 w 10800"/>
                <a:gd name="connsiteY5" fmla="*/ 5046 h 10139"/>
                <a:gd name="connsiteX6" fmla="*/ 8512 w 10800"/>
                <a:gd name="connsiteY6" fmla="*/ 4349 h 10139"/>
                <a:gd name="connsiteX7" fmla="*/ 8471 w 10800"/>
                <a:gd name="connsiteY7" fmla="*/ 3247 h 10139"/>
                <a:gd name="connsiteX8" fmla="*/ 9976 w 10800"/>
                <a:gd name="connsiteY8" fmla="*/ 2930 h 10139"/>
                <a:gd name="connsiteX9" fmla="*/ 9869 w 10800"/>
                <a:gd name="connsiteY9" fmla="*/ 218 h 10139"/>
                <a:gd name="connsiteX10" fmla="*/ 10800 w 10800"/>
                <a:gd name="connsiteY10" fmla="*/ 0 h 1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800" h="10139">
                  <a:moveTo>
                    <a:pt x="0" y="10139"/>
                  </a:moveTo>
                  <a:lnTo>
                    <a:pt x="3038" y="9646"/>
                  </a:lnTo>
                  <a:lnTo>
                    <a:pt x="3038" y="9481"/>
                  </a:lnTo>
                  <a:lnTo>
                    <a:pt x="3038" y="8001"/>
                  </a:lnTo>
                  <a:lnTo>
                    <a:pt x="7214" y="7014"/>
                  </a:lnTo>
                  <a:cubicBezTo>
                    <a:pt x="7200" y="6358"/>
                    <a:pt x="7187" y="5702"/>
                    <a:pt x="7173" y="5046"/>
                  </a:cubicBezTo>
                  <a:lnTo>
                    <a:pt x="8512" y="4349"/>
                  </a:lnTo>
                  <a:cubicBezTo>
                    <a:pt x="8498" y="3982"/>
                    <a:pt x="8485" y="3614"/>
                    <a:pt x="8471" y="3247"/>
                  </a:cubicBezTo>
                  <a:lnTo>
                    <a:pt x="9976" y="2930"/>
                  </a:lnTo>
                  <a:cubicBezTo>
                    <a:pt x="9940" y="2026"/>
                    <a:pt x="9905" y="1122"/>
                    <a:pt x="9869" y="218"/>
                  </a:cubicBezTo>
                  <a:lnTo>
                    <a:pt x="10800" y="0"/>
                  </a:lnTo>
                </a:path>
              </a:pathLst>
            </a:custGeom>
            <a:noFill/>
            <a:ln w="50800" cap="rnd" cmpd="sng">
              <a:solidFill>
                <a:schemeClr val="accent2"/>
              </a:solidFill>
              <a:prstDash val="solid"/>
              <a:round/>
              <a:headEnd type="none" w="sm" len="sm"/>
              <a:tailEnd type="stealth" w="med" len="lg"/>
            </a:ln>
            <a:effectLst/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337947" name="Line 27"/>
            <p:cNvSpPr>
              <a:spLocks noChangeShapeType="1"/>
            </p:cNvSpPr>
            <p:nvPr/>
          </p:nvSpPr>
          <p:spPr bwMode="auto">
            <a:xfrm>
              <a:off x="-1257424" y="4097636"/>
              <a:ext cx="57150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337948" name="Line 28"/>
            <p:cNvSpPr>
              <a:spLocks noChangeShapeType="1"/>
            </p:cNvSpPr>
            <p:nvPr/>
          </p:nvSpPr>
          <p:spPr bwMode="auto">
            <a:xfrm>
              <a:off x="22499" y="3433267"/>
              <a:ext cx="436959" cy="9633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-1330694" y="4290996"/>
              <a:ext cx="691215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editor</a:t>
              </a:r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1667372" y="1765209"/>
              <a:ext cx="1585369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Server-side APIs</a:t>
              </a:r>
            </a:p>
          </p:txBody>
        </p:sp>
        <p:sp>
          <p:nvSpPr>
            <p:cNvPr id="71" name="Rectangle 25"/>
            <p:cNvSpPr>
              <a:spLocks noChangeArrowheads="1"/>
            </p:cNvSpPr>
            <p:nvPr/>
          </p:nvSpPr>
          <p:spPr bwMode="auto">
            <a:xfrm>
              <a:off x="766678" y="2423972"/>
              <a:ext cx="1508425" cy="277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69056" tIns="34529" rIns="69056" bIns="34529">
              <a:spAutoFit/>
            </a:bodyPr>
            <a:lstStyle/>
            <a:p>
              <a:pPr defTabSz="571486" eaLnBrk="0" hangingPunct="0"/>
              <a:r>
                <a:rPr lang="en-US" sz="1350" i="1" dirty="0">
                  <a:solidFill>
                    <a:schemeClr val="accent2"/>
                  </a:solidFill>
                  <a:latin typeface="Verdana" pitchFamily="34" charset="0"/>
                </a:rPr>
                <a:t>Client-side APIs</a:t>
              </a:r>
            </a:p>
          </p:txBody>
        </p:sp>
        <p:sp>
          <p:nvSpPr>
            <p:cNvPr id="72" name="Line 28"/>
            <p:cNvSpPr>
              <a:spLocks noChangeShapeType="1"/>
            </p:cNvSpPr>
            <p:nvPr/>
          </p:nvSpPr>
          <p:spPr bwMode="auto">
            <a:xfrm>
              <a:off x="393060" y="2551901"/>
              <a:ext cx="390525" cy="238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sz="135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09DD3-7482-4CDE-8786-717E394BFFCF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9863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9" grpId="0" animBg="1"/>
      <p:bldP spid="3379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Hours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Homeworks</a:t>
            </a:r>
            <a:r>
              <a:rPr lang="en-US" dirty="0" smtClean="0"/>
              <a:t> are due on Tuesdays and Thursdays before class</a:t>
            </a:r>
          </a:p>
          <a:p>
            <a:pPr lvl="1"/>
            <a:r>
              <a:rPr lang="en-US" dirty="0" smtClean="0"/>
              <a:t>See: </a:t>
            </a:r>
            <a:r>
              <a:rPr lang="en-US" sz="2000" dirty="0" smtClean="0">
                <a:hlinkClick r:id="rId2"/>
              </a:rPr>
              <a:t>https</a:t>
            </a:r>
            <a:r>
              <a:rPr lang="en-US" sz="2000" dirty="0">
                <a:hlinkClick r:id="rId2"/>
              </a:rPr>
              <a:t>://www.cs.cmu.edu/~bam/uicourse/05631fall2021/homeworks.html</a:t>
            </a:r>
            <a:r>
              <a:rPr lang="en-US" sz="2000" dirty="0"/>
              <a:t> </a:t>
            </a:r>
          </a:p>
          <a:p>
            <a:r>
              <a:rPr lang="en-US" dirty="0" smtClean="0"/>
              <a:t>Tentative:</a:t>
            </a:r>
          </a:p>
          <a:p>
            <a:pPr lvl="1"/>
            <a:r>
              <a:rPr lang="en-US" dirty="0" smtClean="0"/>
              <a:t>Clara’s office hour: Mondays at 1:30-2:30</a:t>
            </a:r>
          </a:p>
          <a:p>
            <a:pPr lvl="1"/>
            <a:r>
              <a:rPr lang="en-US" dirty="0" smtClean="0"/>
              <a:t>My office hour: Wednesdays at 3:30-4:30</a:t>
            </a:r>
          </a:p>
          <a:p>
            <a:r>
              <a:rPr lang="en-US" dirty="0" smtClean="0"/>
              <a:t>Or post questions on Piazza – will usually answer right away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56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9262"/>
            <a:ext cx="8128000" cy="45596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Thanks to PhD student </a:t>
            </a:r>
            <a:r>
              <a:rPr lang="en-US" dirty="0"/>
              <a:t>Michael Liu </a:t>
            </a: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Mary Beth Kery for consultations on content, </a:t>
            </a:r>
            <a:r>
              <a:rPr lang="en-US" dirty="0" err="1" smtClean="0"/>
              <a:t>homeworks</a:t>
            </a:r>
            <a:r>
              <a:rPr lang="en-US" dirty="0" smtClean="0"/>
              <a:t> and web page design</a:t>
            </a:r>
          </a:p>
          <a:p>
            <a:r>
              <a:rPr lang="en-US" dirty="0" smtClean="0"/>
              <a:t>Michael wrote most of the reference implementations for the </a:t>
            </a:r>
            <a:r>
              <a:rPr lang="en-US" dirty="0" err="1" smtClean="0"/>
              <a:t>homeworks</a:t>
            </a:r>
            <a:endParaRPr lang="en-US" dirty="0" smtClean="0"/>
          </a:p>
          <a:p>
            <a:pPr lvl="1"/>
            <a:r>
              <a:rPr lang="en-US" dirty="0" smtClean="0"/>
              <a:t>Continues </a:t>
            </a:r>
            <a:r>
              <a:rPr lang="en-US" dirty="0" smtClean="0"/>
              <a:t>to consult on design</a:t>
            </a:r>
          </a:p>
          <a:p>
            <a:r>
              <a:rPr lang="en-US" dirty="0" smtClean="0"/>
              <a:t>Corey Emery – TA last year</a:t>
            </a:r>
          </a:p>
          <a:p>
            <a:pPr lvl="1"/>
            <a:r>
              <a:rPr lang="en-US" dirty="0" smtClean="0"/>
              <a:t>Helped develop most of the </a:t>
            </a:r>
            <a:r>
              <a:rPr lang="en-US" dirty="0" err="1" smtClean="0"/>
              <a:t>homeworks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Also discussions with Profs. Scott Hudson, Jen Mankoff, and many others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8876" y="189510"/>
            <a:ext cx="2562225" cy="2247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0"/>
          <a:stretch/>
        </p:blipFill>
        <p:spPr>
          <a:xfrm rot="5400000">
            <a:off x="9293496" y="2792608"/>
            <a:ext cx="2766446" cy="229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19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HCI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11353800" cy="501491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will </a:t>
            </a:r>
            <a:r>
              <a:rPr lang="en-US" b="1" i="1" dirty="0"/>
              <a:t>not</a:t>
            </a:r>
            <a:r>
              <a:rPr lang="en-US" dirty="0"/>
              <a:t> cover </a:t>
            </a:r>
            <a:r>
              <a:rPr lang="en-US" dirty="0" smtClean="0"/>
              <a:t>UI </a:t>
            </a:r>
            <a:r>
              <a:rPr lang="en-US" i="1" dirty="0" smtClean="0"/>
              <a:t>design</a:t>
            </a:r>
          </a:p>
          <a:p>
            <a:pPr lvl="1"/>
            <a:r>
              <a:rPr lang="en-US" dirty="0" err="1" smtClean="0"/>
              <a:t>Homeworks</a:t>
            </a:r>
            <a:r>
              <a:rPr lang="en-US" dirty="0" smtClean="0"/>
              <a:t> specify the designs</a:t>
            </a:r>
          </a:p>
          <a:p>
            <a:pPr lvl="1"/>
            <a:r>
              <a:rPr lang="en-US" dirty="0" smtClean="0"/>
              <a:t>You need to do software design and implementation to match the spec.</a:t>
            </a:r>
            <a:endParaRPr lang="en-US" dirty="0"/>
          </a:p>
          <a:p>
            <a:r>
              <a:rPr lang="en-US" dirty="0" smtClean="0"/>
              <a:t>We </a:t>
            </a:r>
            <a:r>
              <a:rPr lang="en-US" dirty="0" smtClean="0"/>
              <a:t>will </a:t>
            </a:r>
            <a:r>
              <a:rPr lang="en-US" b="1" i="1" dirty="0" smtClean="0"/>
              <a:t>not</a:t>
            </a:r>
            <a:r>
              <a:rPr lang="en-US" dirty="0" smtClean="0"/>
              <a:t> cover UX / HCI </a:t>
            </a:r>
            <a:r>
              <a:rPr lang="en-US" i="1" dirty="0" smtClean="0"/>
              <a:t>Methods</a:t>
            </a:r>
          </a:p>
          <a:p>
            <a:pPr lvl="1"/>
            <a:r>
              <a:rPr lang="en-US" dirty="0" smtClean="0"/>
              <a:t>Not how to </a:t>
            </a:r>
            <a:r>
              <a:rPr lang="en-US" i="1" dirty="0" smtClean="0"/>
              <a:t>evaluate</a:t>
            </a:r>
            <a:r>
              <a:rPr lang="en-US" dirty="0" smtClean="0"/>
              <a:t> </a:t>
            </a:r>
            <a:r>
              <a:rPr lang="en-US" dirty="0" smtClean="0"/>
              <a:t>a user interface</a:t>
            </a:r>
            <a:r>
              <a:rPr lang="en-US" dirty="0" smtClean="0"/>
              <a:t>, needs analysis, </a:t>
            </a:r>
            <a:r>
              <a:rPr lang="en-US" dirty="0" smtClean="0"/>
              <a:t>or </a:t>
            </a:r>
            <a:r>
              <a:rPr lang="en-US" i="1" dirty="0" smtClean="0"/>
              <a:t>iterative prototyping</a:t>
            </a:r>
          </a:p>
          <a:p>
            <a:r>
              <a:rPr lang="en-US" dirty="0" smtClean="0"/>
              <a:t>Not redundant with any other HCI course</a:t>
            </a:r>
          </a:p>
          <a:p>
            <a:r>
              <a:rPr lang="en-US" b="1" dirty="0" smtClean="0"/>
              <a:t>Other</a:t>
            </a:r>
            <a:r>
              <a:rPr lang="en-US" dirty="0" smtClean="0"/>
              <a:t> </a:t>
            </a:r>
            <a:r>
              <a:rPr lang="en-US" dirty="0" smtClean="0"/>
              <a:t>courses that provide an </a:t>
            </a:r>
            <a:r>
              <a:rPr lang="en-US" b="1" dirty="0" smtClean="0"/>
              <a:t>overview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HCI or teach </a:t>
            </a:r>
            <a:r>
              <a:rPr lang="en-US" b="1" dirty="0" smtClean="0"/>
              <a:t>methods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05-391/891 Designing </a:t>
            </a:r>
            <a:r>
              <a:rPr lang="en-US" dirty="0"/>
              <a:t>Human Centered </a:t>
            </a:r>
            <a:r>
              <a:rPr lang="en-US" dirty="0" smtClean="0"/>
              <a:t>Software (DHCS) – </a:t>
            </a:r>
            <a:r>
              <a:rPr lang="en-US" i="1" dirty="0" smtClean="0"/>
              <a:t>best overview</a:t>
            </a:r>
          </a:p>
          <a:p>
            <a:pPr lvl="1"/>
            <a:r>
              <a:rPr lang="en-US" dirty="0" smtClean="0"/>
              <a:t>05-410/610 User-Centered </a:t>
            </a:r>
            <a:r>
              <a:rPr lang="en-US" dirty="0"/>
              <a:t>Research and </a:t>
            </a:r>
            <a:r>
              <a:rPr lang="en-US" dirty="0" smtClean="0"/>
              <a:t>Evaluation (UCRE) – </a:t>
            </a:r>
            <a:r>
              <a:rPr lang="en-US" i="1" dirty="0" smtClean="0"/>
              <a:t>UX methods</a:t>
            </a:r>
          </a:p>
          <a:p>
            <a:pPr lvl="1"/>
            <a:r>
              <a:rPr lang="en-US" dirty="0" smtClean="0"/>
              <a:t>05-430/630 Programming </a:t>
            </a:r>
            <a:r>
              <a:rPr lang="en-US" dirty="0"/>
              <a:t>Usable </a:t>
            </a:r>
            <a:r>
              <a:rPr lang="en-US" dirty="0" smtClean="0"/>
              <a:t>Interfaces (PUI) – </a:t>
            </a:r>
            <a:r>
              <a:rPr lang="en-US" i="1" dirty="0" smtClean="0"/>
              <a:t>iterative prototyping</a:t>
            </a:r>
          </a:p>
          <a:p>
            <a:pPr lvl="2"/>
            <a:r>
              <a:rPr lang="en-US" dirty="0" smtClean="0"/>
              <a:t>Prof. Alex Ion from PUI says our 1</a:t>
            </a:r>
            <a:r>
              <a:rPr lang="en-US" baseline="30000" dirty="0" smtClean="0"/>
              <a:t>st</a:t>
            </a:r>
            <a:r>
              <a:rPr lang="en-US" dirty="0" smtClean="0"/>
              <a:t> homework is most of the programming in PUI</a:t>
            </a:r>
          </a:p>
          <a:p>
            <a:pPr lvl="1"/>
            <a:r>
              <a:rPr lang="en-US" dirty="0" smtClean="0"/>
              <a:t>05-863 </a:t>
            </a:r>
            <a:r>
              <a:rPr lang="en-US" dirty="0" smtClean="0"/>
              <a:t>Introduction </a:t>
            </a:r>
            <a:r>
              <a:rPr lang="en-US" dirty="0"/>
              <a:t>to Human Computer Interaction for Technology Executives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87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481" y="-28574"/>
            <a:ext cx="10058400" cy="1295400"/>
          </a:xfrm>
        </p:spPr>
        <p:txBody>
          <a:bodyPr/>
          <a:lstStyle/>
          <a:p>
            <a:r>
              <a:rPr lang="en-US" dirty="0" smtClean="0"/>
              <a:t>Course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481" y="1417638"/>
            <a:ext cx="12021519" cy="50149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05-431/631 Software Structures for User Interfaces (SSUI)</a:t>
            </a:r>
          </a:p>
          <a:p>
            <a:pPr lvl="1"/>
            <a:r>
              <a:rPr lang="en-US" dirty="0" smtClean="0"/>
              <a:t>also Software Architectures for UIs (SAUI)</a:t>
            </a:r>
          </a:p>
          <a:p>
            <a:pPr lvl="1"/>
            <a:r>
              <a:rPr lang="en-US" dirty="0"/>
              <a:t>One of the first HCII </a:t>
            </a:r>
            <a:r>
              <a:rPr lang="en-US" dirty="0" smtClean="0"/>
              <a:t>courses</a:t>
            </a:r>
          </a:p>
          <a:p>
            <a:pPr lvl="1"/>
            <a:r>
              <a:rPr lang="en-US" dirty="0" smtClean="0"/>
              <a:t>I taught it in </a:t>
            </a:r>
            <a:r>
              <a:rPr lang="en-US" dirty="0"/>
              <a:t>2001</a:t>
            </a:r>
          </a:p>
          <a:p>
            <a:pPr lvl="1"/>
            <a:r>
              <a:rPr lang="en-US" dirty="0" smtClean="0"/>
              <a:t>Focused </a:t>
            </a:r>
            <a:r>
              <a:rPr lang="en-US" dirty="0"/>
              <a:t>on Java </a:t>
            </a:r>
            <a:r>
              <a:rPr lang="en-US" dirty="0" smtClean="0"/>
              <a:t>programming</a:t>
            </a:r>
          </a:p>
          <a:p>
            <a:r>
              <a:rPr lang="en-US" dirty="0" smtClean="0"/>
              <a:t>430/630 PUI added later, with prototyping/iterative design</a:t>
            </a:r>
          </a:p>
          <a:p>
            <a:r>
              <a:rPr lang="en-US" dirty="0" smtClean="0"/>
              <a:t>Fewer CS students in MHCI/BHCI programs</a:t>
            </a:r>
          </a:p>
          <a:p>
            <a:r>
              <a:rPr lang="en-US" dirty="0" smtClean="0"/>
              <a:t>All students wanted PUI content</a:t>
            </a:r>
          </a:p>
          <a:p>
            <a:r>
              <a:rPr lang="en-US" dirty="0" smtClean="0"/>
              <a:t>“SSUI" </a:t>
            </a:r>
            <a:r>
              <a:rPr lang="en-US" dirty="0" smtClean="0"/>
              <a:t>then </a:t>
            </a:r>
            <a:r>
              <a:rPr lang="en-US" dirty="0" smtClean="0"/>
              <a:t>became a lab in PUI – now just called “Advanced Lab”</a:t>
            </a:r>
          </a:p>
          <a:p>
            <a:r>
              <a:rPr lang="en-US" dirty="0" smtClean="0"/>
              <a:t>Fall’2020 – </a:t>
            </a:r>
            <a:r>
              <a:rPr lang="en-US" dirty="0" smtClean="0"/>
              <a:t>started </a:t>
            </a:r>
            <a:r>
              <a:rPr lang="en-US" dirty="0" smtClean="0"/>
              <a:t>over since SSUI needed for new HCI </a:t>
            </a:r>
            <a:r>
              <a:rPr lang="en-US" dirty="0" smtClean="0"/>
              <a:t>Major</a:t>
            </a:r>
          </a:p>
          <a:p>
            <a:pPr lvl="1"/>
            <a:r>
              <a:rPr lang="en-US" dirty="0" smtClean="0"/>
              <a:t>Purely virtual</a:t>
            </a:r>
            <a:endParaRPr lang="en-US" dirty="0" smtClean="0"/>
          </a:p>
          <a:p>
            <a:r>
              <a:rPr lang="en-US" dirty="0" smtClean="0"/>
              <a:t>This is the second time taught – 1</a:t>
            </a:r>
            <a:r>
              <a:rPr lang="en-US" baseline="30000" dirty="0" smtClean="0"/>
              <a:t>st</a:t>
            </a:r>
            <a:r>
              <a:rPr lang="en-US" dirty="0" smtClean="0"/>
              <a:t> time in-person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16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931647"/>
          </a:xfrm>
        </p:spPr>
        <p:txBody>
          <a:bodyPr/>
          <a:lstStyle/>
          <a:p>
            <a:r>
              <a:rPr lang="en-US" dirty="0" smtClean="0"/>
              <a:t>Readings</a:t>
            </a:r>
            <a:endParaRPr lang="en-US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53886"/>
            <a:ext cx="10972800" cy="5378664"/>
          </a:xfrm>
        </p:spPr>
        <p:txBody>
          <a:bodyPr>
            <a:normAutofit/>
          </a:bodyPr>
          <a:lstStyle/>
          <a:p>
            <a:r>
              <a:rPr lang="en-US" dirty="0" smtClean="0"/>
              <a:t>Schedule &amp; readings:</a:t>
            </a:r>
          </a:p>
          <a:p>
            <a:pPr lvl="1"/>
            <a:r>
              <a:rPr lang="en-US" dirty="0">
                <a:hlinkClick r:id="rId3"/>
              </a:rPr>
              <a:t>https://www.cs.cmu.edu/~</a:t>
            </a:r>
            <a:r>
              <a:rPr lang="en-US" dirty="0" smtClean="0">
                <a:hlinkClick r:id="rId3"/>
              </a:rPr>
              <a:t>bam/uicourse/05631fall2021/schedule.html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r>
              <a:rPr lang="en-US" dirty="0" smtClean="0"/>
              <a:t>Will link to the slides </a:t>
            </a:r>
            <a:r>
              <a:rPr lang="en-US" dirty="0" smtClean="0"/>
              <a:t>for </a:t>
            </a:r>
            <a:r>
              <a:rPr lang="en-US" dirty="0" smtClean="0"/>
              <a:t>each lecture</a:t>
            </a:r>
          </a:p>
          <a:p>
            <a:pPr lvl="1"/>
            <a:r>
              <a:rPr lang="en-US" dirty="0" smtClean="0"/>
              <a:t>Course schedule is tentative</a:t>
            </a:r>
          </a:p>
          <a:p>
            <a:pPr lvl="1"/>
            <a:r>
              <a:rPr lang="en-US" dirty="0" smtClean="0"/>
              <a:t>Note required </a:t>
            </a:r>
            <a:r>
              <a:rPr lang="en-US" dirty="0" smtClean="0"/>
              <a:t>readings – only a few that aren’t part of </a:t>
            </a:r>
            <a:r>
              <a:rPr lang="en-US" dirty="0" err="1" smtClean="0"/>
              <a:t>homeworks</a:t>
            </a:r>
            <a:endParaRPr lang="en-US" dirty="0" smtClean="0"/>
          </a:p>
          <a:p>
            <a:pPr lvl="1"/>
            <a:r>
              <a:rPr lang="en-US" dirty="0" smtClean="0"/>
              <a:t>Lots of “Recommended” and “Optional”</a:t>
            </a:r>
          </a:p>
          <a:p>
            <a:pPr lvl="2"/>
            <a:r>
              <a:rPr lang="en-US" dirty="0"/>
              <a:t>Recommended </a:t>
            </a:r>
            <a:r>
              <a:rPr lang="en-US" dirty="0" smtClean="0"/>
              <a:t>- Good </a:t>
            </a:r>
            <a:r>
              <a:rPr lang="en-US" dirty="0" smtClean="0"/>
              <a:t>background on that topic; what you </a:t>
            </a:r>
            <a:r>
              <a:rPr lang="en-US" i="1" dirty="0" smtClean="0"/>
              <a:t>should </a:t>
            </a:r>
            <a:r>
              <a:rPr lang="en-US" dirty="0" smtClean="0"/>
              <a:t>know</a:t>
            </a:r>
          </a:p>
          <a:p>
            <a:pPr lvl="2"/>
            <a:r>
              <a:rPr lang="en-US" dirty="0" smtClean="0"/>
              <a:t>Optional – other interesting or historically important readings</a:t>
            </a:r>
            <a:endParaRPr lang="en-US" dirty="0" smtClean="0"/>
          </a:p>
          <a:p>
            <a:pPr lvl="1"/>
            <a:r>
              <a:rPr lang="en-US" dirty="0" smtClean="0"/>
              <a:t>CMU-only and ACM DL, use CMU network or </a:t>
            </a:r>
            <a:r>
              <a:rPr lang="en-US" dirty="0" smtClean="0"/>
              <a:t>VPN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058400" cy="931647"/>
          </a:xfrm>
        </p:spPr>
        <p:txBody>
          <a:bodyPr/>
          <a:lstStyle/>
          <a:p>
            <a:r>
              <a:rPr lang="en-US" dirty="0" err="1" smtClean="0"/>
              <a:t>Homeworks</a:t>
            </a: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53886"/>
            <a:ext cx="10972800" cy="537866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Homeworks</a:t>
            </a:r>
            <a:endParaRPr lang="en-US" dirty="0" smtClean="0"/>
          </a:p>
          <a:p>
            <a:pPr lvl="1"/>
            <a:r>
              <a:rPr lang="en-US" sz="2400" dirty="0">
                <a:hlinkClick r:id="rId3"/>
              </a:rPr>
              <a:t>https://www.cs.cmu.edu/~</a:t>
            </a:r>
            <a:r>
              <a:rPr lang="en-US" sz="2400" dirty="0" smtClean="0">
                <a:hlinkClick r:id="rId3"/>
              </a:rPr>
              <a:t>bam/uicourse/05631fall2021/homeworks.html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dirty="0" smtClean="0"/>
              <a:t>Take Home Midterm</a:t>
            </a:r>
          </a:p>
          <a:p>
            <a:pPr lvl="1"/>
            <a:r>
              <a:rPr lang="en-US" dirty="0" smtClean="0"/>
              <a:t>Was popular last year, so doing it again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Final</a:t>
            </a:r>
          </a:p>
          <a:p>
            <a:r>
              <a:rPr lang="en-US" dirty="0" smtClean="0"/>
              <a:t>See </a:t>
            </a:r>
            <a:r>
              <a:rPr lang="en-US" dirty="0" smtClean="0">
                <a:hlinkClick r:id="rId4"/>
              </a:rPr>
              <a:t>homework policies</a:t>
            </a:r>
            <a:endParaRPr lang="en-US" dirty="0" smtClean="0"/>
          </a:p>
          <a:p>
            <a:pPr lvl="2"/>
            <a:r>
              <a:rPr lang="en-US" dirty="0" smtClean="0"/>
              <a:t>Due before class on the scheduled date, </a:t>
            </a:r>
            <a:r>
              <a:rPr lang="en-US" dirty="0" err="1" smtClean="0"/>
              <a:t>homeworks</a:t>
            </a:r>
            <a:r>
              <a:rPr lang="en-US" dirty="0" smtClean="0"/>
              <a:t> can be turned in late for a penalty, </a:t>
            </a:r>
            <a:r>
              <a:rPr lang="en-US" dirty="0" err="1" smtClean="0"/>
              <a:t>homeworks</a:t>
            </a:r>
            <a:r>
              <a:rPr lang="en-US" dirty="0" smtClean="0"/>
              <a:t> are individual, no cheating, turn in on Canvas.</a:t>
            </a:r>
          </a:p>
          <a:p>
            <a:r>
              <a:rPr lang="en-US" dirty="0" smtClean="0"/>
              <a:t>Schedule + </a:t>
            </a:r>
            <a:r>
              <a:rPr lang="en-US" dirty="0" err="1" smtClean="0"/>
              <a:t>Homeworks</a:t>
            </a:r>
            <a:r>
              <a:rPr lang="en-US" dirty="0" smtClean="0"/>
              <a:t> = Syllabus</a:t>
            </a:r>
          </a:p>
          <a:p>
            <a:r>
              <a:rPr lang="en-US" dirty="0"/>
              <a:t>Questions using Piazza: </a:t>
            </a:r>
            <a:r>
              <a:rPr lang="en-US" sz="2600" dirty="0" smtClean="0">
                <a:hlinkClick r:id="rId5"/>
              </a:rPr>
              <a:t>piazza.com/</a:t>
            </a:r>
            <a:r>
              <a:rPr lang="en-US" sz="2600" dirty="0" err="1" smtClean="0">
                <a:hlinkClick r:id="rId5"/>
              </a:rPr>
              <a:t>cmu</a:t>
            </a:r>
            <a:r>
              <a:rPr lang="en-US" sz="2600" dirty="0" smtClean="0">
                <a:hlinkClick r:id="rId5"/>
              </a:rPr>
              <a:t>/fall2021/05431631/home</a:t>
            </a:r>
            <a:endParaRPr lang="en-US" sz="2600" dirty="0" smtClean="0"/>
          </a:p>
          <a:p>
            <a:r>
              <a:rPr lang="en-US" dirty="0" smtClean="0"/>
              <a:t>Turn-in </a:t>
            </a:r>
            <a:r>
              <a:rPr lang="en-US" dirty="0" smtClean="0"/>
              <a:t>using </a:t>
            </a:r>
            <a:r>
              <a:rPr lang="en-US" dirty="0" err="1" smtClean="0"/>
              <a:t>Github</a:t>
            </a:r>
            <a:endParaRPr lang="en-US" dirty="0"/>
          </a:p>
          <a:p>
            <a:pPr lvl="1"/>
            <a:r>
              <a:rPr lang="en-US" dirty="0" smtClean="0"/>
              <a:t>Has everyone used </a:t>
            </a:r>
            <a:r>
              <a:rPr lang="en-US" dirty="0" err="1" smtClean="0"/>
              <a:t>Github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2021 -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315BA-FF6E-4F83-822C-B6704CDD7611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81835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24618</TotalTime>
  <Words>1915</Words>
  <Application>Microsoft Office PowerPoint</Application>
  <PresentationFormat>Widescreen</PresentationFormat>
  <Paragraphs>339</Paragraphs>
  <Slides>30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Arial Narrow</vt:lpstr>
      <vt:lpstr>Calibri</vt:lpstr>
      <vt:lpstr>Courier New</vt:lpstr>
      <vt:lpstr>Symbol</vt:lpstr>
      <vt:lpstr>Tahoma</vt:lpstr>
      <vt:lpstr>Verdana</vt:lpstr>
      <vt:lpstr>Wingdings</vt:lpstr>
      <vt:lpstr>lecture template_polo</vt:lpstr>
      <vt:lpstr>05-431 / 05-631 Software Structures for User Interfaces (SSUI)</vt:lpstr>
      <vt:lpstr>Course: </vt:lpstr>
      <vt:lpstr>Instructor</vt:lpstr>
      <vt:lpstr>Office Hours</vt:lpstr>
      <vt:lpstr>Acknowledgements</vt:lpstr>
      <vt:lpstr>Other HCI Courses</vt:lpstr>
      <vt:lpstr>Course History</vt:lpstr>
      <vt:lpstr>Readings</vt:lpstr>
      <vt:lpstr>Homeworks </vt:lpstr>
      <vt:lpstr>Final Project</vt:lpstr>
      <vt:lpstr>What is this class about? “Software Structures for User Interfaces”</vt:lpstr>
      <vt:lpstr>What Will This Class Cover?</vt:lpstr>
      <vt:lpstr>But what specifically?</vt:lpstr>
      <vt:lpstr>People’s Backgrounds</vt:lpstr>
      <vt:lpstr>Homework 1</vt:lpstr>
      <vt:lpstr>Idea: Special Lab session by Clara (TA) on html/css/JS?</vt:lpstr>
      <vt:lpstr>Why is This Important?</vt:lpstr>
      <vt:lpstr>Why are User Interfaces Difficult to Design?</vt:lpstr>
      <vt:lpstr>Why Hard to Design UIs?</vt:lpstr>
      <vt:lpstr>Can’t Unlearn Something</vt:lpstr>
      <vt:lpstr>Why Difficult, 2</vt:lpstr>
      <vt:lpstr>Why Difficult, 3</vt:lpstr>
      <vt:lpstr>Why are User Interfaces Difficult to Implement?</vt:lpstr>
      <vt:lpstr>What are the most difficult kinds of programs, in general?</vt:lpstr>
      <vt:lpstr>What are the most difficult kinds of programs, in general?</vt:lpstr>
      <vt:lpstr>Why Are User Interfaces Hard to Implement?</vt:lpstr>
      <vt:lpstr>Why Hard to Implement? cont.</vt:lpstr>
      <vt:lpstr>Why Hard to Implement? cont.</vt:lpstr>
      <vt:lpstr>Examples</vt:lpstr>
      <vt:lpstr>Goal: Gentle Slope Systems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383</cp:revision>
  <cp:lastPrinted>1601-01-01T00:00:00Z</cp:lastPrinted>
  <dcterms:created xsi:type="dcterms:W3CDTF">2001-06-15T20:03:27Z</dcterms:created>
  <dcterms:modified xsi:type="dcterms:W3CDTF">2021-08-29T19:00:54Z</dcterms:modified>
</cp:coreProperties>
</file>