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90"/>
  </p:notesMasterIdLst>
  <p:sldIdLst>
    <p:sldId id="282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9" r:id="rId14"/>
    <p:sldId id="330" r:id="rId15"/>
    <p:sldId id="382" r:id="rId16"/>
    <p:sldId id="384" r:id="rId17"/>
    <p:sldId id="385" r:id="rId18"/>
    <p:sldId id="386" r:id="rId19"/>
    <p:sldId id="387" r:id="rId20"/>
    <p:sldId id="388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6" r:id="rId36"/>
    <p:sldId id="347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5" r:id="rId63"/>
    <p:sldId id="376" r:id="rId64"/>
    <p:sldId id="377" r:id="rId65"/>
    <p:sldId id="378" r:id="rId66"/>
    <p:sldId id="379" r:id="rId67"/>
    <p:sldId id="380" r:id="rId68"/>
    <p:sldId id="381" r:id="rId69"/>
    <p:sldId id="395" r:id="rId70"/>
    <p:sldId id="397" r:id="rId71"/>
    <p:sldId id="400" r:id="rId72"/>
    <p:sldId id="401" r:id="rId73"/>
    <p:sldId id="402" r:id="rId74"/>
    <p:sldId id="403" r:id="rId75"/>
    <p:sldId id="404" r:id="rId76"/>
    <p:sldId id="405" r:id="rId77"/>
    <p:sldId id="406" r:id="rId78"/>
    <p:sldId id="407" r:id="rId79"/>
    <p:sldId id="408" r:id="rId80"/>
    <p:sldId id="409" r:id="rId81"/>
    <p:sldId id="410" r:id="rId82"/>
    <p:sldId id="411" r:id="rId83"/>
    <p:sldId id="412" r:id="rId84"/>
    <p:sldId id="413" r:id="rId85"/>
    <p:sldId id="414" r:id="rId86"/>
    <p:sldId id="416" r:id="rId87"/>
    <p:sldId id="417" r:id="rId88"/>
    <p:sldId id="418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 Myers" initials="BM" lastIdx="2" clrIdx="0">
    <p:extLst>
      <p:ext uri="{19B8F6BF-5375-455C-9EA6-DF929625EA0E}">
        <p15:presenceInfo xmlns:p15="http://schemas.microsoft.com/office/powerpoint/2012/main" userId="S-1-5-21-2091603964-771116794-2015980265-10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0000"/>
    <a:srgbClr val="CC99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73" autoAdjust="0"/>
    <p:restoredTop sz="94474" autoAdjust="0"/>
  </p:normalViewPr>
  <p:slideViewPr>
    <p:cSldViewPr snapToGrid="0">
      <p:cViewPr varScale="1">
        <p:scale>
          <a:sx n="87" d="100"/>
          <a:sy n="87" d="100"/>
        </p:scale>
        <p:origin x="5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9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307D520D-48F3-46FA-8AB2-D63839DB6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32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C2139-C5B0-4ECC-8FA1-30116DFB129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92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D520D-48F3-46FA-8AB2-D63839DB6A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63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771E2-55A1-4E68-9D66-EFEDA08F140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771E2-55A1-4E68-9D66-EFEDA08F140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8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much as Blow was talking</a:t>
            </a:r>
            <a:r>
              <a:rPr lang="en-US" baseline="0" dirty="0" smtClean="0"/>
              <a:t> about all these great opportunities for tools he makes his own engines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Braid was a great example of why he needed to, reversing time is not something usually included in an out of the box engine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 larger scale projects it is not uncommon for a team to have a </a:t>
            </a:r>
            <a:r>
              <a:rPr lang="en-US" baseline="0" dirty="0" err="1" smtClean="0"/>
              <a:t>toolbuilder</a:t>
            </a:r>
            <a:r>
              <a:rPr lang="en-US" baseline="0" dirty="0" smtClean="0"/>
              <a:t> who does nothing but build tools for other team members to integrate with </a:t>
            </a:r>
            <a:r>
              <a:rPr lang="en-US" baseline="0" dirty="0" err="1" smtClean="0"/>
              <a:t>eachother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Not so sure why the Witness needed it</a:t>
            </a:r>
          </a:p>
          <a:p>
            <a:endParaRPr lang="en-US" baseline="0" dirty="0" smtClean="0"/>
          </a:p>
          <a:p>
            <a:r>
              <a:rPr lang="en-US" baseline="0" dirty="0" smtClean="0"/>
              <a:t>Parallax, Anti-Chamber, </a:t>
            </a:r>
            <a:r>
              <a:rPr lang="en-US" baseline="0" dirty="0" err="1" smtClean="0"/>
              <a:t>Minecraft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929AB-7886-4818-BE68-03EFA510F1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37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LibGDX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Starling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FlashPunk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Flixel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Citrus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XNA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Swift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Slick2D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pygame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LÖVE</a:t>
            </a:r>
          </a:p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Alegro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929AB-7886-4818-BE68-03EFA510F1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1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Rendering Library almost always means OpenGL</a:t>
            </a:r>
          </a:p>
          <a:p>
            <a:endParaRPr lang="en-US" dirty="0" smtClean="0"/>
          </a:p>
          <a:p>
            <a:r>
              <a:rPr lang="en-US" dirty="0" smtClean="0"/>
              <a:t>Physics Engine (Box2D is</a:t>
            </a:r>
            <a:r>
              <a:rPr lang="en-US" baseline="0" dirty="0" smtClean="0"/>
              <a:t> very common for 2D games)</a:t>
            </a:r>
          </a:p>
          <a:p>
            <a:endParaRPr lang="en-US" dirty="0" smtClean="0"/>
          </a:p>
          <a:p>
            <a:r>
              <a:rPr lang="en-US" dirty="0" smtClean="0"/>
              <a:t>Input usually designed to handle controllers</a:t>
            </a:r>
            <a:r>
              <a:rPr lang="en-US" baseline="0" dirty="0" smtClean="0"/>
              <a:t> and such</a:t>
            </a:r>
          </a:p>
          <a:p>
            <a:endParaRPr lang="en-US" baseline="0" dirty="0" smtClean="0"/>
          </a:p>
          <a:p>
            <a:r>
              <a:rPr lang="en-US" dirty="0" smtClean="0"/>
              <a:t>Commonly</a:t>
            </a:r>
            <a:r>
              <a:rPr lang="en-US" baseline="0" dirty="0" smtClean="0"/>
              <a:t> have to use external tools for things like level design or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929AB-7886-4818-BE68-03EFA510F1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4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Unity,</a:t>
            </a:r>
            <a:r>
              <a:rPr lang="en-US" baseline="0" dirty="0" smtClean="0"/>
              <a:t> UDK, Torque, </a:t>
            </a:r>
            <a:r>
              <a:rPr lang="en-US" baseline="0" dirty="0" err="1" smtClean="0"/>
              <a:t>Jmonkey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Unity does Entity/Component Model</a:t>
            </a:r>
          </a:p>
          <a:p>
            <a:endParaRPr lang="en-US" baseline="0" dirty="0" smtClean="0"/>
          </a:p>
          <a:p>
            <a:r>
              <a:rPr lang="en-US" baseline="0" dirty="0" smtClean="0"/>
              <a:t>UDK has Kismet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929AB-7886-4818-BE68-03EFA510F1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45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actually reminds me a lot of the GARNET model,</a:t>
            </a:r>
            <a:r>
              <a:rPr lang="en-US" baseline="0" dirty="0" smtClean="0"/>
              <a:t> where Behavior Scripts can be dynamically added and removed from objects at run time to edit the behavior of the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929AB-7886-4818-BE68-03EFA510F11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49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rot="5400000">
            <a:off x="-3072084" y="3072088"/>
            <a:ext cx="6858000" cy="713831"/>
            <a:chOff x="0" y="0"/>
            <a:chExt cx="5760" cy="128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1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7441" y="1443038"/>
            <a:ext cx="7767637" cy="213360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3594" y="4425956"/>
            <a:ext cx="6750847" cy="16160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0806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084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77B1-CE06-4CD1-893A-1C072024A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12" descr="red_hcii_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505" y="3910018"/>
            <a:ext cx="1143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2790702" y="6432551"/>
            <a:ext cx="3562597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315BA-FF6E-4F83-822C-B6704CDD76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5974"/>
            <a:ext cx="2133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35974"/>
            <a:ext cx="2895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5974"/>
            <a:ext cx="2133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A91B7-A729-4FFA-B190-1C9571A8B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32550"/>
            <a:ext cx="2895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C468-BDEB-4F01-A96B-B287F5A27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8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 dirty="0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8B6F1-B5F8-417B-BD46-793343459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1138"/>
            <a:ext cx="2133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1138"/>
            <a:ext cx="2895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1138"/>
            <a:ext cx="2133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D51DB-4E15-430C-8042-4DCA33BBD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266FD-D079-4A62-A952-B281EB6BC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6933"/>
            <a:ext cx="9144000" cy="6841067"/>
          </a:xfrm>
          <a:custGeom>
            <a:avLst/>
            <a:gdLst/>
            <a:ahLst/>
            <a:cxnLst/>
            <a:rect l="l" t="t" r="r" b="b"/>
            <a:pathLst>
              <a:path w="9144000" h="5130800">
                <a:moveTo>
                  <a:pt x="0" y="0"/>
                </a:moveTo>
                <a:lnTo>
                  <a:pt x="9144000" y="0"/>
                </a:lnTo>
                <a:lnTo>
                  <a:pt x="9144000" y="5130800"/>
                </a:lnTo>
                <a:lnTo>
                  <a:pt x="0" y="5130800"/>
                </a:lnTo>
                <a:lnTo>
                  <a:pt x="0" y="0"/>
                </a:lnTo>
                <a:close/>
              </a:path>
            </a:pathLst>
          </a:custGeom>
          <a:solidFill>
            <a:srgbClr val="EEFF41">
              <a:alpha val="3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3350" y="228600"/>
            <a:ext cx="8877300" cy="6502400"/>
          </a:xfrm>
          <a:custGeom>
            <a:avLst/>
            <a:gdLst/>
            <a:ahLst/>
            <a:cxnLst/>
            <a:rect l="l" t="t" r="r" b="b"/>
            <a:pathLst>
              <a:path w="8877300" h="4876800">
                <a:moveTo>
                  <a:pt x="8877300" y="0"/>
                </a:moveTo>
                <a:lnTo>
                  <a:pt x="0" y="0"/>
                </a:lnTo>
                <a:lnTo>
                  <a:pt x="0" y="4876800"/>
                </a:lnTo>
                <a:lnTo>
                  <a:pt x="8877300" y="4876800"/>
                </a:lnTo>
                <a:lnTo>
                  <a:pt x="887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3351" y="228601"/>
            <a:ext cx="8872855" cy="6499860"/>
          </a:xfrm>
          <a:custGeom>
            <a:avLst/>
            <a:gdLst/>
            <a:ahLst/>
            <a:cxnLst/>
            <a:rect l="l" t="t" r="r" b="b"/>
            <a:pathLst>
              <a:path w="8872855" h="4874895">
                <a:moveTo>
                  <a:pt x="0" y="0"/>
                </a:moveTo>
                <a:lnTo>
                  <a:pt x="8872772" y="0"/>
                </a:lnTo>
                <a:lnTo>
                  <a:pt x="8872772" y="4874312"/>
                </a:lnTo>
                <a:lnTo>
                  <a:pt x="0" y="4874312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434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46480" y="452591"/>
            <a:ext cx="145103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Lucida Console"/>
                <a:cs typeface="Lucida Conso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89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69688" y="1352325"/>
            <a:ext cx="361061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48012" y="1352326"/>
            <a:ext cx="3593465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5"/>
              </a:spcBef>
            </a:pPr>
            <a:fld id="{81D60167-4931-47E6-BA6A-407CBD079E47}" type="slidenum">
              <a:rPr lang="en-US" smtClean="0"/>
              <a:pPr marL="38100">
                <a:spcBef>
                  <a:spcPts val="5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2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0" y="6"/>
            <a:ext cx="9144000" cy="93663"/>
            <a:chOff x="0" y="0"/>
            <a:chExt cx="5760" cy="128"/>
          </a:xfrm>
        </p:grpSpPr>
        <p:sp>
          <p:nvSpPr>
            <p:cNvPr id="260100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1" name="Rectangle 5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2" name="Rectangle 6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3" name="Rectangle 7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30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601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0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7263" y="6248400"/>
            <a:ext cx="366947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2601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C798F90B-E41F-482D-9849-38A262FB92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2" descr="red_hcii_logo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18288" y="134938"/>
            <a:ext cx="238601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5" r:id="rId8"/>
    <p:sldLayoutId id="2147483696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eb.mit.edu/invent/iow/underkoffler.html" TargetMode="External"/><Relationship Id="rId2" Type="http://schemas.openxmlformats.org/officeDocument/2006/relationships/hyperlink" Target="http://www.imdb.com/title/tt0181689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dsystems.com/haptics-devices/3d-systems-phantom-premium" TargetMode="External"/><Relationship Id="rId7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apticshouse.com/collections/frontpage/products/white-falcon-3d-touch-haptic-controller" TargetMode="External"/><Relationship Id="rId5" Type="http://schemas.openxmlformats.org/officeDocument/2006/relationships/hyperlink" Target="http://www.youtube.com/watch?v=u9jdhUvOmMw" TargetMode="External"/><Relationship Id="rId4" Type="http://schemas.openxmlformats.org/officeDocument/2006/relationships/hyperlink" Target="http://www.dentsable.com/haptic-phantom-omni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todesk.com/products/autodesk-maya/overview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doi.acm.org/10.1145/133994.13409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bam/uicourse/05631fall2020/schedule.html#presentat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urveymonkey.com/r/SSUI2020Fall-Fina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doi.acm.org/10.1145/192161.192299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culus.com/en-us/rift/" TargetMode="External"/><Relationship Id="rId3" Type="http://schemas.openxmlformats.org/officeDocument/2006/relationships/image" Target="../media/image10.jpeg"/><Relationship Id="rId7" Type="http://schemas.openxmlformats.org/officeDocument/2006/relationships/hyperlink" Target="https://x.company/glas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l.acm.org/citation.cfm?doid=129888.129892" TargetMode="External"/><Relationship Id="rId11" Type="http://schemas.openxmlformats.org/officeDocument/2006/relationships/image" Target="../media/image14.gif"/><Relationship Id="rId5" Type="http://schemas.openxmlformats.org/officeDocument/2006/relationships/image" Target="../media/image12.jpeg"/><Relationship Id="rId10" Type="http://schemas.openxmlformats.org/officeDocument/2006/relationships/image" Target="../media/image13.jpeg"/><Relationship Id="rId4" Type="http://schemas.openxmlformats.org/officeDocument/2006/relationships/image" Target="../media/image11.jpeg"/><Relationship Id="rId9" Type="http://schemas.openxmlformats.org/officeDocument/2006/relationships/hyperlink" Target="https://www.microsoft.com/en-us/hololens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unity.com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9/38.20319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hyperlink" Target="https://www.cs.cmu.edu/~bam/uicourse/830spring20/05-830-2020-04-06-Lecture-21-Unity.mp4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0.png"/><Relationship Id="rId7" Type="http://schemas.openxmlformats.org/officeDocument/2006/relationships/image" Target="../media/image11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://www.polhemus.com/" TargetMode="External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0.png"/><Relationship Id="rId7" Type="http://schemas.openxmlformats.org/officeDocument/2006/relationships/image" Target="../media/image114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17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00.png"/><Relationship Id="rId21" Type="http://schemas.openxmlformats.org/officeDocument/2006/relationships/image" Target="../media/image134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image" Target="../media/image104.jp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01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dl.acm.org/citation.cfm?doid=108844.10891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948" y="891805"/>
            <a:ext cx="7767637" cy="2133600"/>
          </a:xfrm>
        </p:spPr>
        <p:txBody>
          <a:bodyPr/>
          <a:lstStyle/>
          <a:p>
            <a:r>
              <a:rPr lang="en-US" sz="2800" dirty="0"/>
              <a:t>Lecture </a:t>
            </a:r>
            <a:r>
              <a:rPr lang="en-US" sz="2800" dirty="0" smtClean="0"/>
              <a:t>28: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dirty="0"/>
              <a:t>Toolkits for 3D Programming and the UIs of </a:t>
            </a:r>
            <a:r>
              <a:rPr lang="en-US" dirty="0" smtClean="0"/>
              <a:t>Games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05-431/631 Software </a:t>
            </a:r>
            <a:r>
              <a:rPr lang="en-US" dirty="0"/>
              <a:t>Structures for User Interfaces (SSUI)</a:t>
            </a:r>
            <a:endParaRPr lang="en-US" dirty="0" smtClean="0"/>
          </a:p>
          <a:p>
            <a:r>
              <a:rPr lang="en-US" dirty="0" smtClean="0"/>
              <a:t>Fall, 2020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77B1-CE06-4CD1-893A-1C072024AD6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829" y="2402631"/>
            <a:ext cx="2054611" cy="2054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684" y="2433918"/>
            <a:ext cx="1506308" cy="19920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Minority Report</a:t>
            </a:r>
            <a:r>
              <a:rPr lang="en-US" dirty="0" smtClean="0"/>
              <a:t>, 2002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25"/>
            <a:ext cx="8229600" cy="4559300"/>
          </a:xfrm>
        </p:spPr>
        <p:txBody>
          <a:bodyPr/>
          <a:lstStyle/>
          <a:p>
            <a:r>
              <a:rPr lang="en-US" dirty="0" smtClean="0"/>
              <a:t>Using data gloves to interact with large 2-D displays in the air (or on a surface)</a:t>
            </a:r>
          </a:p>
          <a:p>
            <a:r>
              <a:rPr lang="en-US" dirty="0" smtClean="0"/>
              <a:t>MIT Media Lab advised on science (</a:t>
            </a:r>
            <a:r>
              <a:rPr lang="en-US" dirty="0" smtClean="0">
                <a:hlinkClick r:id="rId3"/>
              </a:rPr>
              <a:t>John </a:t>
            </a:r>
            <a:r>
              <a:rPr lang="en-US" dirty="0" err="1" smtClean="0">
                <a:hlinkClick r:id="rId3"/>
              </a:rPr>
              <a:t>Underkoffler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1026" name="Picture 2" descr="http://blog.gadgethelpline.com/wp-content/uploads/2012/02/mreport.jpg"/>
          <p:cNvPicPr>
            <a:picLocks noChangeAspect="1" noChangeArrowheads="1"/>
          </p:cNvPicPr>
          <p:nvPr/>
        </p:nvPicPr>
        <p:blipFill>
          <a:blip r:embed="rId4" cstate="print"/>
          <a:srcRect b="14014"/>
          <a:stretch>
            <a:fillRect/>
          </a:stretch>
        </p:blipFill>
        <p:spPr bwMode="auto">
          <a:xfrm>
            <a:off x="0" y="3702176"/>
            <a:ext cx="5429250" cy="3155824"/>
          </a:xfrm>
          <a:prstGeom prst="rect">
            <a:avLst/>
          </a:prstGeom>
          <a:noFill/>
        </p:spPr>
      </p:pic>
      <p:pic>
        <p:nvPicPr>
          <p:cNvPr id="2050" name="Picture 2" descr="http://www.badscience.net/wp-content/uploads/minority-report-u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7726" y="3867150"/>
            <a:ext cx="4486274" cy="2990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01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://www.digitaltrends.com/wp-content/uploads/2013/04/LeapMotion-Packag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575" y="4426696"/>
            <a:ext cx="3400425" cy="24313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6229350" cy="1295400"/>
          </a:xfrm>
        </p:spPr>
        <p:txBody>
          <a:bodyPr/>
          <a:lstStyle/>
          <a:p>
            <a:r>
              <a:rPr lang="en-US" dirty="0" smtClean="0"/>
              <a:t>History of 3D sensors,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2457"/>
            <a:ext cx="8229600" cy="50006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Lots of motion capture research</a:t>
            </a:r>
            <a:br>
              <a:rPr lang="en-US" dirty="0" smtClean="0"/>
            </a:br>
            <a:r>
              <a:rPr lang="en-US" dirty="0" smtClean="0"/>
              <a:t>and systems</a:t>
            </a:r>
          </a:p>
          <a:p>
            <a:pPr lvl="1"/>
            <a:r>
              <a:rPr lang="en-US" dirty="0" smtClean="0"/>
              <a:t>Motion capture rooms with cameras</a:t>
            </a:r>
          </a:p>
          <a:p>
            <a:pPr lvl="1"/>
            <a:r>
              <a:rPr lang="en-US" dirty="0" smtClean="0"/>
              <a:t>Used for movies, etc.</a:t>
            </a:r>
          </a:p>
          <a:p>
            <a:pPr lvl="2"/>
            <a:r>
              <a:rPr lang="en-US" dirty="0" smtClean="0"/>
              <a:t>Recent: </a:t>
            </a:r>
            <a:r>
              <a:rPr lang="en-US" i="1" dirty="0"/>
              <a:t>Alita: Battle Angel</a:t>
            </a:r>
            <a:endParaRPr lang="en-US" i="1" dirty="0" smtClean="0"/>
          </a:p>
          <a:p>
            <a:r>
              <a:rPr lang="en-US" dirty="0" smtClean="0"/>
              <a:t>Kinect</a:t>
            </a:r>
          </a:p>
          <a:p>
            <a:pPr lvl="1"/>
            <a:r>
              <a:rPr lang="en-US" dirty="0" smtClean="0"/>
              <a:t>Introduced 2010</a:t>
            </a:r>
          </a:p>
          <a:p>
            <a:pPr lvl="1"/>
            <a:r>
              <a:rPr lang="en-US" dirty="0" smtClean="0"/>
              <a:t>Two cameras</a:t>
            </a:r>
          </a:p>
          <a:p>
            <a:r>
              <a:rPr lang="en-US" smtClean="0"/>
              <a:t>Leap </a:t>
            </a:r>
            <a:r>
              <a:rPr lang="en-US" dirty="0" smtClean="0"/>
              <a:t>Motion</a:t>
            </a:r>
          </a:p>
          <a:p>
            <a:pPr lvl="1"/>
            <a:r>
              <a:rPr lang="en-US" dirty="0" smtClean="0"/>
              <a:t>2013</a:t>
            </a:r>
          </a:p>
          <a:p>
            <a:pPr lvl="1"/>
            <a:r>
              <a:rPr lang="en-US" dirty="0" smtClean="0"/>
              <a:t>Camera based – designed to look</a:t>
            </a:r>
            <a:br>
              <a:rPr lang="en-US" dirty="0" smtClean="0"/>
            </a:br>
            <a:r>
              <a:rPr lang="en-US" dirty="0" smtClean="0"/>
              <a:t>upwards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30722" name="Picture 2" descr="https://encrypted-tbn0.gstatic.com/images?q=tbn:ANd9GcRXfll6UXTSa3nweVnPOE1gsWlBb_emVMEtxCPoHB0YGzCtOs9-hJbbd7d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488" y="0"/>
            <a:ext cx="2957512" cy="2957512"/>
          </a:xfrm>
          <a:prstGeom prst="rect">
            <a:avLst/>
          </a:prstGeom>
          <a:noFill/>
        </p:spPr>
      </p:pic>
      <p:pic>
        <p:nvPicPr>
          <p:cNvPr id="30724" name="Picture 4" descr="File:Xbox-360-Kinect-Standalo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3148543"/>
            <a:ext cx="4286250" cy="1480607"/>
          </a:xfrm>
          <a:prstGeom prst="rect">
            <a:avLst/>
          </a:prstGeom>
          <a:noFill/>
        </p:spPr>
      </p:pic>
      <p:pic>
        <p:nvPicPr>
          <p:cNvPr id="1028" name="Picture 4" descr="Image result for alita battle angel motion cap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52" y="1204905"/>
            <a:ext cx="3429948" cy="19436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09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novint.com/images/stories/Novint_rendering_full3.jpg"/>
          <p:cNvPicPr>
            <a:picLocks noChangeAspect="1" noChangeArrowheads="1"/>
          </p:cNvPicPr>
          <p:nvPr/>
        </p:nvPicPr>
        <p:blipFill>
          <a:blip r:embed="rId2" cstate="print"/>
          <a:srcRect l="6856" r="11596"/>
          <a:stretch>
            <a:fillRect/>
          </a:stretch>
        </p:blipFill>
        <p:spPr bwMode="auto">
          <a:xfrm>
            <a:off x="5423698" y="4175125"/>
            <a:ext cx="3114675" cy="24717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“arm” Controllers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4475"/>
            <a:ext cx="6515100" cy="4616450"/>
          </a:xfrm>
        </p:spPr>
        <p:txBody>
          <a:bodyPr/>
          <a:lstStyle/>
          <a:p>
            <a:r>
              <a:rPr lang="en-US" dirty="0" smtClean="0"/>
              <a:t>Motors to measure 3D movements and provide force feedback</a:t>
            </a:r>
          </a:p>
          <a:p>
            <a:r>
              <a:rPr lang="en-US" dirty="0"/>
              <a:t>3D Systems </a:t>
            </a:r>
            <a:r>
              <a:rPr lang="en-US" dirty="0">
                <a:hlinkClick r:id="rId3"/>
              </a:rPr>
              <a:t>Phantom </a:t>
            </a:r>
            <a:r>
              <a:rPr lang="en-US" dirty="0" smtClean="0">
                <a:hlinkClick r:id="rId3"/>
              </a:rPr>
              <a:t>Premium</a:t>
            </a:r>
            <a:endParaRPr lang="en-US" dirty="0" smtClean="0">
              <a:hlinkClick r:id="rId4"/>
            </a:endParaRPr>
          </a:p>
          <a:p>
            <a:pPr lvl="1"/>
            <a:r>
              <a:rPr lang="en-US" dirty="0" smtClean="0"/>
              <a:t>Medical Applications, etc.</a:t>
            </a:r>
          </a:p>
          <a:p>
            <a:pPr lvl="1"/>
            <a:r>
              <a:rPr lang="en-US" dirty="0" smtClean="0"/>
              <a:t>3D editing and drawing (</a:t>
            </a:r>
            <a:r>
              <a:rPr lang="en-US" dirty="0" smtClean="0">
                <a:hlinkClick r:id="rId5"/>
              </a:rPr>
              <a:t>video</a:t>
            </a:r>
            <a:r>
              <a:rPr lang="en-US" dirty="0" smtClean="0"/>
              <a:t> </a:t>
            </a:r>
            <a:r>
              <a:rPr lang="en-US" sz="2000" i="1" dirty="0" smtClean="0"/>
              <a:t>0:40</a:t>
            </a:r>
            <a:r>
              <a:rPr lang="en-US" dirty="0" smtClean="0"/>
              <a:t>)</a:t>
            </a:r>
          </a:p>
          <a:p>
            <a:r>
              <a:rPr lang="en-US" dirty="0" smtClean="0">
                <a:hlinkClick r:id="rId6"/>
              </a:rPr>
              <a:t>Falcon</a:t>
            </a:r>
            <a:r>
              <a:rPr lang="en-US" dirty="0" smtClean="0"/>
              <a:t> from </a:t>
            </a:r>
            <a:r>
              <a:rPr lang="en-US" dirty="0" err="1" smtClean="0"/>
              <a:t>HapticHouse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32772" name="Picture 4" descr="http://cdni.wired.co.uk/620x413/g_j/haptic_01.jpg"/>
          <p:cNvPicPr>
            <a:picLocks noChangeAspect="1" noChangeArrowheads="1"/>
          </p:cNvPicPr>
          <p:nvPr/>
        </p:nvPicPr>
        <p:blipFill>
          <a:blip r:embed="rId7" cstate="print"/>
          <a:srcRect l="18226" r="33871"/>
          <a:stretch>
            <a:fillRect/>
          </a:stretch>
        </p:blipFill>
        <p:spPr bwMode="auto">
          <a:xfrm>
            <a:off x="6989770" y="0"/>
            <a:ext cx="2154230" cy="2995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16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 smtClean="0"/>
              <a:t>Mouse-Based 3D manipulation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971550"/>
            <a:ext cx="8943975" cy="1757363"/>
          </a:xfrm>
        </p:spPr>
        <p:txBody>
          <a:bodyPr>
            <a:normAutofit/>
          </a:bodyPr>
          <a:lstStyle/>
          <a:p>
            <a:r>
              <a:rPr lang="en-US" dirty="0" smtClean="0"/>
              <a:t>Common 4-panel display</a:t>
            </a:r>
          </a:p>
          <a:p>
            <a:pPr lvl="1"/>
            <a:r>
              <a:rPr lang="en-US" dirty="0" smtClean="0"/>
              <a:t>Mouse works in conventional way in each panel</a:t>
            </a:r>
          </a:p>
          <a:p>
            <a:pPr lvl="1"/>
            <a:r>
              <a:rPr lang="en-US" dirty="0" smtClean="0"/>
              <a:t>Still tricky to manipulate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31748" name="Picture 4" descr="http://previewcf.turbosquid.com/Preview/Content_2010_12_08__09_58_02/maya_screen1.jpgac1655c2-5b1c-4f21-8e00-ae0e18a9b6a0Lar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2140" y="2600325"/>
            <a:ext cx="6941860" cy="425767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42900" y="574357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AutoDesk Maya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4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© 2020 - Brad Myers</a:t>
            </a:r>
            <a:endParaRPr lang="en-US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913" y="3282353"/>
            <a:ext cx="4129087" cy="357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677862"/>
          </a:xfrm>
        </p:spPr>
        <p:txBody>
          <a:bodyPr/>
          <a:lstStyle/>
          <a:p>
            <a:r>
              <a:rPr lang="en-US" dirty="0" smtClean="0"/>
              <a:t>3D Handles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733426"/>
            <a:ext cx="8229600" cy="29670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Extend idea of handles on 2D objects to 3D</a:t>
            </a:r>
          </a:p>
          <a:p>
            <a:r>
              <a:rPr lang="en-US" dirty="0" smtClean="0"/>
              <a:t>Need handles for move, stretch, rotate, etc. in each dimension</a:t>
            </a:r>
          </a:p>
          <a:p>
            <a:pPr lvl="1"/>
            <a:r>
              <a:rPr lang="en-US" dirty="0" smtClean="0"/>
              <a:t>Many approaches for doing this. E.g.,</a:t>
            </a:r>
          </a:p>
          <a:p>
            <a:pPr lvl="1"/>
            <a:r>
              <a:rPr lang="en-US" sz="1800" dirty="0" smtClean="0"/>
              <a:t>Scott S. </a:t>
            </a:r>
            <a:r>
              <a:rPr lang="en-US" sz="1800" dirty="0" err="1" smtClean="0"/>
              <a:t>Snibbe</a:t>
            </a:r>
            <a:r>
              <a:rPr lang="en-US" sz="1800" dirty="0" smtClean="0"/>
              <a:t>, Kenneth P. Herndon, Daniel C. Robbins, D. Brookshire Conner, and </a:t>
            </a:r>
            <a:r>
              <a:rPr lang="en-US" sz="1800" dirty="0" err="1" smtClean="0"/>
              <a:t>Andries</a:t>
            </a:r>
            <a:r>
              <a:rPr lang="en-US" sz="1800" dirty="0" smtClean="0"/>
              <a:t> van Dam. 1992. Using deformations to explore 3D widget design. In </a:t>
            </a:r>
            <a:r>
              <a:rPr lang="en-US" sz="1800" i="1" dirty="0" smtClean="0"/>
              <a:t>Proceedings SIGGRAPH '92, </a:t>
            </a:r>
            <a:r>
              <a:rPr lang="en-US" sz="1800" dirty="0" smtClean="0"/>
              <a:t>ACM, pp. 351-352. </a:t>
            </a:r>
            <a:r>
              <a:rPr lang="en-US" sz="1800" dirty="0" smtClean="0">
                <a:hlinkClick r:id="rId4"/>
              </a:rPr>
              <a:t>http://doi.acm.org/10.1145/133994.134091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283D-037C-4233-A5B9-6A378F34C5AF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8175" y="1312718"/>
            <a:ext cx="885825" cy="115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4" y="3643313"/>
            <a:ext cx="4088046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860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games harder?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 smtClean="0"/>
              <a:t>(Next few slides adapted from Erik Harpstead, 05-830)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 smtClean="0"/>
              <a:t>3D</a:t>
            </a:r>
          </a:p>
          <a:p>
            <a:r>
              <a:rPr lang="en-US" dirty="0"/>
              <a:t>Rapidly shifting design requirements</a:t>
            </a:r>
          </a:p>
          <a:p>
            <a:r>
              <a:rPr lang="en-US" dirty="0"/>
              <a:t>Multi-platform development</a:t>
            </a:r>
          </a:p>
          <a:p>
            <a:r>
              <a:rPr lang="en-US" dirty="0"/>
              <a:t>Integration of many different forms of media (sound, music, art, modeling)</a:t>
            </a:r>
          </a:p>
          <a:p>
            <a:r>
              <a:rPr lang="en-US" dirty="0"/>
              <a:t>Highly interdisciplinary teams</a:t>
            </a:r>
          </a:p>
          <a:p>
            <a:r>
              <a:rPr lang="en-US" dirty="0"/>
              <a:t>The demand for </a:t>
            </a:r>
            <a:r>
              <a:rPr lang="en-US" dirty="0" smtClean="0"/>
              <a:t>novelty</a:t>
            </a:r>
          </a:p>
          <a:p>
            <a:r>
              <a:rPr lang="en-US" dirty="0" smtClean="0"/>
              <a:t>Extremely complex tools and environments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7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general methods:</a:t>
            </a:r>
          </a:p>
          <a:p>
            <a:pPr lvl="1"/>
            <a:r>
              <a:rPr lang="en-US" dirty="0"/>
              <a:t>Roll your own engine</a:t>
            </a:r>
          </a:p>
          <a:p>
            <a:pPr lvl="1"/>
            <a:r>
              <a:rPr lang="en-US" dirty="0"/>
              <a:t>Use a Framework</a:t>
            </a:r>
          </a:p>
          <a:p>
            <a:pPr lvl="1"/>
            <a:r>
              <a:rPr lang="en-US" dirty="0"/>
              <a:t>Use an off-the-shelf </a:t>
            </a:r>
            <a:r>
              <a:rPr lang="en-US" dirty="0" smtClean="0"/>
              <a:t>engine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50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Rolling Your Own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1544452"/>
            <a:ext cx="8229600" cy="4411662"/>
          </a:xfrm>
        </p:spPr>
        <p:txBody>
          <a:bodyPr/>
          <a:lstStyle/>
          <a:p>
            <a:r>
              <a:rPr lang="en-US" dirty="0"/>
              <a:t>Surprisingly common</a:t>
            </a:r>
          </a:p>
          <a:p>
            <a:r>
              <a:rPr lang="en-US" dirty="0"/>
              <a:t>Special game mechanics require custom software architectures</a:t>
            </a:r>
          </a:p>
          <a:p>
            <a:r>
              <a:rPr lang="en-US" dirty="0"/>
              <a:t>Existing tools are too </a:t>
            </a:r>
            <a:r>
              <a:rPr lang="en-US" dirty="0" smtClean="0"/>
              <a:t>restrictive</a:t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rapid design changes</a:t>
            </a:r>
          </a:p>
          <a:p>
            <a:r>
              <a:rPr lang="en-US" dirty="0"/>
              <a:t>Using other people’s tools is </a:t>
            </a:r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cop-out</a:t>
            </a:r>
            <a:endParaRPr lang="en-US" dirty="0"/>
          </a:p>
        </p:txBody>
      </p:sp>
      <p:pic>
        <p:nvPicPr>
          <p:cNvPr id="1026" name="Picture 2" descr="braid-box.jpg (576×72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87" y="2784662"/>
            <a:ext cx="2638613" cy="32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4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provide basic utilities and </a:t>
            </a:r>
            <a:r>
              <a:rPr lang="en-US" dirty="0" smtClean="0"/>
              <a:t>primitives</a:t>
            </a:r>
          </a:p>
          <a:p>
            <a:r>
              <a:rPr lang="en-US" dirty="0" smtClean="0"/>
              <a:t>Commonly built around a state machine in a loop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61" y="2770094"/>
            <a:ext cx="4363040" cy="393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0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Common </a:t>
            </a:r>
            <a:r>
              <a:rPr lang="en-US" dirty="0"/>
              <a:t>Components:</a:t>
            </a:r>
          </a:p>
          <a:p>
            <a:pPr lvl="1"/>
            <a:r>
              <a:rPr lang="en-US" dirty="0"/>
              <a:t>Rendering </a:t>
            </a:r>
            <a:r>
              <a:rPr lang="en-US" dirty="0" smtClean="0"/>
              <a:t>Library</a:t>
            </a:r>
            <a:endParaRPr lang="en-US" dirty="0"/>
          </a:p>
          <a:p>
            <a:pPr lvl="1"/>
            <a:r>
              <a:rPr lang="en-US" dirty="0"/>
              <a:t>Physics Engine</a:t>
            </a:r>
          </a:p>
          <a:p>
            <a:pPr lvl="1"/>
            <a:r>
              <a:rPr lang="en-US" dirty="0"/>
              <a:t>Input </a:t>
            </a:r>
            <a:r>
              <a:rPr lang="en-US" dirty="0" smtClean="0"/>
              <a:t>Abstraction</a:t>
            </a:r>
          </a:p>
          <a:p>
            <a:pPr lvl="1"/>
            <a:r>
              <a:rPr lang="en-US" dirty="0" smtClean="0"/>
              <a:t>Fast </a:t>
            </a:r>
            <a:r>
              <a:rPr lang="en-US" dirty="0"/>
              <a:t>Math Libraries</a:t>
            </a:r>
          </a:p>
          <a:p>
            <a:pPr lvl="1"/>
            <a:r>
              <a:rPr lang="en-US" dirty="0"/>
              <a:t>Object Pooling/Resource Management</a:t>
            </a:r>
          </a:p>
          <a:p>
            <a:pPr lvl="1"/>
            <a:r>
              <a:rPr lang="en-US" dirty="0" smtClean="0"/>
              <a:t>Audio Management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1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Last lecture!</a:t>
            </a:r>
          </a:p>
          <a:p>
            <a:r>
              <a:rPr lang="en-US" dirty="0" smtClean="0"/>
              <a:t>Thanks for being in my class!</a:t>
            </a:r>
          </a:p>
          <a:p>
            <a:r>
              <a:rPr lang="en-US" dirty="0" smtClean="0"/>
              <a:t>Order for presentations </a:t>
            </a:r>
            <a:r>
              <a:rPr lang="en-US" dirty="0" smtClean="0">
                <a:hlinkClick r:id="rId3"/>
              </a:rPr>
              <a:t>posted on schedule</a:t>
            </a:r>
            <a:r>
              <a:rPr lang="en-US" dirty="0" smtClean="0"/>
              <a:t>. OK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Be sure to practice so correct length – 10 to 13 min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Please do our class </a:t>
            </a:r>
            <a:r>
              <a:rPr lang="en-US" dirty="0"/>
              <a:t>survey: </a:t>
            </a:r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www.surveymonkey.com/r/SSUI2020Fall-Final</a:t>
            </a:r>
            <a:r>
              <a:rPr lang="en-US" sz="2400" dirty="0" smtClean="0"/>
              <a:t> </a:t>
            </a:r>
            <a:endParaRPr lang="en-US" sz="2400" dirty="0" smtClean="0"/>
          </a:p>
          <a:p>
            <a:pPr lvl="1"/>
            <a:r>
              <a:rPr lang="en-US" dirty="0" smtClean="0"/>
              <a:t>And the official CMU survey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315BA-FF6E-4F83-822C-B6704CDD761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9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Full Game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some kind of </a:t>
            </a:r>
            <a:r>
              <a:rPr lang="en-US" dirty="0"/>
              <a:t>interactive </a:t>
            </a:r>
            <a:r>
              <a:rPr lang="en-US" dirty="0" smtClean="0"/>
              <a:t>editor</a:t>
            </a:r>
            <a:endParaRPr lang="en-US" dirty="0"/>
          </a:p>
          <a:p>
            <a:r>
              <a:rPr lang="en-US" dirty="0"/>
              <a:t>Provide custom API or scripting language for </a:t>
            </a:r>
            <a:r>
              <a:rPr lang="en-US" dirty="0" smtClean="0"/>
              <a:t>defining game mechanics</a:t>
            </a:r>
            <a:endParaRPr lang="en-US" dirty="0"/>
          </a:p>
          <a:p>
            <a:r>
              <a:rPr lang="en-US" dirty="0"/>
              <a:t>More approachable by design and art members of a development </a:t>
            </a:r>
            <a:r>
              <a:rPr lang="en-US" dirty="0" smtClean="0"/>
              <a:t>team</a:t>
            </a:r>
          </a:p>
          <a:p>
            <a:r>
              <a:rPr lang="en-US" dirty="0" smtClean="0"/>
              <a:t>Combines many tools into a single package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others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6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Game Tools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Slides by Mary Beth Kery from 05-830 in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77B1-CE06-4CD1-893A-1C072024AD6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2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93395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1066800"/>
                </a:moveTo>
                <a:lnTo>
                  <a:pt x="9144000" y="1066800"/>
                </a:lnTo>
                <a:lnTo>
                  <a:pt x="9144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EEFF41">
              <a:alpha val="3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869950"/>
            <a:ext cx="9144000" cy="4064000"/>
            <a:chOff x="0" y="12700"/>
            <a:chExt cx="9144000" cy="4064000"/>
          </a:xfrm>
        </p:grpSpPr>
        <p:sp>
          <p:nvSpPr>
            <p:cNvPr id="5" name="object 5"/>
            <p:cNvSpPr/>
            <p:nvPr/>
          </p:nvSpPr>
          <p:spPr>
            <a:xfrm>
              <a:off x="0" y="12700"/>
              <a:ext cx="9144000" cy="1866900"/>
            </a:xfrm>
            <a:custGeom>
              <a:avLst/>
              <a:gdLst/>
              <a:ahLst/>
              <a:cxnLst/>
              <a:rect l="l" t="t" r="r" b="b"/>
              <a:pathLst>
                <a:path w="9144000" h="1866900">
                  <a:moveTo>
                    <a:pt x="0" y="1866900"/>
                  </a:moveTo>
                  <a:lnTo>
                    <a:pt x="9144000" y="186690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866900"/>
                  </a:lnTo>
                  <a:close/>
                </a:path>
              </a:pathLst>
            </a:custGeom>
            <a:solidFill>
              <a:srgbClr val="EEFF41">
                <a:alpha val="337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879600"/>
              <a:ext cx="9144000" cy="2197100"/>
            </a:xfrm>
            <a:custGeom>
              <a:avLst/>
              <a:gdLst/>
              <a:ahLst/>
              <a:cxnLst/>
              <a:rect l="l" t="t" r="r" b="b"/>
              <a:pathLst>
                <a:path w="9144000" h="2197100">
                  <a:moveTo>
                    <a:pt x="9144000" y="0"/>
                  </a:moveTo>
                  <a:lnTo>
                    <a:pt x="0" y="0"/>
                  </a:lnTo>
                  <a:lnTo>
                    <a:pt x="0" y="2197100"/>
                  </a:lnTo>
                  <a:lnTo>
                    <a:pt x="9144000" y="21971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51329" y="2954575"/>
            <a:ext cx="8444753" cy="18107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9600" b="1" spc="75" dirty="0">
                <a:latin typeface="Arial"/>
                <a:cs typeface="Arial"/>
              </a:rPr>
              <a:t>Game</a:t>
            </a:r>
            <a:r>
              <a:rPr sz="9600" b="1" spc="-55" dirty="0">
                <a:latin typeface="Arial"/>
                <a:cs typeface="Arial"/>
              </a:rPr>
              <a:t> Tools</a:t>
            </a:r>
            <a:endParaRPr sz="9600" dirty="0">
              <a:latin typeface="Arial"/>
              <a:cs typeface="Arial"/>
            </a:endParaRPr>
          </a:p>
          <a:p>
            <a:pPr marL="19685" algn="ctr">
              <a:spcBef>
                <a:spcPts val="80"/>
              </a:spcBef>
            </a:pPr>
            <a:r>
              <a:rPr sz="2000" kern="0" dirty="0">
                <a:latin typeface="Lucida Console"/>
                <a:cs typeface="Lucida Console"/>
              </a:rPr>
              <a:t>MARY BETH KERY - ADVANCED USER INTERFACES SPRING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1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3300" y="2851151"/>
            <a:ext cx="5600700" cy="3149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16387" y="857251"/>
            <a:ext cx="9013190" cy="4093845"/>
            <a:chOff x="-16387" y="0"/>
            <a:chExt cx="9013190" cy="4093845"/>
          </a:xfrm>
        </p:grpSpPr>
        <p:sp>
          <p:nvSpPr>
            <p:cNvPr id="5" name="object 5"/>
            <p:cNvSpPr/>
            <p:nvPr/>
          </p:nvSpPr>
          <p:spPr>
            <a:xfrm>
              <a:off x="0" y="101599"/>
              <a:ext cx="2108200" cy="23749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8978265" cy="4060190"/>
            </a:xfrm>
            <a:custGeom>
              <a:avLst/>
              <a:gdLst/>
              <a:ahLst/>
              <a:cxnLst/>
              <a:rect l="l" t="t" r="r" b="b"/>
              <a:pathLst>
                <a:path w="8978265" h="4060190">
                  <a:moveTo>
                    <a:pt x="8503525" y="0"/>
                  </a:moveTo>
                  <a:lnTo>
                    <a:pt x="8224370" y="0"/>
                  </a:lnTo>
                  <a:lnTo>
                    <a:pt x="0" y="2149554"/>
                  </a:lnTo>
                  <a:lnTo>
                    <a:pt x="0" y="2566276"/>
                  </a:lnTo>
                  <a:lnTo>
                    <a:pt x="390415" y="4060055"/>
                  </a:lnTo>
                  <a:lnTo>
                    <a:pt x="8978054" y="1815558"/>
                  </a:lnTo>
                  <a:lnTo>
                    <a:pt x="8503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8980170" cy="4060825"/>
            </a:xfrm>
            <a:custGeom>
              <a:avLst/>
              <a:gdLst/>
              <a:ahLst/>
              <a:cxnLst/>
              <a:rect l="l" t="t" r="r" b="b"/>
              <a:pathLst>
                <a:path w="8980170" h="4060825">
                  <a:moveTo>
                    <a:pt x="0" y="2149575"/>
                  </a:moveTo>
                  <a:lnTo>
                    <a:pt x="8231036" y="0"/>
                  </a:lnTo>
                </a:path>
                <a:path w="8980170" h="4060825">
                  <a:moveTo>
                    <a:pt x="8505318" y="0"/>
                  </a:moveTo>
                  <a:lnTo>
                    <a:pt x="8979905" y="1817263"/>
                  </a:lnTo>
                  <a:lnTo>
                    <a:pt x="390148" y="4060519"/>
                  </a:lnTo>
                  <a:lnTo>
                    <a:pt x="0" y="2566584"/>
                  </a:lnTo>
                </a:path>
              </a:pathLst>
            </a:custGeom>
            <a:ln w="32774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284" y="1020633"/>
              <a:ext cx="6405562" cy="25384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9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8864600" cy="5143500"/>
            <a:chOff x="0" y="0"/>
            <a:chExt cx="8864600" cy="5143500"/>
          </a:xfrm>
        </p:grpSpPr>
        <p:sp>
          <p:nvSpPr>
            <p:cNvPr id="3" name="object 3"/>
            <p:cNvSpPr/>
            <p:nvPr/>
          </p:nvSpPr>
          <p:spPr>
            <a:xfrm>
              <a:off x="203200" y="0"/>
              <a:ext cx="8661400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911600"/>
              <a:ext cx="3949700" cy="914400"/>
            </a:xfrm>
            <a:custGeom>
              <a:avLst/>
              <a:gdLst/>
              <a:ahLst/>
              <a:cxnLst/>
              <a:rect l="l" t="t" r="r" b="b"/>
              <a:pathLst>
                <a:path w="3949700" h="914400">
                  <a:moveTo>
                    <a:pt x="394970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3949700" y="914400"/>
                  </a:lnTo>
                  <a:lnTo>
                    <a:pt x="394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" y="4768851"/>
            <a:ext cx="3947795" cy="814325"/>
          </a:xfrm>
          <a:prstGeom prst="rect">
            <a:avLst/>
          </a:prstGeom>
          <a:ln w="25387">
            <a:solidFill>
              <a:srgbClr val="595959"/>
            </a:solidFill>
          </a:ln>
        </p:spPr>
        <p:txBody>
          <a:bodyPr vert="horz" wrap="square" lIns="0" tIns="95250" rIns="0" bIns="0" rtlCol="0">
            <a:spAutoFit/>
          </a:bodyPr>
          <a:lstStyle/>
          <a:p>
            <a:pPr marR="635" algn="ctr">
              <a:lnSpc>
                <a:spcPts val="2840"/>
              </a:lnSpc>
              <a:spcBef>
                <a:spcPts val="750"/>
              </a:spcBef>
            </a:pPr>
            <a:r>
              <a:rPr sz="2400" b="1" spc="-5" dirty="0">
                <a:latin typeface="Arial"/>
                <a:cs typeface="Arial"/>
              </a:rPr>
              <a:t>2 </a:t>
            </a:r>
            <a:r>
              <a:rPr sz="2400" b="1" dirty="0">
                <a:latin typeface="Arial"/>
                <a:cs typeface="Arial"/>
              </a:rPr>
              <a:t>person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40" dirty="0">
                <a:latin typeface="Arial"/>
                <a:cs typeface="Arial"/>
              </a:rPr>
              <a:t>team</a:t>
            </a:r>
            <a:endParaRPr sz="2400">
              <a:latin typeface="Arial"/>
              <a:cs typeface="Arial"/>
            </a:endParaRPr>
          </a:p>
          <a:p>
            <a:pPr marR="3175" algn="ctr">
              <a:lnSpc>
                <a:spcPts val="2840"/>
              </a:lnSpc>
            </a:pPr>
            <a:r>
              <a:rPr sz="2400" b="1" spc="-5" dirty="0">
                <a:latin typeface="Arial"/>
                <a:cs typeface="Arial"/>
              </a:rPr>
              <a:t>3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years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74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4768850"/>
            <a:ext cx="3947795" cy="914400"/>
          </a:xfrm>
          <a:custGeom>
            <a:avLst/>
            <a:gdLst/>
            <a:ahLst/>
            <a:cxnLst/>
            <a:rect l="l" t="t" r="r" b="b"/>
            <a:pathLst>
              <a:path w="3947795" h="914400">
                <a:moveTo>
                  <a:pt x="0" y="0"/>
                </a:moveTo>
                <a:lnTo>
                  <a:pt x="3947685" y="0"/>
                </a:lnTo>
                <a:lnTo>
                  <a:pt x="3947685" y="913933"/>
                </a:lnTo>
                <a:lnTo>
                  <a:pt x="0" y="913933"/>
                </a:lnTo>
                <a:lnTo>
                  <a:pt x="0" y="0"/>
                </a:lnTo>
                <a:close/>
              </a:path>
            </a:pathLst>
          </a:custGeom>
          <a:ln w="25387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694" y="4781544"/>
            <a:ext cx="3922395" cy="80150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2550" rIns="0" bIns="0" rtlCol="0">
            <a:spAutoFit/>
          </a:bodyPr>
          <a:lstStyle/>
          <a:p>
            <a:pPr marR="13970" algn="ctr">
              <a:lnSpc>
                <a:spcPts val="2840"/>
              </a:lnSpc>
              <a:spcBef>
                <a:spcPts val="650"/>
              </a:spcBef>
            </a:pPr>
            <a:r>
              <a:rPr sz="2400" b="1" spc="-25" dirty="0">
                <a:latin typeface="Arial"/>
                <a:cs typeface="Arial"/>
              </a:rPr>
              <a:t>300 </a:t>
            </a:r>
            <a:r>
              <a:rPr sz="2400" b="1" dirty="0">
                <a:latin typeface="Arial"/>
                <a:cs typeface="Arial"/>
              </a:rPr>
              <a:t>person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40" dirty="0">
                <a:latin typeface="Arial"/>
                <a:cs typeface="Arial"/>
              </a:rPr>
              <a:t>team</a:t>
            </a:r>
            <a:endParaRPr sz="2400">
              <a:latin typeface="Arial"/>
              <a:cs typeface="Arial"/>
            </a:endParaRPr>
          </a:p>
          <a:p>
            <a:pPr marR="12065" algn="ctr">
              <a:lnSpc>
                <a:spcPts val="2840"/>
              </a:lnSpc>
            </a:pPr>
            <a:r>
              <a:rPr sz="2400" b="1" spc="-20" dirty="0">
                <a:latin typeface="Arial"/>
                <a:cs typeface="Arial"/>
              </a:rPr>
              <a:t>10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years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0450" y="5689600"/>
            <a:ext cx="1840864" cy="279400"/>
          </a:xfrm>
          <a:custGeom>
            <a:avLst/>
            <a:gdLst/>
            <a:ahLst/>
            <a:cxnLst/>
            <a:rect l="l" t="t" r="r" b="b"/>
            <a:pathLst>
              <a:path w="1840864" h="279400">
                <a:moveTo>
                  <a:pt x="0" y="0"/>
                </a:moveTo>
                <a:lnTo>
                  <a:pt x="1840560" y="0"/>
                </a:lnTo>
                <a:lnTo>
                  <a:pt x="1840560" y="279257"/>
                </a:lnTo>
                <a:lnTo>
                  <a:pt x="0" y="279257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434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76826" y="5700726"/>
            <a:ext cx="1807845" cy="21608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114" rIns="0" bIns="0" rtlCol="0">
            <a:spAutoFit/>
          </a:bodyPr>
          <a:lstStyle/>
          <a:p>
            <a:pPr marL="62865" algn="ctr">
              <a:spcBef>
                <a:spcPts val="244"/>
              </a:spcBef>
            </a:pPr>
            <a:r>
              <a:rPr sz="1200" kern="0" dirty="0">
                <a:latin typeface="Lucida Console"/>
                <a:cs typeface="Lucida Console"/>
              </a:rPr>
              <a:t>Final Fantasy 15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31860" y="4412515"/>
            <a:ext cx="2935478" cy="116775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r">
              <a:lnSpc>
                <a:spcPct val="100699"/>
              </a:lnSpc>
              <a:spcBef>
                <a:spcPts val="80"/>
              </a:spcBef>
            </a:pPr>
            <a:r>
              <a:rPr kern="0" dirty="0" smtClean="0">
                <a:solidFill>
                  <a:schemeClr val="bg1"/>
                </a:solidFill>
                <a:latin typeface="Lucida Console"/>
                <a:cs typeface="Lucida Console"/>
              </a:rPr>
              <a:t>A</a:t>
            </a:r>
            <a:r>
              <a:rPr lang="en-US" kern="0" dirty="0" smtClean="0">
                <a:solidFill>
                  <a:schemeClr val="bg1"/>
                </a:solidFill>
                <a:latin typeface="Lucida Console"/>
                <a:cs typeface="Lucida Console"/>
              </a:rPr>
              <a:t>R</a:t>
            </a:r>
            <a:r>
              <a:rPr kern="0" dirty="0" smtClean="0">
                <a:solidFill>
                  <a:schemeClr val="bg1"/>
                </a:solidFill>
                <a:latin typeface="Lucida Console"/>
                <a:cs typeface="Lucida Console"/>
              </a:rPr>
              <a:t>T</a:t>
            </a:r>
            <a:endParaRPr lang="en-US" kern="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12700" marR="5080" algn="r">
              <a:lnSpc>
                <a:spcPct val="100699"/>
              </a:lnSpc>
              <a:spcBef>
                <a:spcPts val="80"/>
              </a:spcBef>
            </a:pPr>
            <a:r>
              <a:rPr kern="0" dirty="0" smtClean="0">
                <a:solidFill>
                  <a:schemeClr val="bg1"/>
                </a:solidFill>
                <a:latin typeface="Lucida Console"/>
                <a:cs typeface="Lucida Console"/>
              </a:rPr>
              <a:t>GAME </a:t>
            </a:r>
            <a:r>
              <a:rPr kern="0" dirty="0">
                <a:solidFill>
                  <a:schemeClr val="bg1"/>
                </a:solidFill>
                <a:latin typeface="Lucida Console"/>
                <a:cs typeface="Lucida Console"/>
              </a:rPr>
              <a:t>DESIGN </a:t>
            </a:r>
            <a:endParaRPr lang="en-US" kern="0" dirty="0" smtClean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12700" marR="5080" algn="r">
              <a:lnSpc>
                <a:spcPct val="100699"/>
              </a:lnSpc>
              <a:spcBef>
                <a:spcPts val="80"/>
              </a:spcBef>
            </a:pPr>
            <a:r>
              <a:rPr kern="0" dirty="0" smtClean="0">
                <a:solidFill>
                  <a:schemeClr val="bg1"/>
                </a:solidFill>
                <a:latin typeface="Lucida Console"/>
                <a:cs typeface="Lucida Console"/>
              </a:rPr>
              <a:t>ENGINEERING</a:t>
            </a:r>
            <a:endParaRPr lang="en-US" kern="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12700" marR="5080" algn="r">
              <a:lnSpc>
                <a:spcPct val="100699"/>
              </a:lnSpc>
              <a:spcBef>
                <a:spcPts val="80"/>
              </a:spcBef>
            </a:pPr>
            <a:r>
              <a:rPr kern="0" dirty="0" smtClean="0">
                <a:solidFill>
                  <a:schemeClr val="bg1"/>
                </a:solidFill>
                <a:latin typeface="Lucida Console"/>
                <a:cs typeface="Lucida Console"/>
              </a:rPr>
              <a:t>PRODUCTION/BUSINESS</a:t>
            </a:r>
            <a:endParaRPr kern="0" dirty="0">
              <a:solidFill>
                <a:schemeClr val="bg1"/>
              </a:solidFill>
              <a:latin typeface="Lucida Console"/>
              <a:cs typeface="Lucida Console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9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6176" y="1266314"/>
            <a:ext cx="863301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kern="0" dirty="0">
                <a:latin typeface="Lucida Console"/>
                <a:cs typeface="Lucida Console"/>
              </a:rPr>
              <a:t>TECHNICAL CHALLENGES OF VIDEO GAMES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3770" y="2244114"/>
            <a:ext cx="7364730" cy="1009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621665" marR="5080" indent="-609600">
              <a:lnSpc>
                <a:spcPct val="101600"/>
              </a:lnSpc>
              <a:spcBef>
                <a:spcPts val="35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1.	</a:t>
            </a:r>
            <a:r>
              <a:rPr sz="3200" b="1" spc="-35" dirty="0">
                <a:latin typeface="Arial"/>
                <a:cs typeface="Arial"/>
              </a:rPr>
              <a:t>Video </a:t>
            </a:r>
            <a:r>
              <a:rPr sz="3200" b="1" spc="10" dirty="0">
                <a:latin typeface="Arial"/>
                <a:cs typeface="Arial"/>
              </a:rPr>
              <a:t>games </a:t>
            </a:r>
            <a:r>
              <a:rPr sz="3200" b="1" spc="5" dirty="0">
                <a:latin typeface="Arial"/>
                <a:cs typeface="Arial"/>
              </a:rPr>
              <a:t>are </a:t>
            </a:r>
            <a:r>
              <a:rPr sz="3200" b="1" i="1" spc="-20" dirty="0">
                <a:latin typeface="Arial"/>
                <a:cs typeface="Arial"/>
              </a:rPr>
              <a:t>real </a:t>
            </a:r>
            <a:r>
              <a:rPr sz="3200" b="1" i="1" spc="35" dirty="0">
                <a:latin typeface="Arial"/>
                <a:cs typeface="Arial"/>
              </a:rPr>
              <a:t>time </a:t>
            </a:r>
            <a:r>
              <a:rPr sz="3200" b="1" spc="-5" dirty="0">
                <a:latin typeface="Arial"/>
                <a:cs typeface="Arial"/>
              </a:rPr>
              <a:t>complex  </a:t>
            </a:r>
            <a:r>
              <a:rPr sz="3200" b="1" spc="-35" dirty="0">
                <a:latin typeface="Arial"/>
                <a:cs typeface="Arial"/>
              </a:rPr>
              <a:t>simulations, </a:t>
            </a:r>
            <a:r>
              <a:rPr sz="3200" b="1" spc="-15" dirty="0">
                <a:latin typeface="Arial"/>
                <a:cs typeface="Arial"/>
              </a:rPr>
              <a:t>and </a:t>
            </a:r>
            <a:r>
              <a:rPr sz="3200" b="1" spc="-10" dirty="0">
                <a:latin typeface="Arial"/>
                <a:cs typeface="Arial"/>
              </a:rPr>
              <a:t>must </a:t>
            </a:r>
            <a:r>
              <a:rPr sz="3200" b="1" spc="50" dirty="0">
                <a:latin typeface="Arial"/>
                <a:cs typeface="Arial"/>
              </a:rPr>
              <a:t>be</a:t>
            </a:r>
            <a:r>
              <a:rPr sz="3200" b="1" spc="150" dirty="0">
                <a:latin typeface="Arial"/>
                <a:cs typeface="Arial"/>
              </a:rPr>
              <a:t> </a:t>
            </a:r>
            <a:r>
              <a:rPr sz="32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efficient</a:t>
            </a:r>
            <a:r>
              <a:rPr sz="3200" b="1" spc="-10" dirty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9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CHALLENGES OF VIDEO GAMES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6"/>
          <p:cNvSpPr/>
          <p:nvPr/>
        </p:nvSpPr>
        <p:spPr>
          <a:xfrm>
            <a:off x="0" y="3333750"/>
            <a:ext cx="3898900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3770" y="2245317"/>
            <a:ext cx="7752080" cy="330923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621665" marR="392430" indent="-609600">
              <a:lnSpc>
                <a:spcPct val="101600"/>
              </a:lnSpc>
              <a:spcBef>
                <a:spcPts val="35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1.	</a:t>
            </a:r>
            <a:r>
              <a:rPr sz="3200" b="1" spc="-35" dirty="0">
                <a:latin typeface="Arial"/>
                <a:cs typeface="Arial"/>
              </a:rPr>
              <a:t>Video </a:t>
            </a:r>
            <a:r>
              <a:rPr sz="3200" b="1" spc="10" dirty="0">
                <a:latin typeface="Arial"/>
                <a:cs typeface="Arial"/>
              </a:rPr>
              <a:t>games </a:t>
            </a:r>
            <a:r>
              <a:rPr sz="3200" b="1" spc="5" dirty="0">
                <a:latin typeface="Arial"/>
                <a:cs typeface="Arial"/>
              </a:rPr>
              <a:t>are </a:t>
            </a:r>
            <a:r>
              <a:rPr sz="3200" b="1" i="1" spc="-20" dirty="0">
                <a:latin typeface="Arial"/>
                <a:cs typeface="Arial"/>
              </a:rPr>
              <a:t>real </a:t>
            </a:r>
            <a:r>
              <a:rPr sz="3200" b="1" i="1" spc="35" dirty="0">
                <a:latin typeface="Arial"/>
                <a:cs typeface="Arial"/>
              </a:rPr>
              <a:t>time </a:t>
            </a:r>
            <a:r>
              <a:rPr sz="3200" b="1" spc="-5" dirty="0">
                <a:latin typeface="Arial"/>
                <a:cs typeface="Arial"/>
              </a:rPr>
              <a:t>complex  </a:t>
            </a:r>
            <a:r>
              <a:rPr sz="3200" b="1" spc="-35" dirty="0">
                <a:latin typeface="Arial"/>
                <a:cs typeface="Arial"/>
              </a:rPr>
              <a:t>simulations, </a:t>
            </a:r>
            <a:r>
              <a:rPr sz="3200" b="1" spc="-15" dirty="0">
                <a:latin typeface="Arial"/>
                <a:cs typeface="Arial"/>
              </a:rPr>
              <a:t>and </a:t>
            </a:r>
            <a:r>
              <a:rPr sz="3200" b="1" spc="-10" dirty="0">
                <a:latin typeface="Arial"/>
                <a:cs typeface="Arial"/>
              </a:rPr>
              <a:t>must </a:t>
            </a:r>
            <a:r>
              <a:rPr sz="3200" b="1" spc="50" dirty="0">
                <a:latin typeface="Arial"/>
                <a:cs typeface="Arial"/>
              </a:rPr>
              <a:t>be</a:t>
            </a:r>
            <a:r>
              <a:rPr sz="3200" b="1" spc="150" dirty="0">
                <a:latin typeface="Arial"/>
                <a:cs typeface="Arial"/>
              </a:rPr>
              <a:t> </a:t>
            </a:r>
            <a:r>
              <a:rPr sz="32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efficient</a:t>
            </a:r>
            <a:r>
              <a:rPr sz="3200" b="1" spc="-10" dirty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sz="5250" dirty="0">
              <a:latin typeface="Arial"/>
              <a:cs typeface="Arial"/>
            </a:endParaRPr>
          </a:p>
          <a:p>
            <a:pPr marL="3204210" marR="5080">
              <a:lnSpc>
                <a:spcPct val="100699"/>
              </a:lnSpc>
            </a:pPr>
            <a:r>
              <a:rPr sz="2400" kern="0" dirty="0">
                <a:latin typeface="Lucida Console"/>
                <a:cs typeface="Lucida Console"/>
              </a:rPr>
              <a:t>1999 Roller Coaster Tycoon written </a:t>
            </a:r>
            <a:r>
              <a:rPr sz="2400" kern="0" dirty="0" smtClean="0">
                <a:latin typeface="Lucida Console"/>
                <a:cs typeface="Lucida Console"/>
              </a:rPr>
              <a:t>by</a:t>
            </a:r>
            <a:r>
              <a:rPr lang="en-US" sz="2400" kern="0" dirty="0" smtClean="0">
                <a:latin typeface="Lucida Console"/>
                <a:cs typeface="Lucida Console"/>
              </a:rPr>
              <a:t> </a:t>
            </a:r>
            <a:r>
              <a:rPr sz="2400" kern="0" dirty="0" smtClean="0">
                <a:latin typeface="Lucida Console"/>
                <a:cs typeface="Lucida Console"/>
              </a:rPr>
              <a:t>one </a:t>
            </a:r>
            <a:r>
              <a:rPr sz="2400" kern="0" dirty="0">
                <a:latin typeface="Lucida Console"/>
                <a:cs typeface="Lucida Console"/>
              </a:rPr>
              <a:t>guy in </a:t>
            </a:r>
            <a:r>
              <a:rPr sz="2400" kern="0" dirty="0">
                <a:solidFill>
                  <a:srgbClr val="FF0000"/>
                </a:solidFill>
                <a:latin typeface="Lucida Console"/>
                <a:cs typeface="Lucida Console"/>
              </a:rPr>
              <a:t>x86 assembly language</a:t>
            </a:r>
            <a:endParaRPr sz="2400" kern="0" dirty="0">
              <a:latin typeface="Lucida Console"/>
              <a:cs typeface="Lucida Console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52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TECHNICAL CHALLENGES OF VIDEO GAMES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6"/>
          <p:cNvSpPr/>
          <p:nvPr/>
        </p:nvSpPr>
        <p:spPr>
          <a:xfrm>
            <a:off x="139700" y="3397251"/>
            <a:ext cx="4152900" cy="2412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3770" y="2244113"/>
            <a:ext cx="7919720" cy="316355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621665" marR="560070" indent="-609600">
              <a:lnSpc>
                <a:spcPct val="101600"/>
              </a:lnSpc>
              <a:spcBef>
                <a:spcPts val="35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1.	</a:t>
            </a:r>
            <a:r>
              <a:rPr sz="3200" b="1" spc="-35" dirty="0">
                <a:latin typeface="Arial"/>
                <a:cs typeface="Arial"/>
              </a:rPr>
              <a:t>Video </a:t>
            </a:r>
            <a:r>
              <a:rPr sz="3200" b="1" spc="10" dirty="0">
                <a:latin typeface="Arial"/>
                <a:cs typeface="Arial"/>
              </a:rPr>
              <a:t>games </a:t>
            </a:r>
            <a:r>
              <a:rPr sz="3200" b="1" spc="5" dirty="0">
                <a:latin typeface="Arial"/>
                <a:cs typeface="Arial"/>
              </a:rPr>
              <a:t>are </a:t>
            </a:r>
            <a:r>
              <a:rPr sz="3200" b="1" i="1" spc="-20" dirty="0">
                <a:latin typeface="Arial"/>
                <a:cs typeface="Arial"/>
              </a:rPr>
              <a:t>real </a:t>
            </a:r>
            <a:r>
              <a:rPr sz="3200" b="1" i="1" spc="35" dirty="0">
                <a:latin typeface="Arial"/>
                <a:cs typeface="Arial"/>
              </a:rPr>
              <a:t>time </a:t>
            </a:r>
            <a:r>
              <a:rPr sz="3200" b="1" spc="-5" dirty="0">
                <a:latin typeface="Arial"/>
                <a:cs typeface="Arial"/>
              </a:rPr>
              <a:t>complex  </a:t>
            </a:r>
            <a:r>
              <a:rPr sz="3200" b="1" spc="-35" dirty="0">
                <a:latin typeface="Arial"/>
                <a:cs typeface="Arial"/>
              </a:rPr>
              <a:t>simulations, </a:t>
            </a:r>
            <a:r>
              <a:rPr sz="3200" b="1" spc="-15" dirty="0">
                <a:latin typeface="Arial"/>
                <a:cs typeface="Arial"/>
              </a:rPr>
              <a:t>and </a:t>
            </a:r>
            <a:r>
              <a:rPr sz="3200" b="1" spc="-10" dirty="0">
                <a:latin typeface="Arial"/>
                <a:cs typeface="Arial"/>
              </a:rPr>
              <a:t>must </a:t>
            </a:r>
            <a:r>
              <a:rPr sz="3200" b="1" spc="50" dirty="0">
                <a:latin typeface="Arial"/>
                <a:cs typeface="Arial"/>
              </a:rPr>
              <a:t>be</a:t>
            </a:r>
            <a:r>
              <a:rPr sz="3200" b="1" spc="150" dirty="0">
                <a:latin typeface="Arial"/>
                <a:cs typeface="Arial"/>
              </a:rPr>
              <a:t> </a:t>
            </a:r>
            <a:r>
              <a:rPr sz="32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efficient</a:t>
            </a:r>
            <a:r>
              <a:rPr sz="3200" b="1" spc="-10" dirty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  <a:p>
            <a:pPr marL="3589020" marR="5080">
              <a:spcBef>
                <a:spcPts val="0"/>
              </a:spcBef>
            </a:pPr>
            <a:r>
              <a:rPr sz="2000" kern="0" dirty="0">
                <a:latin typeface="Lucida Console"/>
                <a:cs typeface="Lucida Console"/>
              </a:rPr>
              <a:t>Today, more flexibility </a:t>
            </a:r>
            <a:r>
              <a:rPr sz="2000" kern="0" dirty="0" smtClean="0">
                <a:latin typeface="Lucida Console"/>
                <a:cs typeface="Lucida Console"/>
              </a:rPr>
              <a:t>in</a:t>
            </a:r>
            <a:r>
              <a:rPr lang="en-US" sz="2000" kern="0" dirty="0">
                <a:latin typeface="Lucida Console"/>
                <a:cs typeface="Lucida Console"/>
              </a:rPr>
              <a:t> </a:t>
            </a:r>
            <a:r>
              <a:rPr sz="2000" kern="0" dirty="0" smtClean="0">
                <a:latin typeface="Lucida Console"/>
                <a:cs typeface="Lucida Console"/>
              </a:rPr>
              <a:t>language</a:t>
            </a:r>
            <a:endParaRPr lang="en-US" sz="2000" kern="0" dirty="0" smtClean="0">
              <a:latin typeface="Lucida Console"/>
              <a:cs typeface="Lucida Console"/>
            </a:endParaRPr>
          </a:p>
          <a:p>
            <a:pPr marL="3589020" marR="5080">
              <a:spcBef>
                <a:spcPts val="0"/>
              </a:spcBef>
            </a:pPr>
            <a:endParaRPr lang="en-US" sz="2000" kern="0" dirty="0">
              <a:latin typeface="Lucida Console"/>
              <a:cs typeface="Lucida Console"/>
            </a:endParaRPr>
          </a:p>
          <a:p>
            <a:pPr marL="3589020" marR="5080">
              <a:spcBef>
                <a:spcPts val="0"/>
              </a:spcBef>
            </a:pPr>
            <a:r>
              <a:rPr sz="2000" kern="0" dirty="0" smtClean="0">
                <a:latin typeface="Lucida Console"/>
                <a:cs typeface="Lucida Console"/>
              </a:rPr>
              <a:t>Typically Object-Oriented</a:t>
            </a:r>
            <a:endParaRPr lang="en-US" sz="2000" kern="0" dirty="0" smtClean="0">
              <a:latin typeface="Lucida Console"/>
              <a:cs typeface="Lucida Console"/>
            </a:endParaRPr>
          </a:p>
          <a:p>
            <a:pPr marL="3589020" marR="5080">
              <a:spcBef>
                <a:spcPts val="0"/>
              </a:spcBef>
            </a:pPr>
            <a:endParaRPr lang="en-US" sz="2000" kern="0" dirty="0">
              <a:latin typeface="Lucida Console"/>
              <a:cs typeface="Lucida Console"/>
            </a:endParaRPr>
          </a:p>
          <a:p>
            <a:pPr marL="3589020" marR="5080">
              <a:spcBef>
                <a:spcPts val="0"/>
              </a:spcBef>
            </a:pPr>
            <a:r>
              <a:rPr sz="2000" kern="0" dirty="0" smtClean="0">
                <a:latin typeface="Lucida Console"/>
                <a:cs typeface="Lucida Console"/>
              </a:rPr>
              <a:t>Use </a:t>
            </a:r>
            <a:r>
              <a:rPr sz="2000" kern="0" dirty="0">
                <a:latin typeface="Lucida Console"/>
                <a:cs typeface="Lucida Console"/>
              </a:rPr>
              <a:t>development tools like </a:t>
            </a:r>
            <a:r>
              <a:rPr sz="2000" kern="0" dirty="0" smtClean="0">
                <a:latin typeface="Lucida Console"/>
                <a:cs typeface="Lucida Console"/>
              </a:rPr>
              <a:t>Visual</a:t>
            </a:r>
            <a:r>
              <a:rPr lang="en-US" sz="2000" kern="0" dirty="0" smtClean="0">
                <a:latin typeface="Lucida Console"/>
                <a:cs typeface="Lucida Console"/>
              </a:rPr>
              <a:t> </a:t>
            </a:r>
            <a:r>
              <a:rPr sz="2000" kern="0" dirty="0" smtClean="0">
                <a:latin typeface="Lucida Console"/>
                <a:cs typeface="Lucida Console"/>
              </a:rPr>
              <a:t>Studio </a:t>
            </a:r>
            <a:r>
              <a:rPr sz="2000" kern="0" dirty="0">
                <a:latin typeface="Lucida Console"/>
                <a:cs typeface="Lucida Console"/>
              </a:rPr>
              <a:t>or </a:t>
            </a:r>
            <a:r>
              <a:rPr lang="en-US" sz="2000" kern="0" dirty="0" smtClean="0">
                <a:latin typeface="Lucida Console"/>
                <a:cs typeface="Lucida Console"/>
              </a:rPr>
              <a:t>IntelliJ</a:t>
            </a:r>
            <a:endParaRPr sz="2000" kern="0" dirty="0">
              <a:latin typeface="Lucida Console"/>
              <a:cs typeface="Lucida Console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05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87969" y="2244114"/>
            <a:ext cx="7496809" cy="1009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77165" marR="5080" indent="-165100">
              <a:lnSpc>
                <a:spcPct val="101600"/>
              </a:lnSpc>
              <a:spcBef>
                <a:spcPts val="35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2.	</a:t>
            </a:r>
            <a:r>
              <a:rPr sz="3200" b="1" spc="5" dirty="0">
                <a:latin typeface="Arial"/>
                <a:cs typeface="Arial"/>
              </a:rPr>
              <a:t>People </a:t>
            </a:r>
            <a:r>
              <a:rPr sz="3200" b="1" spc="-20" dirty="0">
                <a:latin typeface="Arial"/>
                <a:cs typeface="Arial"/>
              </a:rPr>
              <a:t>have </a:t>
            </a:r>
            <a:r>
              <a:rPr sz="3200" b="1" spc="-40" dirty="0">
                <a:latin typeface="Arial"/>
                <a:cs typeface="Arial"/>
              </a:rPr>
              <a:t>high </a:t>
            </a:r>
            <a:r>
              <a:rPr sz="3200" b="1" spc="-5" dirty="0">
                <a:latin typeface="Arial"/>
                <a:cs typeface="Arial"/>
              </a:rPr>
              <a:t>expectations </a:t>
            </a:r>
            <a:r>
              <a:rPr sz="3200" b="1" spc="20" dirty="0">
                <a:latin typeface="Arial"/>
                <a:cs typeface="Arial"/>
              </a:rPr>
              <a:t>for  </a:t>
            </a:r>
            <a:r>
              <a:rPr sz="3200" b="1" spc="-20" dirty="0">
                <a:latin typeface="Arial"/>
                <a:cs typeface="Arial"/>
              </a:rPr>
              <a:t>interactive </a:t>
            </a:r>
            <a:r>
              <a:rPr sz="3200" b="1" spc="-5" dirty="0">
                <a:latin typeface="Arial"/>
                <a:cs typeface="Arial"/>
              </a:rPr>
              <a:t>worlds with </a:t>
            </a:r>
            <a:r>
              <a:rPr sz="3200" b="1" spc="-25" dirty="0">
                <a:latin typeface="Arial"/>
                <a:cs typeface="Arial"/>
              </a:rPr>
              <a:t>lots </a:t>
            </a:r>
            <a:r>
              <a:rPr sz="3200" b="1" spc="20" dirty="0">
                <a:latin typeface="Arial"/>
                <a:cs typeface="Arial"/>
              </a:rPr>
              <a:t>of</a:t>
            </a:r>
            <a:r>
              <a:rPr sz="3200" b="1" spc="250" dirty="0">
                <a:latin typeface="Arial"/>
                <a:cs typeface="Arial"/>
              </a:rPr>
              <a:t> </a:t>
            </a:r>
            <a:r>
              <a:rPr sz="3200" b="1" spc="5" dirty="0">
                <a:latin typeface="Arial"/>
                <a:cs typeface="Arial"/>
              </a:rPr>
              <a:t>content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460751"/>
            <a:ext cx="9144000" cy="2311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 txBox="1"/>
          <p:nvPr/>
        </p:nvSpPr>
        <p:spPr>
          <a:xfrm>
            <a:off x="336176" y="1266314"/>
            <a:ext cx="863301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kern="0" dirty="0">
                <a:latin typeface="Lucida Console"/>
                <a:cs typeface="Lucida Console"/>
              </a:rPr>
              <a:t>TECHNICAL CHALLENGES OF VIDEO GAMES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177" y="1417638"/>
            <a:ext cx="8229600" cy="4411662"/>
          </a:xfrm>
        </p:spPr>
        <p:txBody>
          <a:bodyPr/>
          <a:lstStyle/>
          <a:p>
            <a:r>
              <a:rPr lang="en-US" dirty="0" smtClean="0"/>
              <a:t>3D isn’t just 2D +1</a:t>
            </a:r>
          </a:p>
          <a:p>
            <a:pPr lvl="1"/>
            <a:r>
              <a:rPr lang="en-US" dirty="0" smtClean="0"/>
              <a:t>Many new issues</a:t>
            </a:r>
          </a:p>
          <a:p>
            <a:r>
              <a:rPr lang="en-US" dirty="0" smtClean="0"/>
              <a:t>Mentioned somewhat in lecture 22 on EUD tools</a:t>
            </a:r>
          </a:p>
          <a:p>
            <a:pPr lvl="1"/>
            <a:r>
              <a:rPr lang="en-US" dirty="0" smtClean="0"/>
              <a:t>Alice 3D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/>
          <a:srcRect t="780" r="31354" b="27074"/>
          <a:stretch/>
        </p:blipFill>
        <p:spPr bwMode="auto">
          <a:xfrm>
            <a:off x="2549237" y="3022907"/>
            <a:ext cx="6650182" cy="376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693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TECHNICAL CHALLENGES OF VIDEO GAMES</a:t>
            </a:r>
            <a:endParaRPr lang="en-US" dirty="0"/>
          </a:p>
        </p:txBody>
      </p:sp>
      <p:sp>
        <p:nvSpPr>
          <p:cNvPr id="6" name="object 6"/>
          <p:cNvSpPr txBox="1"/>
          <p:nvPr/>
        </p:nvSpPr>
        <p:spPr>
          <a:xfrm>
            <a:off x="987969" y="2244113"/>
            <a:ext cx="7840345" cy="322511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77165" marR="348615" indent="-165100">
              <a:lnSpc>
                <a:spcPct val="101600"/>
              </a:lnSpc>
              <a:spcBef>
                <a:spcPts val="35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2.	</a:t>
            </a:r>
            <a:r>
              <a:rPr sz="3200" b="1" spc="5" dirty="0">
                <a:latin typeface="Arial"/>
                <a:cs typeface="Arial"/>
              </a:rPr>
              <a:t>People </a:t>
            </a:r>
            <a:r>
              <a:rPr sz="3200" b="1" spc="-20" dirty="0">
                <a:latin typeface="Arial"/>
                <a:cs typeface="Arial"/>
              </a:rPr>
              <a:t>have </a:t>
            </a:r>
            <a:r>
              <a:rPr sz="3200" b="1" spc="-40" dirty="0">
                <a:latin typeface="Arial"/>
                <a:cs typeface="Arial"/>
              </a:rPr>
              <a:t>high </a:t>
            </a:r>
            <a:r>
              <a:rPr sz="3200" b="1" spc="-5" dirty="0">
                <a:latin typeface="Arial"/>
                <a:cs typeface="Arial"/>
              </a:rPr>
              <a:t>expectations </a:t>
            </a:r>
            <a:r>
              <a:rPr sz="3200" b="1" spc="20" dirty="0">
                <a:latin typeface="Arial"/>
                <a:cs typeface="Arial"/>
              </a:rPr>
              <a:t>for  </a:t>
            </a:r>
            <a:r>
              <a:rPr sz="3200" b="1" spc="-20" dirty="0">
                <a:latin typeface="Arial"/>
                <a:cs typeface="Arial"/>
              </a:rPr>
              <a:t>interactive </a:t>
            </a:r>
            <a:r>
              <a:rPr sz="3200" b="1" spc="-5" dirty="0">
                <a:latin typeface="Arial"/>
                <a:cs typeface="Arial"/>
              </a:rPr>
              <a:t>worlds with </a:t>
            </a:r>
            <a:r>
              <a:rPr sz="3200" b="1" spc="-25" dirty="0">
                <a:latin typeface="Arial"/>
                <a:cs typeface="Arial"/>
              </a:rPr>
              <a:t>lots </a:t>
            </a:r>
            <a:r>
              <a:rPr sz="3200" b="1" spc="20" dirty="0">
                <a:latin typeface="Arial"/>
                <a:cs typeface="Arial"/>
              </a:rPr>
              <a:t>of</a:t>
            </a:r>
            <a:r>
              <a:rPr sz="3200" b="1" spc="250" dirty="0">
                <a:latin typeface="Arial"/>
                <a:cs typeface="Arial"/>
              </a:rPr>
              <a:t> </a:t>
            </a:r>
            <a:r>
              <a:rPr sz="3200" b="1" spc="5" dirty="0">
                <a:latin typeface="Arial"/>
                <a:cs typeface="Arial"/>
              </a:rPr>
              <a:t>content</a:t>
            </a:r>
            <a:endParaRPr sz="3200" dirty="0">
              <a:latin typeface="Arial"/>
              <a:cs typeface="Arial"/>
            </a:endParaRPr>
          </a:p>
          <a:p>
            <a:pPr marL="3513454" marR="5080">
              <a:spcBef>
                <a:spcPts val="0"/>
              </a:spcBef>
            </a:pPr>
            <a:endParaRPr lang="en-US" sz="2400" kern="0" dirty="0" smtClean="0">
              <a:latin typeface="Lucida Console"/>
              <a:cs typeface="Lucida Console"/>
            </a:endParaRPr>
          </a:p>
          <a:p>
            <a:pPr marL="3513454" marR="5080">
              <a:spcBef>
                <a:spcPts val="0"/>
              </a:spcBef>
            </a:pPr>
            <a:r>
              <a:rPr sz="2400" kern="0" dirty="0" smtClean="0">
                <a:latin typeface="Lucida Console"/>
                <a:cs typeface="Lucida Console"/>
              </a:rPr>
              <a:t>Lots </a:t>
            </a:r>
            <a:r>
              <a:rPr sz="2400" kern="0" dirty="0">
                <a:latin typeface="Lucida Console"/>
                <a:cs typeface="Lucida Console"/>
              </a:rPr>
              <a:t>of content on tight deadlines.  </a:t>
            </a:r>
            <a:endParaRPr lang="en-US" sz="2400" kern="0" dirty="0" smtClean="0">
              <a:latin typeface="Lucida Console"/>
              <a:cs typeface="Lucida Console"/>
            </a:endParaRPr>
          </a:p>
          <a:p>
            <a:pPr marL="3513454" marR="5080">
              <a:spcBef>
                <a:spcPts val="0"/>
              </a:spcBef>
            </a:pPr>
            <a:endParaRPr lang="en-US" sz="2400" kern="0" dirty="0">
              <a:latin typeface="Lucida Console"/>
              <a:cs typeface="Lucida Console"/>
            </a:endParaRPr>
          </a:p>
          <a:p>
            <a:pPr marL="3513454" marR="5080">
              <a:spcBef>
                <a:spcPts val="0"/>
              </a:spcBef>
            </a:pPr>
            <a:r>
              <a:rPr sz="2400" kern="0" dirty="0" smtClean="0">
                <a:latin typeface="Lucida Console"/>
                <a:cs typeface="Lucida Console"/>
              </a:rPr>
              <a:t>Glitches </a:t>
            </a:r>
            <a:r>
              <a:rPr sz="2400" kern="0" dirty="0">
                <a:latin typeface="Lucida Console"/>
                <a:cs typeface="Lucida Console"/>
              </a:rPr>
              <a:t>and crashes are </a:t>
            </a:r>
            <a:r>
              <a:rPr sz="2400" kern="0" dirty="0">
                <a:solidFill>
                  <a:srgbClr val="FF0000"/>
                </a:solidFill>
                <a:latin typeface="Lucida Console"/>
                <a:cs typeface="Lucida Console"/>
              </a:rPr>
              <a:t>BAD</a:t>
            </a:r>
            <a:r>
              <a:rPr sz="2400" kern="0" dirty="0">
                <a:latin typeface="Lucida Console"/>
                <a:cs typeface="Lucida Console"/>
              </a:rPr>
              <a:t>.</a:t>
            </a:r>
          </a:p>
        </p:txBody>
      </p:sp>
      <p:sp>
        <p:nvSpPr>
          <p:cNvPr id="7" name="object 7"/>
          <p:cNvSpPr/>
          <p:nvPr/>
        </p:nvSpPr>
        <p:spPr>
          <a:xfrm>
            <a:off x="355600" y="3460751"/>
            <a:ext cx="3886200" cy="2158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CHALLENGES OF VIDEO GAMES</a:t>
            </a:r>
            <a:endParaRPr lang="en-US" dirty="0"/>
          </a:p>
        </p:txBody>
      </p:sp>
      <p:sp>
        <p:nvSpPr>
          <p:cNvPr id="6" name="object 6"/>
          <p:cNvSpPr/>
          <p:nvPr/>
        </p:nvSpPr>
        <p:spPr>
          <a:xfrm>
            <a:off x="279400" y="3460751"/>
            <a:ext cx="2679700" cy="2019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87939" y="2244114"/>
            <a:ext cx="7139305" cy="35163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3.	</a:t>
            </a:r>
            <a:r>
              <a:rPr sz="3200" b="1" spc="-15" dirty="0">
                <a:latin typeface="Arial"/>
                <a:cs typeface="Arial"/>
              </a:rPr>
              <a:t>Real </a:t>
            </a:r>
            <a:r>
              <a:rPr sz="3200" b="1" spc="10" dirty="0">
                <a:latin typeface="Arial"/>
                <a:cs typeface="Arial"/>
              </a:rPr>
              <a:t>time </a:t>
            </a:r>
            <a:r>
              <a:rPr sz="3200" b="1" spc="35" dirty="0">
                <a:latin typeface="Arial"/>
                <a:cs typeface="Arial"/>
              </a:rPr>
              <a:t>3D </a:t>
            </a:r>
            <a:r>
              <a:rPr sz="3200" b="1" spc="-20" dirty="0">
                <a:latin typeface="Arial"/>
                <a:cs typeface="Arial"/>
              </a:rPr>
              <a:t>graphics</a:t>
            </a:r>
            <a:r>
              <a:rPr sz="3200" b="1" spc="140" dirty="0">
                <a:latin typeface="Arial"/>
                <a:cs typeface="Arial"/>
              </a:rPr>
              <a:t> </a:t>
            </a:r>
            <a:r>
              <a:rPr sz="3200" b="1" spc="-40" dirty="0">
                <a:latin typeface="Arial"/>
                <a:cs typeface="Arial"/>
              </a:rPr>
              <a:t>simulations</a:t>
            </a:r>
            <a:endParaRPr sz="3200" dirty="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5100" dirty="0">
              <a:latin typeface="Arial"/>
              <a:cs typeface="Arial"/>
            </a:endParaRPr>
          </a:p>
          <a:p>
            <a:pPr marL="2252980" algn="just"/>
            <a:r>
              <a:rPr sz="2000" b="1" kern="0" dirty="0">
                <a:latin typeface="Lucida Console"/>
                <a:cs typeface="Lucida Console"/>
              </a:rPr>
              <a:t>Doom 1993</a:t>
            </a:r>
          </a:p>
          <a:p>
            <a:pPr marL="2252980" marR="940435">
              <a:lnSpc>
                <a:spcPct val="99000"/>
              </a:lnSpc>
              <a:spcBef>
                <a:spcPts val="50"/>
              </a:spcBef>
            </a:pPr>
            <a:r>
              <a:rPr sz="2000" kern="0" dirty="0">
                <a:latin typeface="Lucida Console"/>
                <a:cs typeface="Lucida Console"/>
              </a:rPr>
              <a:t>Levels, dungeons, and rooms were  not only for game pacing, but to  limit the number of objects </a:t>
            </a:r>
            <a:r>
              <a:rPr sz="2000" kern="0" dirty="0" smtClean="0">
                <a:latin typeface="Lucida Console"/>
                <a:cs typeface="Lucida Console"/>
              </a:rPr>
              <a:t>to</a:t>
            </a:r>
            <a:r>
              <a:rPr lang="en-US" sz="2000" kern="0" dirty="0" smtClean="0">
                <a:latin typeface="Lucida Console"/>
                <a:cs typeface="Lucida Console"/>
              </a:rPr>
              <a:t> </a:t>
            </a:r>
            <a:r>
              <a:rPr sz="2000" kern="0" dirty="0" smtClean="0">
                <a:latin typeface="Lucida Console"/>
                <a:cs typeface="Lucida Console"/>
              </a:rPr>
              <a:t>compute </a:t>
            </a:r>
            <a:r>
              <a:rPr sz="2000" kern="0" dirty="0">
                <a:latin typeface="Lucida Console"/>
                <a:cs typeface="Lucida Console"/>
              </a:rPr>
              <a:t>and render at a time.</a:t>
            </a:r>
            <a:endParaRPr sz="2400" kern="0" dirty="0">
              <a:latin typeface="Lucida Console"/>
              <a:cs typeface="Lucida Console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7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TECHNICAL CHALLENGES OF VIDEO GAMES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6"/>
          <p:cNvSpPr txBox="1"/>
          <p:nvPr/>
        </p:nvSpPr>
        <p:spPr>
          <a:xfrm>
            <a:off x="1004887" y="2192679"/>
            <a:ext cx="7139940" cy="1242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3.	</a:t>
            </a:r>
            <a:r>
              <a:rPr sz="3200" b="1" spc="-15" dirty="0">
                <a:latin typeface="Arial"/>
                <a:cs typeface="Arial"/>
              </a:rPr>
              <a:t>Real </a:t>
            </a:r>
            <a:r>
              <a:rPr sz="3200" b="1" spc="10" dirty="0">
                <a:latin typeface="Arial"/>
                <a:cs typeface="Arial"/>
              </a:rPr>
              <a:t>time </a:t>
            </a:r>
            <a:r>
              <a:rPr sz="3200" b="1" spc="35" dirty="0">
                <a:latin typeface="Arial"/>
                <a:cs typeface="Arial"/>
              </a:rPr>
              <a:t>3D </a:t>
            </a:r>
            <a:r>
              <a:rPr sz="3200" b="1" spc="-20" dirty="0">
                <a:latin typeface="Arial"/>
                <a:cs typeface="Arial"/>
              </a:rPr>
              <a:t>graphics</a:t>
            </a:r>
            <a:r>
              <a:rPr sz="3200" b="1" spc="150" dirty="0">
                <a:latin typeface="Arial"/>
                <a:cs typeface="Arial"/>
              </a:rPr>
              <a:t> </a:t>
            </a:r>
            <a:r>
              <a:rPr sz="3200" b="1" spc="-40" dirty="0">
                <a:latin typeface="Arial"/>
                <a:cs typeface="Arial"/>
              </a:rPr>
              <a:t>simulations</a:t>
            </a:r>
            <a:endParaRPr sz="3200" dirty="0">
              <a:latin typeface="Arial"/>
              <a:cs typeface="Arial"/>
            </a:endParaRPr>
          </a:p>
          <a:p>
            <a:pPr algn="ctr">
              <a:spcBef>
                <a:spcPts val="2860"/>
              </a:spcBef>
            </a:pPr>
            <a:r>
              <a:rPr sz="2400" kern="0" dirty="0">
                <a:latin typeface="Lucida Console"/>
                <a:cs typeface="Lucida Console"/>
              </a:rPr>
              <a:t>2016 graphics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39700" y="3498850"/>
            <a:ext cx="4254500" cy="2518410"/>
            <a:chOff x="139700" y="2641600"/>
            <a:chExt cx="4254500" cy="2518410"/>
          </a:xfrm>
        </p:grpSpPr>
        <p:sp>
          <p:nvSpPr>
            <p:cNvPr id="8" name="object 8"/>
            <p:cNvSpPr/>
            <p:nvPr/>
          </p:nvSpPr>
          <p:spPr>
            <a:xfrm>
              <a:off x="139700" y="2641600"/>
              <a:ext cx="4254500" cy="2387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39850" y="4870450"/>
              <a:ext cx="1854200" cy="273050"/>
            </a:xfrm>
            <a:custGeom>
              <a:avLst/>
              <a:gdLst/>
              <a:ahLst/>
              <a:cxnLst/>
              <a:rect l="l" t="t" r="r" b="b"/>
              <a:pathLst>
                <a:path w="1854200" h="273050">
                  <a:moveTo>
                    <a:pt x="0" y="0"/>
                  </a:moveTo>
                  <a:lnTo>
                    <a:pt x="1854200" y="0"/>
                  </a:lnTo>
                  <a:lnTo>
                    <a:pt x="1854200" y="273050"/>
                  </a:lnTo>
                  <a:lnTo>
                    <a:pt x="0" y="273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39850" y="4870450"/>
              <a:ext cx="1853564" cy="273050"/>
            </a:xfrm>
            <a:custGeom>
              <a:avLst/>
              <a:gdLst/>
              <a:ahLst/>
              <a:cxnLst/>
              <a:rect l="l" t="t" r="r" b="b"/>
              <a:pathLst>
                <a:path w="1853564" h="273050">
                  <a:moveTo>
                    <a:pt x="0" y="0"/>
                  </a:moveTo>
                  <a:lnTo>
                    <a:pt x="1853254" y="0"/>
                  </a:lnTo>
                  <a:lnTo>
                    <a:pt x="1853254" y="273049"/>
                  </a:lnTo>
                </a:path>
                <a:path w="1853564" h="273050">
                  <a:moveTo>
                    <a:pt x="0" y="273049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15591" y="5759294"/>
            <a:ext cx="13948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Pixar - Piper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4686300" y="3460750"/>
            <a:ext cx="4292600" cy="2556510"/>
            <a:chOff x="4686300" y="2603500"/>
            <a:chExt cx="4292600" cy="2556510"/>
          </a:xfrm>
        </p:grpSpPr>
        <p:sp>
          <p:nvSpPr>
            <p:cNvPr id="13" name="object 13"/>
            <p:cNvSpPr/>
            <p:nvPr/>
          </p:nvSpPr>
          <p:spPr>
            <a:xfrm>
              <a:off x="4686300" y="2603500"/>
              <a:ext cx="4292600" cy="2425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64250" y="4883150"/>
              <a:ext cx="1854200" cy="260350"/>
            </a:xfrm>
            <a:custGeom>
              <a:avLst/>
              <a:gdLst/>
              <a:ahLst/>
              <a:cxnLst/>
              <a:rect l="l" t="t" r="r" b="b"/>
              <a:pathLst>
                <a:path w="1854200" h="260350">
                  <a:moveTo>
                    <a:pt x="0" y="0"/>
                  </a:moveTo>
                  <a:lnTo>
                    <a:pt x="1854200" y="0"/>
                  </a:lnTo>
                  <a:lnTo>
                    <a:pt x="1854200" y="260350"/>
                  </a:lnTo>
                  <a:lnTo>
                    <a:pt x="0" y="260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64250" y="4883150"/>
              <a:ext cx="1853564" cy="260350"/>
            </a:xfrm>
            <a:custGeom>
              <a:avLst/>
              <a:gdLst/>
              <a:ahLst/>
              <a:cxnLst/>
              <a:rect l="l" t="t" r="r" b="b"/>
              <a:pathLst>
                <a:path w="1853565" h="260350">
                  <a:moveTo>
                    <a:pt x="0" y="0"/>
                  </a:moveTo>
                  <a:lnTo>
                    <a:pt x="1853254" y="0"/>
                  </a:lnTo>
                  <a:lnTo>
                    <a:pt x="1853254" y="260349"/>
                  </a:lnTo>
                </a:path>
                <a:path w="1853565" h="260350">
                  <a:moveTo>
                    <a:pt x="0" y="260349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139992" y="5766098"/>
            <a:ext cx="177782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Final Fantasy 15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93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Engine</a:t>
            </a:r>
            <a:br>
              <a:rPr lang="en-US" dirty="0" smtClean="0"/>
            </a:br>
            <a:r>
              <a:rPr lang="en-US" dirty="0" smtClean="0"/>
              <a:t>modules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719263"/>
            <a:ext cx="3515465" cy="4411662"/>
          </a:xfrm>
        </p:spPr>
        <p:txBody>
          <a:bodyPr/>
          <a:lstStyle/>
          <a:p>
            <a:r>
              <a:rPr lang="en-US" dirty="0" smtClean="0"/>
              <a:t>source:</a:t>
            </a:r>
            <a:br>
              <a:rPr lang="en-US" dirty="0" smtClean="0"/>
            </a:br>
            <a:r>
              <a:rPr lang="en-US" sz="3200" spc="5" dirty="0" smtClean="0">
                <a:solidFill>
                  <a:srgbClr val="222222"/>
                </a:solidFill>
                <a:cs typeface="Arial"/>
              </a:rPr>
              <a:t>Gregory</a:t>
            </a:r>
            <a:r>
              <a:rPr lang="en-US" sz="3200" spc="5" dirty="0">
                <a:solidFill>
                  <a:srgbClr val="222222"/>
                </a:solidFill>
                <a:cs typeface="Arial"/>
              </a:rPr>
              <a:t>, </a:t>
            </a:r>
            <a:r>
              <a:rPr lang="en-US" sz="3200" spc="20" dirty="0">
                <a:solidFill>
                  <a:srgbClr val="222222"/>
                </a:solidFill>
                <a:cs typeface="Arial"/>
              </a:rPr>
              <a:t>Jason.</a:t>
            </a:r>
            <a:r>
              <a:rPr lang="en-US" sz="3200" spc="-200" dirty="0">
                <a:solidFill>
                  <a:srgbClr val="222222"/>
                </a:solidFill>
                <a:cs typeface="Arial"/>
              </a:rPr>
              <a:t> </a:t>
            </a:r>
            <a:r>
              <a:rPr lang="en-US" sz="3200" i="1" spc="5" dirty="0">
                <a:solidFill>
                  <a:srgbClr val="222222"/>
                </a:solidFill>
                <a:cs typeface="Arial"/>
              </a:rPr>
              <a:t>Game </a:t>
            </a:r>
            <a:r>
              <a:rPr lang="en-US" sz="3200" i="1" spc="20" dirty="0">
                <a:solidFill>
                  <a:srgbClr val="222222"/>
                </a:solidFill>
                <a:cs typeface="Arial"/>
              </a:rPr>
              <a:t>engine </a:t>
            </a:r>
            <a:r>
              <a:rPr lang="en-US" sz="3200" i="1" spc="10" dirty="0">
                <a:solidFill>
                  <a:srgbClr val="222222"/>
                </a:solidFill>
                <a:cs typeface="Arial"/>
              </a:rPr>
              <a:t>architecture</a:t>
            </a:r>
            <a:r>
              <a:rPr lang="en-US" sz="3200" spc="10" dirty="0">
                <a:solidFill>
                  <a:srgbClr val="222222"/>
                </a:solidFill>
                <a:cs typeface="Arial"/>
              </a:rPr>
              <a:t>.</a:t>
            </a:r>
            <a:r>
              <a:rPr lang="en-US" sz="3200" spc="-80" dirty="0">
                <a:solidFill>
                  <a:srgbClr val="222222"/>
                </a:solidFill>
                <a:cs typeface="Arial"/>
              </a:rPr>
              <a:t> </a:t>
            </a:r>
            <a:r>
              <a:rPr lang="en-US" sz="3200" spc="-20" dirty="0">
                <a:solidFill>
                  <a:srgbClr val="222222"/>
                </a:solidFill>
                <a:cs typeface="Arial"/>
              </a:rPr>
              <a:t>CRC</a:t>
            </a:r>
            <a:r>
              <a:rPr lang="en-US" sz="3200" spc="-114" dirty="0">
                <a:solidFill>
                  <a:srgbClr val="222222"/>
                </a:solidFill>
                <a:cs typeface="Arial"/>
              </a:rPr>
              <a:t> </a:t>
            </a:r>
            <a:r>
              <a:rPr lang="en-US" sz="3200" spc="5" dirty="0">
                <a:solidFill>
                  <a:srgbClr val="222222"/>
                </a:solidFill>
                <a:cs typeface="Arial"/>
              </a:rPr>
              <a:t>Press,</a:t>
            </a:r>
            <a:r>
              <a:rPr lang="en-US" sz="3200" spc="-80" dirty="0">
                <a:solidFill>
                  <a:srgbClr val="222222"/>
                </a:solidFill>
                <a:cs typeface="Arial"/>
              </a:rPr>
              <a:t> </a:t>
            </a:r>
            <a:r>
              <a:rPr lang="en-US" sz="3200" spc="30" dirty="0">
                <a:solidFill>
                  <a:srgbClr val="222222"/>
                </a:solidFill>
                <a:cs typeface="Arial"/>
              </a:rPr>
              <a:t>2009.</a:t>
            </a:r>
            <a:endParaRPr lang="en-US" sz="3200" dirty="0">
              <a:cs typeface="Arial"/>
            </a:endParaRPr>
          </a:p>
          <a:p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grpSp>
        <p:nvGrpSpPr>
          <p:cNvPr id="8" name="object 8"/>
          <p:cNvGrpSpPr/>
          <p:nvPr/>
        </p:nvGrpSpPr>
        <p:grpSpPr>
          <a:xfrm>
            <a:off x="3926542" y="169467"/>
            <a:ext cx="5085038" cy="6688533"/>
            <a:chOff x="2618884" y="15384"/>
            <a:chExt cx="3904615" cy="5135880"/>
          </a:xfrm>
        </p:grpSpPr>
        <p:sp>
          <p:nvSpPr>
            <p:cNvPr id="9" name="object 9"/>
            <p:cNvSpPr/>
            <p:nvPr/>
          </p:nvSpPr>
          <p:spPr>
            <a:xfrm>
              <a:off x="2654300" y="50800"/>
              <a:ext cx="3835400" cy="5067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35259" y="31759"/>
              <a:ext cx="3871595" cy="5102860"/>
            </a:xfrm>
            <a:custGeom>
              <a:avLst/>
              <a:gdLst/>
              <a:ahLst/>
              <a:cxnLst/>
              <a:rect l="l" t="t" r="r" b="b"/>
              <a:pathLst>
                <a:path w="3871595" h="5102860">
                  <a:moveTo>
                    <a:pt x="0" y="0"/>
                  </a:moveTo>
                  <a:lnTo>
                    <a:pt x="3871524" y="0"/>
                  </a:lnTo>
                  <a:lnTo>
                    <a:pt x="3871524" y="5102796"/>
                  </a:lnTo>
                  <a:lnTo>
                    <a:pt x="0" y="5102796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833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0519" y="2967837"/>
            <a:ext cx="7919720" cy="1257300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5080" algn="ctr">
              <a:spcBef>
                <a:spcPts val="100"/>
              </a:spcBef>
            </a:pPr>
            <a:r>
              <a:rPr sz="4000" dirty="0"/>
              <a:t>Game </a:t>
            </a:r>
            <a:r>
              <a:rPr sz="4000" dirty="0" smtClean="0"/>
              <a:t>Engines</a:t>
            </a:r>
            <a:r>
              <a:rPr lang="en-US" sz="4000" dirty="0" smtClean="0"/>
              <a:t>:</a:t>
            </a:r>
            <a:endParaRPr sz="4000" dirty="0"/>
          </a:p>
          <a:p>
            <a:pPr algn="ctr">
              <a:spcBef>
                <a:spcPts val="100"/>
              </a:spcBef>
            </a:pPr>
            <a:r>
              <a:rPr sz="4000" spc="-65" dirty="0">
                <a:latin typeface="Arial"/>
                <a:cs typeface="Arial"/>
              </a:rPr>
              <a:t>Tools </a:t>
            </a:r>
            <a:r>
              <a:rPr sz="4000" spc="40" dirty="0">
                <a:latin typeface="Arial"/>
                <a:cs typeface="Arial"/>
              </a:rPr>
              <a:t>that </a:t>
            </a:r>
            <a:r>
              <a:rPr sz="4000" spc="-25" dirty="0">
                <a:latin typeface="Arial"/>
                <a:cs typeface="Arial"/>
              </a:rPr>
              <a:t>fit </a:t>
            </a:r>
            <a:r>
              <a:rPr sz="4000" spc="30" dirty="0">
                <a:latin typeface="Arial"/>
                <a:cs typeface="Arial"/>
              </a:rPr>
              <a:t>the </a:t>
            </a:r>
            <a:r>
              <a:rPr sz="4000" spc="-5" dirty="0">
                <a:latin typeface="Arial"/>
                <a:cs typeface="Arial"/>
              </a:rPr>
              <a:t>pieces</a:t>
            </a:r>
            <a:r>
              <a:rPr sz="4000" spc="285" dirty="0">
                <a:latin typeface="Arial"/>
                <a:cs typeface="Arial"/>
              </a:rPr>
              <a:t> </a:t>
            </a:r>
            <a:r>
              <a:rPr sz="4000" spc="15" dirty="0">
                <a:latin typeface="Arial"/>
                <a:cs typeface="Arial"/>
              </a:rPr>
              <a:t>together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2100" y="1504950"/>
            <a:ext cx="939800" cy="163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96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9950"/>
            <a:ext cx="9144000" cy="5130800"/>
          </a:xfrm>
          <a:custGeom>
            <a:avLst/>
            <a:gdLst/>
            <a:ahLst/>
            <a:cxnLst/>
            <a:rect l="l" t="t" r="r" b="b"/>
            <a:pathLst>
              <a:path w="9144000" h="5130800">
                <a:moveTo>
                  <a:pt x="0" y="0"/>
                </a:moveTo>
                <a:lnTo>
                  <a:pt x="9144000" y="0"/>
                </a:lnTo>
                <a:lnTo>
                  <a:pt x="9144000" y="5130800"/>
                </a:lnTo>
                <a:lnTo>
                  <a:pt x="0" y="5130800"/>
                </a:lnTo>
                <a:lnTo>
                  <a:pt x="0" y="0"/>
                </a:lnTo>
                <a:close/>
              </a:path>
            </a:pathLst>
          </a:custGeom>
          <a:solidFill>
            <a:srgbClr val="487874">
              <a:alpha val="623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3350" y="1689100"/>
            <a:ext cx="8877300" cy="4216400"/>
          </a:xfrm>
          <a:custGeom>
            <a:avLst/>
            <a:gdLst/>
            <a:ahLst/>
            <a:cxnLst/>
            <a:rect l="l" t="t" r="r" b="b"/>
            <a:pathLst>
              <a:path w="8877300" h="4216400">
                <a:moveTo>
                  <a:pt x="8877300" y="0"/>
                </a:moveTo>
                <a:lnTo>
                  <a:pt x="0" y="0"/>
                </a:lnTo>
                <a:lnTo>
                  <a:pt x="0" y="4216400"/>
                </a:lnTo>
                <a:lnTo>
                  <a:pt x="8877300" y="4216400"/>
                </a:lnTo>
                <a:lnTo>
                  <a:pt x="887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351" y="1689101"/>
            <a:ext cx="8872855" cy="4214495"/>
          </a:xfrm>
          <a:custGeom>
            <a:avLst/>
            <a:gdLst/>
            <a:ahLst/>
            <a:cxnLst/>
            <a:rect l="l" t="t" r="r" b="b"/>
            <a:pathLst>
              <a:path w="8872855" h="4214495">
                <a:moveTo>
                  <a:pt x="0" y="0"/>
                </a:moveTo>
                <a:lnTo>
                  <a:pt x="8872772" y="0"/>
                </a:lnTo>
                <a:lnTo>
                  <a:pt x="8872772" y="4214249"/>
                </a:lnTo>
                <a:lnTo>
                  <a:pt x="0" y="4214249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434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57306" y="883574"/>
            <a:ext cx="70256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b="1" spc="-30" dirty="0">
                <a:solidFill>
                  <a:srgbClr val="FFFFFF"/>
                </a:solidFill>
                <a:latin typeface="Consolas"/>
                <a:cs typeface="Consolas"/>
              </a:rPr>
              <a:t>GAME </a:t>
            </a:r>
            <a:r>
              <a:rPr sz="4800" b="1" spc="-35" dirty="0">
                <a:solidFill>
                  <a:srgbClr val="FFFFFF"/>
                </a:solidFill>
                <a:latin typeface="Consolas"/>
                <a:cs typeface="Consolas"/>
              </a:rPr>
              <a:t>ENGINES:</a:t>
            </a:r>
            <a:r>
              <a:rPr sz="4800" b="1" spc="27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4800" b="1" spc="-40" dirty="0">
                <a:solidFill>
                  <a:srgbClr val="FFFFFF"/>
                </a:solidFill>
                <a:latin typeface="Consolas"/>
                <a:cs typeface="Consolas"/>
              </a:rPr>
              <a:t>HISTORY</a:t>
            </a:r>
            <a:endParaRPr sz="4800">
              <a:latin typeface="Consolas"/>
              <a:cs typeface="Consola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70006" y="1575724"/>
            <a:ext cx="6997700" cy="50800"/>
          </a:xfrm>
          <a:custGeom>
            <a:avLst/>
            <a:gdLst/>
            <a:ahLst/>
            <a:cxnLst/>
            <a:rect l="l" t="t" r="r" b="b"/>
            <a:pathLst>
              <a:path w="6997700" h="50800">
                <a:moveTo>
                  <a:pt x="6997700" y="0"/>
                </a:moveTo>
                <a:lnTo>
                  <a:pt x="0" y="0"/>
                </a:lnTo>
                <a:lnTo>
                  <a:pt x="0" y="50800"/>
                </a:lnTo>
                <a:lnTo>
                  <a:pt x="6997700" y="50800"/>
                </a:lnTo>
                <a:lnTo>
                  <a:pt x="6997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6726" y="1804024"/>
            <a:ext cx="662685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kern="0" dirty="0">
                <a:latin typeface="Lucida Console"/>
                <a:cs typeface="Lucida Console"/>
              </a:rPr>
              <a:t>1990s First-person shooters</a:t>
            </a:r>
            <a:r>
              <a:rPr sz="2400" kern="0" dirty="0" smtClean="0">
                <a:latin typeface="Lucida Console"/>
                <a:cs typeface="Lucida Console"/>
              </a:rPr>
              <a:t>:</a:t>
            </a:r>
            <a:r>
              <a:rPr lang="en-US" sz="2400" kern="0" dirty="0" smtClean="0">
                <a:latin typeface="Lucida Console"/>
                <a:cs typeface="Lucida Console"/>
              </a:rPr>
              <a:t/>
            </a:r>
            <a:br>
              <a:rPr lang="en-US" sz="2400" kern="0" dirty="0" smtClean="0">
                <a:latin typeface="Lucida Console"/>
                <a:cs typeface="Lucida Console"/>
              </a:rPr>
            </a:br>
            <a:r>
              <a:rPr sz="2400" b="1" spc="40" dirty="0" smtClean="0">
                <a:latin typeface="Arial"/>
                <a:cs typeface="Arial"/>
              </a:rPr>
              <a:t>Doom</a:t>
            </a:r>
            <a:r>
              <a:rPr sz="2400" b="1" spc="-45" dirty="0" smtClean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by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id</a:t>
            </a:r>
            <a:r>
              <a:rPr sz="2400" b="1" spc="65" dirty="0">
                <a:latin typeface="Arial"/>
                <a:cs typeface="Arial"/>
              </a:rPr>
              <a:t> </a:t>
            </a:r>
            <a:r>
              <a:rPr sz="2400" b="1" spc="25" dirty="0">
                <a:latin typeface="Arial"/>
                <a:cs typeface="Arial"/>
              </a:rPr>
              <a:t>Software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09800" y="2571750"/>
            <a:ext cx="4178300" cy="312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9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33350" y="1689100"/>
            <a:ext cx="8877300" cy="4216400"/>
          </a:xfrm>
          <a:custGeom>
            <a:avLst/>
            <a:gdLst/>
            <a:ahLst/>
            <a:cxnLst/>
            <a:rect l="l" t="t" r="r" b="b"/>
            <a:pathLst>
              <a:path w="8877300" h="4216400">
                <a:moveTo>
                  <a:pt x="8877300" y="0"/>
                </a:moveTo>
                <a:lnTo>
                  <a:pt x="0" y="0"/>
                </a:lnTo>
                <a:lnTo>
                  <a:pt x="0" y="4216400"/>
                </a:lnTo>
                <a:lnTo>
                  <a:pt x="8877300" y="4216400"/>
                </a:lnTo>
                <a:lnTo>
                  <a:pt x="887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767079"/>
          </a:xfrm>
        </p:spPr>
        <p:txBody>
          <a:bodyPr/>
          <a:lstStyle/>
          <a:p>
            <a:r>
              <a:rPr lang="en-US" dirty="0" smtClean="0"/>
              <a:t>GAME ENGINES: HISTORY</a:t>
            </a:r>
            <a:endParaRPr lang="en-US" dirty="0"/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xfrm>
            <a:off x="266700" y="1064420"/>
            <a:ext cx="8229600" cy="4411662"/>
          </a:xfrm>
        </p:spPr>
        <p:txBody>
          <a:bodyPr/>
          <a:lstStyle/>
          <a:p>
            <a:r>
              <a:rPr lang="en-US" dirty="0" smtClean="0"/>
              <a:t>Architecture separates core software from game-specific assets</a:t>
            </a:r>
          </a:p>
          <a:p>
            <a:r>
              <a:rPr lang="en-US" dirty="0" smtClean="0"/>
              <a:t>ASSETS “ENGINE” SOFTWARE</a:t>
            </a:r>
            <a:endParaRPr lang="en-US" dirty="0"/>
          </a:p>
        </p:txBody>
      </p:sp>
      <p:sp>
        <p:nvSpPr>
          <p:cNvPr id="6" name="object 6"/>
          <p:cNvSpPr/>
          <p:nvPr/>
        </p:nvSpPr>
        <p:spPr>
          <a:xfrm>
            <a:off x="1070006" y="1575724"/>
            <a:ext cx="6997700" cy="50800"/>
          </a:xfrm>
          <a:custGeom>
            <a:avLst/>
            <a:gdLst/>
            <a:ahLst/>
            <a:cxnLst/>
            <a:rect l="l" t="t" r="r" b="b"/>
            <a:pathLst>
              <a:path w="6997700" h="50800">
                <a:moveTo>
                  <a:pt x="6997700" y="0"/>
                </a:moveTo>
                <a:lnTo>
                  <a:pt x="0" y="0"/>
                </a:lnTo>
                <a:lnTo>
                  <a:pt x="0" y="50800"/>
                </a:lnTo>
                <a:lnTo>
                  <a:pt x="6997700" y="50800"/>
                </a:lnTo>
                <a:lnTo>
                  <a:pt x="6997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87700" y="3270251"/>
            <a:ext cx="2387600" cy="1803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0201" y="3371850"/>
            <a:ext cx="2285365" cy="1404872"/>
          </a:xfrm>
          <a:prstGeom prst="rect">
            <a:avLst/>
          </a:prstGeom>
          <a:solidFill>
            <a:srgbClr val="FFFFFF"/>
          </a:solidFill>
          <a:ln w="25387">
            <a:solidFill>
              <a:srgbClr val="FFD966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92710">
              <a:spcBef>
                <a:spcPts val="715"/>
              </a:spcBef>
            </a:pPr>
            <a:r>
              <a:rPr sz="1400" b="1" spc="-15" dirty="0">
                <a:latin typeface="Arial"/>
                <a:cs typeface="Arial"/>
              </a:rPr>
              <a:t>Art</a:t>
            </a:r>
            <a:r>
              <a:rPr sz="1400" b="1" spc="10" dirty="0">
                <a:latin typeface="Arial"/>
                <a:cs typeface="Arial"/>
              </a:rPr>
              <a:t> assets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1400" dirty="0">
              <a:latin typeface="Arial"/>
              <a:cs typeface="Arial"/>
            </a:endParaRPr>
          </a:p>
          <a:p>
            <a:pPr marL="92710"/>
            <a:r>
              <a:rPr sz="1400" b="1" spc="25" dirty="0" smtClean="0">
                <a:latin typeface="Arial"/>
                <a:cs typeface="Arial"/>
              </a:rPr>
              <a:t>Game</a:t>
            </a:r>
            <a:r>
              <a:rPr lang="en-US" sz="1400" b="1" spc="25" dirty="0" smtClean="0">
                <a:latin typeface="Arial"/>
                <a:cs typeface="Arial"/>
              </a:rPr>
              <a:t> </a:t>
            </a:r>
            <a:r>
              <a:rPr sz="1400" b="1" dirty="0" smtClean="0">
                <a:latin typeface="Arial"/>
                <a:cs typeface="Arial"/>
              </a:rPr>
              <a:t>map/</a:t>
            </a:r>
            <a:endParaRPr lang="en-US" sz="1400" b="1" dirty="0">
              <a:latin typeface="Arial"/>
              <a:cs typeface="Arial"/>
            </a:endParaRPr>
          </a:p>
          <a:p>
            <a:pPr marL="92710"/>
            <a:r>
              <a:rPr sz="1400" b="1" dirty="0" smtClean="0">
                <a:latin typeface="Arial"/>
                <a:cs typeface="Arial"/>
              </a:rPr>
              <a:t>environments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1450" dirty="0">
              <a:latin typeface="Arial"/>
              <a:cs typeface="Arial"/>
            </a:endParaRPr>
          </a:p>
          <a:p>
            <a:pPr marL="92710"/>
            <a:r>
              <a:rPr sz="1400" b="1" spc="-15" dirty="0">
                <a:latin typeface="Arial"/>
                <a:cs typeface="Arial"/>
              </a:rPr>
              <a:t>Rules </a:t>
            </a:r>
            <a:r>
              <a:rPr sz="1400" b="1" spc="20" dirty="0">
                <a:latin typeface="Arial"/>
                <a:cs typeface="Arial"/>
              </a:rPr>
              <a:t>of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play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34100" y="3371851"/>
            <a:ext cx="2513330" cy="1217641"/>
          </a:xfrm>
          <a:prstGeom prst="rect">
            <a:avLst/>
          </a:prstGeom>
          <a:solidFill>
            <a:srgbClr val="FFFFFF"/>
          </a:solidFill>
          <a:ln w="25387">
            <a:solidFill>
              <a:srgbClr val="FFD966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549275">
              <a:spcBef>
                <a:spcPts val="715"/>
              </a:spcBef>
            </a:pPr>
            <a:r>
              <a:rPr sz="1400" b="1" spc="20" dirty="0">
                <a:latin typeface="Arial"/>
                <a:cs typeface="Arial"/>
              </a:rPr>
              <a:t>3D </a:t>
            </a:r>
            <a:r>
              <a:rPr sz="1400" b="1" dirty="0">
                <a:latin typeface="Arial"/>
                <a:cs typeface="Arial"/>
              </a:rPr>
              <a:t>graphics</a:t>
            </a:r>
            <a:r>
              <a:rPr sz="1400" b="1" spc="-17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rendering</a:t>
            </a:r>
            <a:endParaRPr sz="1400">
              <a:latin typeface="Arial"/>
              <a:cs typeface="Arial"/>
            </a:endParaRPr>
          </a:p>
          <a:p>
            <a:pPr marL="1260475" marR="72390" indent="-444500">
              <a:lnSpc>
                <a:spcPts val="3400"/>
              </a:lnSpc>
              <a:spcBef>
                <a:spcPts val="300"/>
              </a:spcBef>
            </a:pPr>
            <a:r>
              <a:rPr sz="1400" b="1" spc="10" dirty="0">
                <a:latin typeface="Arial"/>
                <a:cs typeface="Arial"/>
              </a:rPr>
              <a:t>Collision</a:t>
            </a:r>
            <a:r>
              <a:rPr sz="1400" b="1" spc="-185" dirty="0">
                <a:latin typeface="Arial"/>
                <a:cs typeface="Arial"/>
              </a:rPr>
              <a:t> </a:t>
            </a:r>
            <a:r>
              <a:rPr sz="1400" b="1" spc="20" dirty="0">
                <a:latin typeface="Arial"/>
                <a:cs typeface="Arial"/>
              </a:rPr>
              <a:t>detection  </a:t>
            </a:r>
            <a:r>
              <a:rPr sz="1400" b="1" spc="-5" dirty="0">
                <a:latin typeface="Arial"/>
                <a:cs typeface="Arial"/>
              </a:rPr>
              <a:t>Audio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system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16200" y="4159256"/>
            <a:ext cx="3521710" cy="25400"/>
            <a:chOff x="2616200" y="3302006"/>
            <a:chExt cx="3521710" cy="25400"/>
          </a:xfrm>
        </p:grpSpPr>
        <p:sp>
          <p:nvSpPr>
            <p:cNvPr id="11" name="object 11"/>
            <p:cNvSpPr/>
            <p:nvPr/>
          </p:nvSpPr>
          <p:spPr>
            <a:xfrm>
              <a:off x="2616200" y="3314700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10">
                  <a:moveTo>
                    <a:pt x="0" y="0"/>
                  </a:moveTo>
                  <a:lnTo>
                    <a:pt x="562213" y="0"/>
                  </a:lnTo>
                </a:path>
              </a:pathLst>
            </a:custGeom>
            <a:ln w="25387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75300" y="3314700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10">
                  <a:moveTo>
                    <a:pt x="0" y="0"/>
                  </a:moveTo>
                  <a:lnTo>
                    <a:pt x="562213" y="0"/>
                  </a:lnTo>
                </a:path>
              </a:pathLst>
            </a:custGeom>
            <a:ln w="25387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471" y="122238"/>
            <a:ext cx="7866529" cy="1295400"/>
          </a:xfrm>
        </p:spPr>
        <p:txBody>
          <a:bodyPr/>
          <a:lstStyle/>
          <a:p>
            <a:r>
              <a:rPr lang="en-US" sz="2800" smtClean="0"/>
              <a:t>Unreal Engine: A full industry-grade development environment (advanced tool)</a:t>
            </a:r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2" name="object 2"/>
          <p:cNvSpPr/>
          <p:nvPr/>
        </p:nvSpPr>
        <p:spPr>
          <a:xfrm>
            <a:off x="0" y="1566583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0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35" dirty="0">
                <a:cs typeface="Arial"/>
              </a:rPr>
              <a:t>Unity: </a:t>
            </a:r>
            <a:r>
              <a:rPr lang="en-US" sz="4000" spc="-55" dirty="0">
                <a:cs typeface="Arial"/>
              </a:rPr>
              <a:t>A </a:t>
            </a:r>
            <a:r>
              <a:rPr lang="en-US" sz="4000" spc="-15" dirty="0">
                <a:cs typeface="Arial"/>
              </a:rPr>
              <a:t>full </a:t>
            </a:r>
            <a:r>
              <a:rPr lang="en-US" sz="4000" spc="10" dirty="0">
                <a:cs typeface="Arial"/>
              </a:rPr>
              <a:t>development </a:t>
            </a:r>
            <a:r>
              <a:rPr lang="en-US" sz="4000" spc="-15" dirty="0">
                <a:cs typeface="Arial"/>
              </a:rPr>
              <a:t>environment </a:t>
            </a:r>
            <a:r>
              <a:rPr lang="en-US" sz="4000" spc="-10" dirty="0">
                <a:cs typeface="Arial"/>
              </a:rPr>
              <a:t>(advanced</a:t>
            </a:r>
            <a:r>
              <a:rPr lang="en-US" sz="4000" spc="-40" dirty="0">
                <a:cs typeface="Arial"/>
              </a:rPr>
              <a:t> </a:t>
            </a:r>
            <a:r>
              <a:rPr lang="en-US" sz="4000" spc="15" dirty="0">
                <a:cs typeface="Arial"/>
              </a:rPr>
              <a:t>tool</a:t>
            </a:r>
            <a:r>
              <a:rPr lang="en-US" sz="4000" spc="15" dirty="0" smtClean="0">
                <a:cs typeface="Arial"/>
              </a:rPr>
              <a:t>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2" name="object 2"/>
          <p:cNvSpPr/>
          <p:nvPr/>
        </p:nvSpPr>
        <p:spPr>
          <a:xfrm>
            <a:off x="4445" y="171450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9950"/>
            <a:ext cx="9144000" cy="5130800"/>
          </a:xfrm>
          <a:custGeom>
            <a:avLst/>
            <a:gdLst/>
            <a:ahLst/>
            <a:cxnLst/>
            <a:rect l="l" t="t" r="r" b="b"/>
            <a:pathLst>
              <a:path w="9144000" h="5130800">
                <a:moveTo>
                  <a:pt x="0" y="0"/>
                </a:moveTo>
                <a:lnTo>
                  <a:pt x="9144000" y="0"/>
                </a:lnTo>
                <a:lnTo>
                  <a:pt x="9144000" y="5130800"/>
                </a:lnTo>
                <a:lnTo>
                  <a:pt x="0" y="5130800"/>
                </a:lnTo>
                <a:lnTo>
                  <a:pt x="0" y="0"/>
                </a:lnTo>
                <a:close/>
              </a:path>
            </a:pathLst>
          </a:custGeom>
          <a:solidFill>
            <a:srgbClr val="487874">
              <a:alpha val="623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6840" y="961390"/>
            <a:ext cx="8905875" cy="4958715"/>
            <a:chOff x="116839" y="104139"/>
            <a:chExt cx="8905875" cy="4958715"/>
          </a:xfrm>
        </p:grpSpPr>
        <p:sp>
          <p:nvSpPr>
            <p:cNvPr id="4" name="object 4"/>
            <p:cNvSpPr/>
            <p:nvPr/>
          </p:nvSpPr>
          <p:spPr>
            <a:xfrm>
              <a:off x="133349" y="120649"/>
              <a:ext cx="8877300" cy="4927600"/>
            </a:xfrm>
            <a:custGeom>
              <a:avLst/>
              <a:gdLst/>
              <a:ahLst/>
              <a:cxnLst/>
              <a:rect l="l" t="t" r="r" b="b"/>
              <a:pathLst>
                <a:path w="8877300" h="4927600">
                  <a:moveTo>
                    <a:pt x="8877300" y="0"/>
                  </a:moveTo>
                  <a:lnTo>
                    <a:pt x="0" y="0"/>
                  </a:lnTo>
                  <a:lnTo>
                    <a:pt x="0" y="4927600"/>
                  </a:lnTo>
                  <a:lnTo>
                    <a:pt x="8877300" y="49276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3349" y="120649"/>
              <a:ext cx="8872855" cy="4925695"/>
            </a:xfrm>
            <a:custGeom>
              <a:avLst/>
              <a:gdLst/>
              <a:ahLst/>
              <a:cxnLst/>
              <a:rect l="l" t="t" r="r" b="b"/>
              <a:pathLst>
                <a:path w="8872855" h="4925695">
                  <a:moveTo>
                    <a:pt x="0" y="0"/>
                  </a:moveTo>
                  <a:lnTo>
                    <a:pt x="8872772" y="0"/>
                  </a:lnTo>
                  <a:lnTo>
                    <a:pt x="8872772" y="4925087"/>
                  </a:lnTo>
                  <a:lnTo>
                    <a:pt x="0" y="4925087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7550" y="1228850"/>
            <a:ext cx="8343265" cy="747395"/>
          </a:xfrm>
          <a:prstGeom prst="rect">
            <a:avLst/>
          </a:prstGeom>
        </p:spPr>
        <p:txBody>
          <a:bodyPr vert="horz" wrap="square" lIns="0" tIns="3302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spc="-90" dirty="0">
                <a:latin typeface="Arial"/>
                <a:cs typeface="Arial"/>
              </a:rPr>
              <a:t>A </a:t>
            </a:r>
            <a:r>
              <a:rPr sz="2400" spc="50" dirty="0">
                <a:solidFill>
                  <a:schemeClr val="accent6"/>
                </a:solidFill>
                <a:latin typeface="Arial"/>
                <a:cs typeface="Arial"/>
              </a:rPr>
              <a:t>game </a:t>
            </a:r>
            <a:r>
              <a:rPr sz="2400" spc="-15" dirty="0">
                <a:solidFill>
                  <a:schemeClr val="accent6"/>
                </a:solidFill>
                <a:latin typeface="Arial"/>
                <a:cs typeface="Arial"/>
              </a:rPr>
              <a:t>engine </a:t>
            </a:r>
            <a:r>
              <a:rPr sz="2400" spc="-20" dirty="0">
                <a:latin typeface="Arial"/>
                <a:cs typeface="Arial"/>
              </a:rPr>
              <a:t>has </a:t>
            </a:r>
            <a:r>
              <a:rPr sz="2400" spc="40" dirty="0">
                <a:latin typeface="Arial"/>
                <a:cs typeface="Arial"/>
              </a:rPr>
              <a:t>a </a:t>
            </a:r>
            <a:r>
              <a:rPr sz="2400" spc="30" dirty="0">
                <a:latin typeface="Arial"/>
                <a:cs typeface="Arial"/>
              </a:rPr>
              <a:t>data </a:t>
            </a:r>
            <a:r>
              <a:rPr sz="2400" spc="-35" dirty="0">
                <a:latin typeface="Arial"/>
                <a:cs typeface="Arial"/>
              </a:rPr>
              <a:t>driven </a:t>
            </a:r>
            <a:r>
              <a:rPr sz="2400" dirty="0">
                <a:latin typeface="Arial"/>
                <a:cs typeface="Arial"/>
              </a:rPr>
              <a:t>architecture </a:t>
            </a:r>
            <a:r>
              <a:rPr sz="2400" spc="10" dirty="0">
                <a:latin typeface="Arial"/>
                <a:cs typeface="Arial"/>
              </a:rPr>
              <a:t>that </a:t>
            </a:r>
            <a:r>
              <a:rPr sz="2400" spc="25" dirty="0">
                <a:latin typeface="Arial"/>
                <a:cs typeface="Arial"/>
              </a:rPr>
              <a:t>can </a:t>
            </a:r>
            <a:r>
              <a:rPr sz="2400" spc="35" dirty="0">
                <a:latin typeface="Arial"/>
                <a:cs typeface="Arial"/>
              </a:rPr>
              <a:t>be  </a:t>
            </a:r>
            <a:r>
              <a:rPr sz="2400" spc="-15" dirty="0">
                <a:latin typeface="Arial"/>
                <a:cs typeface="Arial"/>
              </a:rPr>
              <a:t>used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55" dirty="0">
                <a:latin typeface="Arial"/>
                <a:cs typeface="Arial"/>
              </a:rPr>
              <a:t>make </a:t>
            </a:r>
            <a:r>
              <a:rPr sz="2400" spc="-10" dirty="0">
                <a:latin typeface="Arial"/>
                <a:cs typeface="Arial"/>
              </a:rPr>
              <a:t>many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30" dirty="0">
                <a:latin typeface="Arial"/>
                <a:cs typeface="Arial"/>
              </a:rPr>
              <a:t>games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16510" y="2739399"/>
            <a:ext cx="6620509" cy="2372360"/>
            <a:chOff x="-16510" y="1882149"/>
            <a:chExt cx="6620509" cy="2372360"/>
          </a:xfrm>
        </p:grpSpPr>
        <p:sp>
          <p:nvSpPr>
            <p:cNvPr id="8" name="object 8"/>
            <p:cNvSpPr/>
            <p:nvPr/>
          </p:nvSpPr>
          <p:spPr>
            <a:xfrm>
              <a:off x="2692400" y="2209800"/>
              <a:ext cx="3911600" cy="2044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917699"/>
              <a:ext cx="3124200" cy="17653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898659"/>
              <a:ext cx="3141980" cy="1802764"/>
            </a:xfrm>
            <a:custGeom>
              <a:avLst/>
              <a:gdLst/>
              <a:ahLst/>
              <a:cxnLst/>
              <a:rect l="l" t="t" r="r" b="b"/>
              <a:pathLst>
                <a:path w="3141980" h="1802764">
                  <a:moveTo>
                    <a:pt x="0" y="0"/>
                  </a:moveTo>
                  <a:lnTo>
                    <a:pt x="3141647" y="0"/>
                  </a:lnTo>
                  <a:lnTo>
                    <a:pt x="3141647" y="1802480"/>
                  </a:lnTo>
                  <a:lnTo>
                    <a:pt x="0" y="1802480"/>
                  </a:lnTo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3350" y="3409949"/>
              <a:ext cx="1892300" cy="279400"/>
            </a:xfrm>
            <a:custGeom>
              <a:avLst/>
              <a:gdLst/>
              <a:ahLst/>
              <a:cxnLst/>
              <a:rect l="l" t="t" r="r" b="b"/>
              <a:pathLst>
                <a:path w="1892300" h="279400">
                  <a:moveTo>
                    <a:pt x="18923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1892300" y="279400"/>
                  </a:lnTo>
                  <a:lnTo>
                    <a:pt x="1892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3350" y="3409949"/>
              <a:ext cx="1891664" cy="279400"/>
            </a:xfrm>
            <a:custGeom>
              <a:avLst/>
              <a:gdLst/>
              <a:ahLst/>
              <a:cxnLst/>
              <a:rect l="l" t="t" r="r" b="b"/>
              <a:pathLst>
                <a:path w="1891664" h="279400">
                  <a:moveTo>
                    <a:pt x="0" y="0"/>
                  </a:moveTo>
                  <a:lnTo>
                    <a:pt x="1891334" y="0"/>
                  </a:lnTo>
                  <a:lnTo>
                    <a:pt x="1891334" y="279257"/>
                  </a:lnTo>
                  <a:lnTo>
                    <a:pt x="0" y="279257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0926" y="4296910"/>
            <a:ext cx="182408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That dragon cancer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5461006" y="4616456"/>
            <a:ext cx="2562860" cy="1400810"/>
            <a:chOff x="5461006" y="3759206"/>
            <a:chExt cx="2562860" cy="1400810"/>
          </a:xfrm>
        </p:grpSpPr>
        <p:sp>
          <p:nvSpPr>
            <p:cNvPr id="15" name="object 15"/>
            <p:cNvSpPr/>
            <p:nvPr/>
          </p:nvSpPr>
          <p:spPr>
            <a:xfrm>
              <a:off x="5486400" y="3784600"/>
              <a:ext cx="2438400" cy="13588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73706" y="3771906"/>
              <a:ext cx="2463165" cy="1371600"/>
            </a:xfrm>
            <a:custGeom>
              <a:avLst/>
              <a:gdLst/>
              <a:ahLst/>
              <a:cxnLst/>
              <a:rect l="l" t="t" r="r" b="b"/>
              <a:pathLst>
                <a:path w="2463165" h="1371600">
                  <a:moveTo>
                    <a:pt x="0" y="0"/>
                  </a:moveTo>
                  <a:lnTo>
                    <a:pt x="2462543" y="0"/>
                  </a:lnTo>
                  <a:lnTo>
                    <a:pt x="2462543" y="1371593"/>
                  </a:lnTo>
                </a:path>
                <a:path w="2463165" h="1371600">
                  <a:moveTo>
                    <a:pt x="0" y="1371593"/>
                  </a:moveTo>
                  <a:lnTo>
                    <a:pt x="0" y="0"/>
                  </a:lnTo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18350" y="4870450"/>
              <a:ext cx="889000" cy="273050"/>
            </a:xfrm>
            <a:custGeom>
              <a:avLst/>
              <a:gdLst/>
              <a:ahLst/>
              <a:cxnLst/>
              <a:rect l="l" t="t" r="r" b="b"/>
              <a:pathLst>
                <a:path w="889000" h="273050">
                  <a:moveTo>
                    <a:pt x="0" y="0"/>
                  </a:moveTo>
                  <a:lnTo>
                    <a:pt x="889000" y="0"/>
                  </a:lnTo>
                  <a:lnTo>
                    <a:pt x="889000" y="273050"/>
                  </a:lnTo>
                  <a:lnTo>
                    <a:pt x="0" y="273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18350" y="4870450"/>
              <a:ext cx="889000" cy="273050"/>
            </a:xfrm>
            <a:custGeom>
              <a:avLst/>
              <a:gdLst/>
              <a:ahLst/>
              <a:cxnLst/>
              <a:rect l="l" t="t" r="r" b="b"/>
              <a:pathLst>
                <a:path w="889000" h="273050">
                  <a:moveTo>
                    <a:pt x="0" y="0"/>
                  </a:moveTo>
                  <a:lnTo>
                    <a:pt x="888546" y="0"/>
                  </a:lnTo>
                  <a:lnTo>
                    <a:pt x="888546" y="273049"/>
                  </a:lnTo>
                </a:path>
                <a:path w="889000" h="273050">
                  <a:moveTo>
                    <a:pt x="0" y="273049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118350" y="5757696"/>
            <a:ext cx="10325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Clockwork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6223007" y="2292357"/>
            <a:ext cx="2259965" cy="2272665"/>
            <a:chOff x="6223006" y="1435106"/>
            <a:chExt cx="2259965" cy="2272665"/>
          </a:xfrm>
        </p:grpSpPr>
        <p:sp>
          <p:nvSpPr>
            <p:cNvPr id="21" name="object 21"/>
            <p:cNvSpPr/>
            <p:nvPr/>
          </p:nvSpPr>
          <p:spPr>
            <a:xfrm>
              <a:off x="6248400" y="1460500"/>
              <a:ext cx="2209800" cy="22225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235706" y="1447806"/>
              <a:ext cx="2234565" cy="2247265"/>
            </a:xfrm>
            <a:custGeom>
              <a:avLst/>
              <a:gdLst/>
              <a:ahLst/>
              <a:cxnLst/>
              <a:rect l="l" t="t" r="r" b="b"/>
              <a:pathLst>
                <a:path w="2234565" h="2247265">
                  <a:moveTo>
                    <a:pt x="0" y="0"/>
                  </a:moveTo>
                  <a:lnTo>
                    <a:pt x="2234060" y="0"/>
                  </a:lnTo>
                  <a:lnTo>
                    <a:pt x="2234060" y="2246753"/>
                  </a:lnTo>
                  <a:lnTo>
                    <a:pt x="0" y="2246753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83350" y="3409950"/>
              <a:ext cx="1905000" cy="279400"/>
            </a:xfrm>
            <a:custGeom>
              <a:avLst/>
              <a:gdLst/>
              <a:ahLst/>
              <a:cxnLst/>
              <a:rect l="l" t="t" r="r" b="b"/>
              <a:pathLst>
                <a:path w="1905000" h="279400">
                  <a:moveTo>
                    <a:pt x="19050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1905000" y="279400"/>
                  </a:lnTo>
                  <a:lnTo>
                    <a:pt x="1905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483350" y="3409950"/>
              <a:ext cx="1904364" cy="279400"/>
            </a:xfrm>
            <a:custGeom>
              <a:avLst/>
              <a:gdLst/>
              <a:ahLst/>
              <a:cxnLst/>
              <a:rect l="l" t="t" r="r" b="b"/>
              <a:pathLst>
                <a:path w="1904365" h="279400">
                  <a:moveTo>
                    <a:pt x="0" y="0"/>
                  </a:moveTo>
                  <a:lnTo>
                    <a:pt x="1904028" y="0"/>
                  </a:lnTo>
                  <a:lnTo>
                    <a:pt x="1904028" y="279257"/>
                  </a:lnTo>
                  <a:lnTo>
                    <a:pt x="0" y="279257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551900" y="4296910"/>
            <a:ext cx="13284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Gardenarium</a:t>
            </a:r>
          </a:p>
        </p:txBody>
      </p:sp>
      <p:grpSp>
        <p:nvGrpSpPr>
          <p:cNvPr id="26" name="object 26"/>
          <p:cNvGrpSpPr/>
          <p:nvPr/>
        </p:nvGrpSpPr>
        <p:grpSpPr>
          <a:xfrm>
            <a:off x="3175006" y="3143257"/>
            <a:ext cx="3088640" cy="1769745"/>
            <a:chOff x="3175006" y="2286006"/>
            <a:chExt cx="3088640" cy="1769745"/>
          </a:xfrm>
        </p:grpSpPr>
        <p:sp>
          <p:nvSpPr>
            <p:cNvPr id="27" name="object 27"/>
            <p:cNvSpPr/>
            <p:nvPr/>
          </p:nvSpPr>
          <p:spPr>
            <a:xfrm>
              <a:off x="3187699" y="2298699"/>
              <a:ext cx="649605" cy="548005"/>
            </a:xfrm>
            <a:custGeom>
              <a:avLst/>
              <a:gdLst/>
              <a:ahLst/>
              <a:cxnLst/>
              <a:rect l="l" t="t" r="r" b="b"/>
              <a:pathLst>
                <a:path w="649604" h="548005">
                  <a:moveTo>
                    <a:pt x="0" y="0"/>
                  </a:moveTo>
                  <a:lnTo>
                    <a:pt x="649168" y="547520"/>
                  </a:lnTo>
                </a:path>
              </a:pathLst>
            </a:custGeom>
            <a:ln w="25387">
              <a:solidFill>
                <a:srgbClr val="F1C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40300" y="3428999"/>
              <a:ext cx="692150" cy="614045"/>
            </a:xfrm>
            <a:custGeom>
              <a:avLst/>
              <a:gdLst/>
              <a:ahLst/>
              <a:cxnLst/>
              <a:rect l="l" t="t" r="r" b="b"/>
              <a:pathLst>
                <a:path w="692150" h="614045">
                  <a:moveTo>
                    <a:pt x="0" y="0"/>
                  </a:moveTo>
                  <a:lnTo>
                    <a:pt x="692134" y="613784"/>
                  </a:lnTo>
                </a:path>
              </a:pathLst>
            </a:custGeom>
            <a:ln w="25387">
              <a:solidFill>
                <a:srgbClr val="F1C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23321" y="2578099"/>
              <a:ext cx="828040" cy="350520"/>
            </a:xfrm>
            <a:custGeom>
              <a:avLst/>
              <a:gdLst/>
              <a:ahLst/>
              <a:cxnLst/>
              <a:rect l="l" t="t" r="r" b="b"/>
              <a:pathLst>
                <a:path w="828039" h="350519">
                  <a:moveTo>
                    <a:pt x="827577" y="0"/>
                  </a:moveTo>
                  <a:lnTo>
                    <a:pt x="0" y="349921"/>
                  </a:lnTo>
                </a:path>
              </a:pathLst>
            </a:custGeom>
            <a:ln w="25387">
              <a:solidFill>
                <a:srgbClr val="F1C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9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3D Harder?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836" y="1568950"/>
            <a:ext cx="5630449" cy="52890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Objects have six degrees of freedom (</a:t>
            </a:r>
            <a:r>
              <a:rPr lang="en-US" dirty="0" err="1" smtClean="0"/>
              <a:t>DoF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X, Y, Z</a:t>
            </a:r>
          </a:p>
          <a:p>
            <a:pPr lvl="1"/>
            <a:r>
              <a:rPr lang="en-US" dirty="0" smtClean="0"/>
              <a:t>Roll, pitch, yaw</a:t>
            </a:r>
          </a:p>
          <a:p>
            <a:r>
              <a:rPr lang="en-US" dirty="0" smtClean="0"/>
              <a:t>Also camera position</a:t>
            </a:r>
          </a:p>
          <a:p>
            <a:pPr lvl="1"/>
            <a:r>
              <a:rPr lang="en-US" dirty="0" smtClean="0"/>
              <a:t>Occlusion and resolution issues</a:t>
            </a:r>
          </a:p>
          <a:p>
            <a:pPr lvl="1"/>
            <a:r>
              <a:rPr lang="en-US" dirty="0" smtClean="0"/>
              <a:t>Difficulty of orienting oneself</a:t>
            </a:r>
          </a:p>
          <a:p>
            <a:r>
              <a:rPr lang="en-US" dirty="0" smtClean="0"/>
              <a:t>People are not very good at 3D manipulation or reasoning</a:t>
            </a:r>
          </a:p>
          <a:p>
            <a:pPr lvl="1"/>
            <a:r>
              <a:rPr lang="en-US" dirty="0" smtClean="0"/>
              <a:t>Mouse is basically 2D</a:t>
            </a:r>
          </a:p>
          <a:p>
            <a:r>
              <a:rPr lang="en-US" dirty="0" smtClean="0"/>
              <a:t>Generally, dealing with complex, hierarchical objects</a:t>
            </a:r>
          </a:p>
          <a:p>
            <a:r>
              <a:rPr lang="en-US" dirty="0" smtClean="0"/>
              <a:t>Full real-world simulation</a:t>
            </a:r>
          </a:p>
          <a:p>
            <a:pPr lvl="1"/>
            <a:r>
              <a:rPr lang="en-US" dirty="0" smtClean="0"/>
              <a:t>Look and behaviors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6146" name="Picture 2" descr="http://www.allstar.fiu.edu/aero/images/pic5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64828"/>
            <a:ext cx="3419475" cy="2762251"/>
          </a:xfrm>
          <a:prstGeom prst="rect">
            <a:avLst/>
          </a:prstGeom>
          <a:noFill/>
        </p:spPr>
      </p:pic>
      <p:pic>
        <p:nvPicPr>
          <p:cNvPr id="6148" name="Picture 4" descr="http://tutorial.programming4.us/image/1108/Custom%20Avatar%20Animations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307" y="2680571"/>
            <a:ext cx="3460693" cy="2567835"/>
          </a:xfrm>
          <a:prstGeom prst="rect">
            <a:avLst/>
          </a:prstGeom>
          <a:noFill/>
        </p:spPr>
      </p:pic>
      <p:pic>
        <p:nvPicPr>
          <p:cNvPr id="6150" name="Picture 6" descr="http://wwwimages.adobe.com/www.adobe.com/content/dam/Adobe/en/inspire/2011/09/3d-scene-in-photoshop/10.jpg"/>
          <p:cNvPicPr>
            <a:picLocks noChangeAspect="1" noChangeArrowheads="1"/>
          </p:cNvPicPr>
          <p:nvPr/>
        </p:nvPicPr>
        <p:blipFill>
          <a:blip r:embed="rId4" cstate="print"/>
          <a:srcRect t="25861"/>
          <a:stretch>
            <a:fillRect/>
          </a:stretch>
        </p:blipFill>
        <p:spPr bwMode="auto">
          <a:xfrm>
            <a:off x="5724395" y="5281211"/>
            <a:ext cx="3181611" cy="1576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72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6675" y="1267660"/>
            <a:ext cx="439420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35" dirty="0">
                <a:latin typeface="Arial"/>
                <a:cs typeface="Arial"/>
              </a:rPr>
              <a:t>Art </a:t>
            </a:r>
            <a:r>
              <a:rPr sz="3200" b="1" spc="-30" dirty="0">
                <a:latin typeface="Arial"/>
                <a:cs typeface="Arial"/>
              </a:rPr>
              <a:t>assets </a:t>
            </a:r>
            <a:r>
              <a:rPr sz="3200" b="1" spc="-120" dirty="0">
                <a:latin typeface="Arial"/>
                <a:cs typeface="Arial"/>
              </a:rPr>
              <a:t>&amp;</a:t>
            </a:r>
            <a:r>
              <a:rPr sz="3200" b="1" spc="215" dirty="0">
                <a:latin typeface="Arial"/>
                <a:cs typeface="Arial"/>
              </a:rPr>
              <a:t> </a:t>
            </a:r>
            <a:r>
              <a:rPr sz="3200" b="1" spc="-20" dirty="0">
                <a:latin typeface="Arial"/>
                <a:cs typeface="Arial"/>
              </a:rPr>
              <a:t>animation</a:t>
            </a:r>
            <a:endParaRPr sz="3200">
              <a:latin typeface="Arial"/>
              <a:cs typeface="Arial"/>
            </a:endParaRPr>
          </a:p>
          <a:p>
            <a:pPr marL="12700" marR="1246505">
              <a:lnSpc>
                <a:spcPct val="200500"/>
              </a:lnSpc>
            </a:pPr>
            <a:r>
              <a:rPr sz="3200" b="1" spc="-35" dirty="0">
                <a:latin typeface="Arial"/>
                <a:cs typeface="Arial"/>
              </a:rPr>
              <a:t>Graphics  </a:t>
            </a:r>
            <a:r>
              <a:rPr sz="3200" b="1" spc="-60" dirty="0">
                <a:latin typeface="Arial"/>
                <a:cs typeface="Arial"/>
              </a:rPr>
              <a:t>Physics </a:t>
            </a:r>
            <a:r>
              <a:rPr sz="3200" b="1" spc="-30" dirty="0">
                <a:latin typeface="Arial"/>
                <a:cs typeface="Arial"/>
              </a:rPr>
              <a:t>engines  </a:t>
            </a:r>
            <a:r>
              <a:rPr sz="3200" b="1" spc="5" dirty="0">
                <a:latin typeface="Arial"/>
                <a:cs typeface="Arial"/>
              </a:rPr>
              <a:t>Game</a:t>
            </a:r>
            <a:r>
              <a:rPr sz="3200" b="1" spc="6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loop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06175" y="857250"/>
            <a:ext cx="6537959" cy="5130800"/>
            <a:chOff x="2606174" y="0"/>
            <a:chExt cx="6537959" cy="5130800"/>
          </a:xfrm>
        </p:grpSpPr>
        <p:sp>
          <p:nvSpPr>
            <p:cNvPr id="7" name="object 7"/>
            <p:cNvSpPr/>
            <p:nvPr/>
          </p:nvSpPr>
          <p:spPr>
            <a:xfrm>
              <a:off x="5016500" y="0"/>
              <a:ext cx="4127500" cy="513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0450" y="755650"/>
              <a:ext cx="1899285" cy="798830"/>
            </a:xfrm>
            <a:custGeom>
              <a:avLst/>
              <a:gdLst/>
              <a:ahLst/>
              <a:cxnLst/>
              <a:rect l="l" t="t" r="r" b="b"/>
              <a:pathLst>
                <a:path w="1899284" h="798830">
                  <a:moveTo>
                    <a:pt x="0" y="0"/>
                  </a:moveTo>
                  <a:lnTo>
                    <a:pt x="1899083" y="798809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92550" y="1708150"/>
              <a:ext cx="2779395" cy="76835"/>
            </a:xfrm>
            <a:custGeom>
              <a:avLst/>
              <a:gdLst/>
              <a:ahLst/>
              <a:cxnLst/>
              <a:rect l="l" t="t" r="r" b="b"/>
              <a:pathLst>
                <a:path w="2779395" h="76835">
                  <a:moveTo>
                    <a:pt x="0" y="0"/>
                  </a:moveTo>
                  <a:lnTo>
                    <a:pt x="2779387" y="76762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6650" y="2038664"/>
              <a:ext cx="3098165" cy="617220"/>
            </a:xfrm>
            <a:custGeom>
              <a:avLst/>
              <a:gdLst/>
              <a:ahLst/>
              <a:cxnLst/>
              <a:rect l="l" t="t" r="r" b="b"/>
              <a:pathLst>
                <a:path w="3098165" h="617219">
                  <a:moveTo>
                    <a:pt x="0" y="617201"/>
                  </a:moveTo>
                  <a:lnTo>
                    <a:pt x="3097879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22550" y="2293030"/>
              <a:ext cx="4144645" cy="1334135"/>
            </a:xfrm>
            <a:custGeom>
              <a:avLst/>
              <a:gdLst/>
              <a:ahLst/>
              <a:cxnLst/>
              <a:rect l="l" t="t" r="r" b="b"/>
              <a:pathLst>
                <a:path w="4144645" h="1334135">
                  <a:moveTo>
                    <a:pt x="0" y="1334107"/>
                  </a:moveTo>
                  <a:lnTo>
                    <a:pt x="4144355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2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6675" y="1267660"/>
            <a:ext cx="439420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35" dirty="0">
                <a:latin typeface="Arial"/>
                <a:cs typeface="Arial"/>
              </a:rPr>
              <a:t>Art </a:t>
            </a:r>
            <a:r>
              <a:rPr sz="3200" b="1" spc="-30" dirty="0">
                <a:latin typeface="Arial"/>
                <a:cs typeface="Arial"/>
              </a:rPr>
              <a:t>assets </a:t>
            </a:r>
            <a:r>
              <a:rPr sz="3200" b="1" spc="-120" dirty="0">
                <a:latin typeface="Arial"/>
                <a:cs typeface="Arial"/>
              </a:rPr>
              <a:t>&amp;</a:t>
            </a:r>
            <a:r>
              <a:rPr sz="3200" b="1" spc="215" dirty="0">
                <a:latin typeface="Arial"/>
                <a:cs typeface="Arial"/>
              </a:rPr>
              <a:t> </a:t>
            </a:r>
            <a:r>
              <a:rPr sz="3200" b="1" spc="-20" dirty="0">
                <a:latin typeface="Arial"/>
                <a:cs typeface="Arial"/>
              </a:rPr>
              <a:t>animation</a:t>
            </a:r>
            <a:endParaRPr sz="3200">
              <a:latin typeface="Arial"/>
              <a:cs typeface="Arial"/>
            </a:endParaRPr>
          </a:p>
          <a:p>
            <a:pPr marL="12700" marR="1246505">
              <a:lnSpc>
                <a:spcPct val="200500"/>
              </a:lnSpc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Graphics  </a:t>
            </a:r>
            <a:r>
              <a:rPr sz="3200" b="1" spc="-60" dirty="0">
                <a:solidFill>
                  <a:srgbClr val="B3B3B3"/>
                </a:solidFill>
                <a:latin typeface="Arial"/>
                <a:cs typeface="Arial"/>
              </a:rPr>
              <a:t>Physics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engines  </a:t>
            </a:r>
            <a:r>
              <a:rPr sz="3200" b="1" spc="5" dirty="0">
                <a:solidFill>
                  <a:srgbClr val="B3B3B3"/>
                </a:solidFill>
                <a:latin typeface="Arial"/>
                <a:cs typeface="Arial"/>
              </a:rPr>
              <a:t>Game</a:t>
            </a:r>
            <a:r>
              <a:rPr sz="3200" b="1" spc="60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B3B3B3"/>
                </a:solidFill>
                <a:latin typeface="Arial"/>
                <a:cs typeface="Arial"/>
              </a:rPr>
              <a:t>loop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06175" y="857250"/>
            <a:ext cx="6537959" cy="5130800"/>
            <a:chOff x="2606174" y="0"/>
            <a:chExt cx="6537959" cy="5130800"/>
          </a:xfrm>
        </p:grpSpPr>
        <p:sp>
          <p:nvSpPr>
            <p:cNvPr id="7" name="object 7"/>
            <p:cNvSpPr/>
            <p:nvPr/>
          </p:nvSpPr>
          <p:spPr>
            <a:xfrm>
              <a:off x="5016500" y="0"/>
              <a:ext cx="4127500" cy="513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0450" y="755650"/>
              <a:ext cx="1899285" cy="798830"/>
            </a:xfrm>
            <a:custGeom>
              <a:avLst/>
              <a:gdLst/>
              <a:ahLst/>
              <a:cxnLst/>
              <a:rect l="l" t="t" r="r" b="b"/>
              <a:pathLst>
                <a:path w="1899284" h="798830">
                  <a:moveTo>
                    <a:pt x="0" y="0"/>
                  </a:moveTo>
                  <a:lnTo>
                    <a:pt x="1899083" y="798809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92550" y="1708150"/>
              <a:ext cx="2779395" cy="76835"/>
            </a:xfrm>
            <a:custGeom>
              <a:avLst/>
              <a:gdLst/>
              <a:ahLst/>
              <a:cxnLst/>
              <a:rect l="l" t="t" r="r" b="b"/>
              <a:pathLst>
                <a:path w="2779395" h="76835">
                  <a:moveTo>
                    <a:pt x="0" y="0"/>
                  </a:moveTo>
                  <a:lnTo>
                    <a:pt x="2779387" y="76762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6650" y="2038664"/>
              <a:ext cx="3098165" cy="617220"/>
            </a:xfrm>
            <a:custGeom>
              <a:avLst/>
              <a:gdLst/>
              <a:ahLst/>
              <a:cxnLst/>
              <a:rect l="l" t="t" r="r" b="b"/>
              <a:pathLst>
                <a:path w="3098165" h="617219">
                  <a:moveTo>
                    <a:pt x="0" y="617201"/>
                  </a:moveTo>
                  <a:lnTo>
                    <a:pt x="3097879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22550" y="2293030"/>
              <a:ext cx="4144645" cy="1334135"/>
            </a:xfrm>
            <a:custGeom>
              <a:avLst/>
              <a:gdLst/>
              <a:ahLst/>
              <a:cxnLst/>
              <a:rect l="l" t="t" r="r" b="b"/>
              <a:pathLst>
                <a:path w="4144645" h="1334135">
                  <a:moveTo>
                    <a:pt x="0" y="1334107"/>
                  </a:moveTo>
                  <a:lnTo>
                    <a:pt x="4144355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11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520" y="2967837"/>
            <a:ext cx="8184515" cy="1866900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00"/>
              </a:spcBef>
            </a:pPr>
            <a:r>
              <a:rPr sz="4000" dirty="0"/>
              <a:t>Art to </a:t>
            </a:r>
            <a:r>
              <a:rPr sz="4000" dirty="0" smtClean="0"/>
              <a:t>game</a:t>
            </a:r>
            <a:r>
              <a:rPr lang="en-US" sz="4000" dirty="0" smtClean="0"/>
              <a:t>:</a:t>
            </a:r>
            <a:endParaRPr sz="4000" dirty="0"/>
          </a:p>
          <a:p>
            <a:pPr marL="12065" marR="5080" algn="ctr">
              <a:spcBef>
                <a:spcPts val="100"/>
              </a:spcBef>
            </a:pPr>
            <a:r>
              <a:rPr sz="4000" dirty="0">
                <a:latin typeface="Arial"/>
                <a:cs typeface="Arial"/>
              </a:rPr>
              <a:t>Workflow </a:t>
            </a:r>
            <a:r>
              <a:rPr sz="4000" spc="-25" dirty="0">
                <a:latin typeface="Arial"/>
                <a:cs typeface="Arial"/>
              </a:rPr>
              <a:t>of </a:t>
            </a:r>
            <a:r>
              <a:rPr sz="4000" spc="-15" dirty="0">
                <a:latin typeface="Arial"/>
                <a:cs typeface="Arial"/>
              </a:rPr>
              <a:t>artists </a:t>
            </a:r>
            <a:r>
              <a:rPr sz="4000" spc="15" dirty="0">
                <a:latin typeface="Arial"/>
                <a:cs typeface="Arial"/>
              </a:rPr>
              <a:t>with </a:t>
            </a:r>
            <a:r>
              <a:rPr sz="4000" spc="-45" dirty="0">
                <a:latin typeface="Arial"/>
                <a:cs typeface="Arial"/>
              </a:rPr>
              <a:t>tools </a:t>
            </a:r>
            <a:r>
              <a:rPr sz="4000" spc="5" dirty="0">
                <a:latin typeface="Arial"/>
                <a:cs typeface="Arial"/>
              </a:rPr>
              <a:t>and  </a:t>
            </a:r>
            <a:r>
              <a:rPr sz="4000" spc="30" dirty="0">
                <a:latin typeface="Arial"/>
                <a:cs typeface="Arial"/>
              </a:rPr>
              <a:t>the </a:t>
            </a:r>
            <a:r>
              <a:rPr sz="4000" spc="35" dirty="0">
                <a:latin typeface="Arial"/>
                <a:cs typeface="Arial"/>
              </a:rPr>
              <a:t>game </a:t>
            </a:r>
            <a:r>
              <a:rPr sz="4000" spc="-20" dirty="0">
                <a:latin typeface="Arial"/>
                <a:cs typeface="Arial"/>
              </a:rPr>
              <a:t>engine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03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9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929957"/>
          </a:xfrm>
        </p:spPr>
        <p:txBody>
          <a:bodyPr/>
          <a:lstStyle/>
          <a:p>
            <a:r>
              <a:rPr lang="en-US" dirty="0" smtClean="0"/>
              <a:t>Photo or drawing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object 6"/>
          <p:cNvGrpSpPr/>
          <p:nvPr/>
        </p:nvGrpSpPr>
        <p:grpSpPr>
          <a:xfrm>
            <a:off x="317500" y="1873250"/>
            <a:ext cx="8077200" cy="3175000"/>
            <a:chOff x="317500" y="1016000"/>
            <a:chExt cx="8077200" cy="3175000"/>
          </a:xfrm>
        </p:grpSpPr>
        <p:sp>
          <p:nvSpPr>
            <p:cNvPr id="7" name="object 7"/>
            <p:cNvSpPr/>
            <p:nvPr/>
          </p:nvSpPr>
          <p:spPr>
            <a:xfrm>
              <a:off x="317500" y="1028700"/>
              <a:ext cx="4216400" cy="3162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00600" y="1016000"/>
              <a:ext cx="3594100" cy="2032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78350" y="4201794"/>
            <a:ext cx="4304665" cy="8464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2865" marR="5080" indent="-50800" algn="just">
              <a:lnSpc>
                <a:spcPct val="99500"/>
              </a:lnSpc>
              <a:spcBef>
                <a:spcPts val="110"/>
              </a:spcBef>
            </a:pPr>
            <a:r>
              <a:rPr b="1" spc="10" dirty="0">
                <a:latin typeface="Arial"/>
                <a:cs typeface="Arial"/>
              </a:rPr>
              <a:t>The </a:t>
            </a:r>
            <a:r>
              <a:rPr b="1" spc="-10" dirty="0">
                <a:latin typeface="Arial"/>
                <a:cs typeface="Arial"/>
              </a:rPr>
              <a:t>Final </a:t>
            </a:r>
            <a:r>
              <a:rPr b="1" spc="-15" dirty="0">
                <a:latin typeface="Arial"/>
                <a:cs typeface="Arial"/>
              </a:rPr>
              <a:t>Fantasy </a:t>
            </a:r>
            <a:r>
              <a:rPr b="1" spc="-5" dirty="0">
                <a:latin typeface="Arial"/>
                <a:cs typeface="Arial"/>
              </a:rPr>
              <a:t>15 </a:t>
            </a:r>
            <a:r>
              <a:rPr b="1" spc="5" dirty="0">
                <a:latin typeface="Arial"/>
                <a:cs typeface="Arial"/>
              </a:rPr>
              <a:t>team </a:t>
            </a:r>
            <a:r>
              <a:rPr b="1" spc="-5" dirty="0">
                <a:latin typeface="Arial"/>
                <a:cs typeface="Arial"/>
              </a:rPr>
              <a:t>cooked </a:t>
            </a:r>
            <a:r>
              <a:rPr b="1" dirty="0">
                <a:latin typeface="Arial"/>
                <a:cs typeface="Arial"/>
              </a:rPr>
              <a:t>food  </a:t>
            </a:r>
            <a:r>
              <a:rPr b="1" spc="-5" dirty="0">
                <a:latin typeface="Arial"/>
                <a:cs typeface="Arial"/>
              </a:rPr>
              <a:t>and </a:t>
            </a:r>
            <a:r>
              <a:rPr b="1" spc="-10" dirty="0">
                <a:latin typeface="Arial"/>
                <a:cs typeface="Arial"/>
              </a:rPr>
              <a:t>then </a:t>
            </a:r>
            <a:r>
              <a:rPr b="1" spc="-5" dirty="0">
                <a:latin typeface="Arial"/>
                <a:cs typeface="Arial"/>
              </a:rPr>
              <a:t>photographed </a:t>
            </a:r>
            <a:r>
              <a:rPr b="1" spc="15" dirty="0">
                <a:latin typeface="Arial"/>
                <a:cs typeface="Arial"/>
              </a:rPr>
              <a:t>it </a:t>
            </a:r>
            <a:r>
              <a:rPr b="1" spc="-20" dirty="0">
                <a:latin typeface="Arial"/>
                <a:cs typeface="Arial"/>
              </a:rPr>
              <a:t>as </a:t>
            </a:r>
            <a:r>
              <a:rPr b="1" spc="-5" dirty="0">
                <a:latin typeface="Arial"/>
                <a:cs typeface="Arial"/>
              </a:rPr>
              <a:t>reference  </a:t>
            </a:r>
            <a:r>
              <a:rPr b="1" spc="-10" dirty="0">
                <a:latin typeface="Arial"/>
                <a:cs typeface="Arial"/>
              </a:rPr>
              <a:t>material </a:t>
            </a:r>
            <a:r>
              <a:rPr b="1" spc="-5" dirty="0">
                <a:latin typeface="Arial"/>
                <a:cs typeface="Arial"/>
              </a:rPr>
              <a:t>for </a:t>
            </a:r>
            <a:r>
              <a:rPr b="1" spc="10" dirty="0">
                <a:latin typeface="Arial"/>
                <a:cs typeface="Arial"/>
              </a:rPr>
              <a:t>3D </a:t>
            </a:r>
            <a:r>
              <a:rPr b="1" spc="-10" dirty="0">
                <a:latin typeface="Arial"/>
                <a:cs typeface="Arial"/>
              </a:rPr>
              <a:t>modelers </a:t>
            </a:r>
            <a:r>
              <a:rPr b="1" spc="-5" dirty="0">
                <a:latin typeface="Arial"/>
                <a:cs typeface="Arial"/>
              </a:rPr>
              <a:t>and</a:t>
            </a:r>
            <a:r>
              <a:rPr b="1" spc="2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shaders.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2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2866" y="-294480"/>
            <a:ext cx="7543800" cy="1295400"/>
          </a:xfrm>
        </p:spPr>
        <p:txBody>
          <a:bodyPr/>
          <a:lstStyle/>
          <a:p>
            <a:r>
              <a:rPr lang="en-US" dirty="0" smtClean="0"/>
              <a:t>3D Scanning or image tracing</a:t>
            </a:r>
            <a:endParaRPr lang="en-US" dirty="0"/>
          </a:p>
        </p:txBody>
      </p:sp>
      <p:grpSp>
        <p:nvGrpSpPr>
          <p:cNvPr id="6" name="object 6"/>
          <p:cNvGrpSpPr/>
          <p:nvPr/>
        </p:nvGrpSpPr>
        <p:grpSpPr>
          <a:xfrm>
            <a:off x="241300" y="1835150"/>
            <a:ext cx="8255000" cy="2311400"/>
            <a:chOff x="241300" y="977900"/>
            <a:chExt cx="8255000" cy="2311400"/>
          </a:xfrm>
        </p:grpSpPr>
        <p:sp>
          <p:nvSpPr>
            <p:cNvPr id="7" name="object 7"/>
            <p:cNvSpPr/>
            <p:nvPr/>
          </p:nvSpPr>
          <p:spPr>
            <a:xfrm>
              <a:off x="241300" y="1003300"/>
              <a:ext cx="4165600" cy="2286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27600" y="977900"/>
              <a:ext cx="3568700" cy="2006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2866" y="4262255"/>
            <a:ext cx="3860800" cy="56705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66065" marR="5080" indent="-254000">
              <a:lnSpc>
                <a:spcPts val="2100"/>
              </a:lnSpc>
              <a:spcBef>
                <a:spcPts val="219"/>
              </a:spcBef>
            </a:pPr>
            <a:r>
              <a:rPr b="1" spc="10" dirty="0">
                <a:latin typeface="Arial"/>
                <a:cs typeface="Arial"/>
              </a:rPr>
              <a:t>The </a:t>
            </a:r>
            <a:r>
              <a:rPr b="1" spc="-10" dirty="0">
                <a:latin typeface="Arial"/>
                <a:cs typeface="Arial"/>
              </a:rPr>
              <a:t>Final </a:t>
            </a:r>
            <a:r>
              <a:rPr b="1" spc="-15" dirty="0">
                <a:latin typeface="Arial"/>
                <a:cs typeface="Arial"/>
              </a:rPr>
              <a:t>Fantasy </a:t>
            </a:r>
            <a:r>
              <a:rPr b="1" spc="-5" dirty="0">
                <a:latin typeface="Arial"/>
                <a:cs typeface="Arial"/>
              </a:rPr>
              <a:t>15 </a:t>
            </a:r>
            <a:r>
              <a:rPr b="1" spc="5" dirty="0">
                <a:latin typeface="Arial"/>
                <a:cs typeface="Arial"/>
              </a:rPr>
              <a:t>team </a:t>
            </a:r>
            <a:r>
              <a:rPr b="1" spc="-5" dirty="0">
                <a:latin typeface="Arial"/>
                <a:cs typeface="Arial"/>
              </a:rPr>
              <a:t>scanned  their </a:t>
            </a:r>
            <a:r>
              <a:rPr b="1" dirty="0">
                <a:latin typeface="Arial"/>
                <a:cs typeface="Arial"/>
              </a:rPr>
              <a:t>food </a:t>
            </a:r>
            <a:r>
              <a:rPr b="1" spc="-5" dirty="0">
                <a:latin typeface="Arial"/>
                <a:cs typeface="Arial"/>
              </a:rPr>
              <a:t>and photographed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15" dirty="0">
                <a:latin typeface="Arial"/>
                <a:cs typeface="Arial"/>
              </a:rPr>
              <a:t>it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34813" y="3970104"/>
            <a:ext cx="3373754" cy="56705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393065">
              <a:lnSpc>
                <a:spcPts val="2100"/>
              </a:lnSpc>
              <a:spcBef>
                <a:spcPts val="219"/>
              </a:spcBef>
            </a:pPr>
            <a:r>
              <a:rPr b="1" spc="5" dirty="0">
                <a:latin typeface="Arial"/>
                <a:cs typeface="Arial"/>
              </a:rPr>
              <a:t>Modelers use </a:t>
            </a:r>
            <a:r>
              <a:rPr b="1" spc="-5" dirty="0">
                <a:latin typeface="Arial"/>
                <a:cs typeface="Arial"/>
              </a:rPr>
              <a:t>reference  </a:t>
            </a:r>
            <a:r>
              <a:rPr b="1" spc="5" dirty="0">
                <a:latin typeface="Arial"/>
                <a:cs typeface="Arial"/>
              </a:rPr>
              <a:t>drawings from </a:t>
            </a:r>
            <a:r>
              <a:rPr b="1" dirty="0">
                <a:latin typeface="Arial"/>
                <a:cs typeface="Arial"/>
              </a:rPr>
              <a:t>different</a:t>
            </a:r>
            <a:r>
              <a:rPr b="1" spc="-8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angles</a:t>
            </a:r>
            <a:endParaRPr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4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050" y="1054100"/>
            <a:ext cx="8864600" cy="4876800"/>
            <a:chOff x="146050" y="196850"/>
            <a:chExt cx="8864600" cy="4876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500" y="1253938"/>
              <a:ext cx="3286312" cy="498662"/>
            </a:xfrm>
            <a:prstGeom prst="rect">
              <a:avLst/>
            </a:prstGeom>
            <a:blipFill>
              <a:blip r:embed="rId2" cstate="print"/>
              <a:srcRect/>
              <a:stretch>
                <a:fillRect t="-6966" r="-1786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0" y="901700"/>
              <a:ext cx="3721100" cy="1168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878238"/>
          </a:xfrm>
        </p:spPr>
        <p:txBody>
          <a:bodyPr/>
          <a:lstStyle/>
          <a:p>
            <a:r>
              <a:rPr lang="en-US" dirty="0" smtClean="0"/>
              <a:t>Modeling Software</a:t>
            </a:r>
            <a:endParaRPr lang="en-US" dirty="0"/>
          </a:p>
        </p:txBody>
      </p:sp>
      <p:sp>
        <p:nvSpPr>
          <p:cNvPr id="9" name="object 9"/>
          <p:cNvSpPr/>
          <p:nvPr/>
        </p:nvSpPr>
        <p:spPr>
          <a:xfrm>
            <a:off x="4418106" y="3315335"/>
            <a:ext cx="4699000" cy="2578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500" y="3467735"/>
            <a:ext cx="4178300" cy="2273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51550" y="5633085"/>
            <a:ext cx="1841500" cy="279400"/>
          </a:xfrm>
          <a:custGeom>
            <a:avLst/>
            <a:gdLst/>
            <a:ahLst/>
            <a:cxnLst/>
            <a:rect l="l" t="t" r="r" b="b"/>
            <a:pathLst>
              <a:path w="1841500" h="279400">
                <a:moveTo>
                  <a:pt x="1841500" y="0"/>
                </a:moveTo>
                <a:lnTo>
                  <a:pt x="0" y="0"/>
                </a:lnTo>
                <a:lnTo>
                  <a:pt x="0" y="279400"/>
                </a:lnTo>
                <a:lnTo>
                  <a:pt x="1841500" y="279400"/>
                </a:lnTo>
                <a:lnTo>
                  <a:pt x="1841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51550" y="5633085"/>
            <a:ext cx="1840864" cy="279400"/>
          </a:xfrm>
          <a:custGeom>
            <a:avLst/>
            <a:gdLst/>
            <a:ahLst/>
            <a:cxnLst/>
            <a:rect l="l" t="t" r="r" b="b"/>
            <a:pathLst>
              <a:path w="1840865" h="279400">
                <a:moveTo>
                  <a:pt x="0" y="0"/>
                </a:moveTo>
                <a:lnTo>
                  <a:pt x="1840560" y="0"/>
                </a:lnTo>
                <a:lnTo>
                  <a:pt x="1840560" y="279257"/>
                </a:lnTo>
                <a:lnTo>
                  <a:pt x="0" y="279257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434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09859" y="5680364"/>
            <a:ext cx="189114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Final in-game model.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1437775" y="5609724"/>
            <a:ext cx="1886585" cy="312420"/>
            <a:chOff x="1437774" y="4752474"/>
            <a:chExt cx="1886585" cy="312420"/>
          </a:xfrm>
        </p:grpSpPr>
        <p:sp>
          <p:nvSpPr>
            <p:cNvPr id="15" name="object 15"/>
            <p:cNvSpPr/>
            <p:nvPr/>
          </p:nvSpPr>
          <p:spPr>
            <a:xfrm>
              <a:off x="1454149" y="4768849"/>
              <a:ext cx="1854200" cy="279400"/>
            </a:xfrm>
            <a:custGeom>
              <a:avLst/>
              <a:gdLst/>
              <a:ahLst/>
              <a:cxnLst/>
              <a:rect l="l" t="t" r="r" b="b"/>
              <a:pathLst>
                <a:path w="1854200" h="279400">
                  <a:moveTo>
                    <a:pt x="18542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1854200" y="279400"/>
                  </a:lnTo>
                  <a:lnTo>
                    <a:pt x="1854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54149" y="4768849"/>
              <a:ext cx="1853564" cy="279400"/>
            </a:xfrm>
            <a:custGeom>
              <a:avLst/>
              <a:gdLst/>
              <a:ahLst/>
              <a:cxnLst/>
              <a:rect l="l" t="t" r="r" b="b"/>
              <a:pathLst>
                <a:path w="1853564" h="279400">
                  <a:moveTo>
                    <a:pt x="0" y="0"/>
                  </a:moveTo>
                  <a:lnTo>
                    <a:pt x="1853254" y="0"/>
                  </a:lnTo>
                  <a:lnTo>
                    <a:pt x="1853254" y="279257"/>
                  </a:lnTo>
                  <a:lnTo>
                    <a:pt x="0" y="279257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31463" y="5654385"/>
            <a:ext cx="166893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model in progress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0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050" y="1054100"/>
            <a:ext cx="8864600" cy="4876800"/>
            <a:chOff x="146050" y="196850"/>
            <a:chExt cx="8864600" cy="4876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500" y="1173256"/>
              <a:ext cx="3326653" cy="579344"/>
            </a:xfrm>
            <a:prstGeom prst="rect">
              <a:avLst/>
            </a:prstGeom>
            <a:blipFill>
              <a:blip r:embed="rId2" cstate="print"/>
              <a:srcRect/>
              <a:stretch>
                <a:fillRect t="7930" r="-1643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0" y="901700"/>
              <a:ext cx="3721100" cy="1168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912811"/>
          </a:xfrm>
        </p:spPr>
        <p:txBody>
          <a:bodyPr/>
          <a:lstStyle/>
          <a:p>
            <a:r>
              <a:rPr lang="en-US" dirty="0" smtClean="0"/>
              <a:t>Textures and Shading</a:t>
            </a:r>
            <a:endParaRPr lang="en-US" dirty="0"/>
          </a:p>
        </p:txBody>
      </p:sp>
      <p:sp>
        <p:nvSpPr>
          <p:cNvPr id="13" name="object 13"/>
          <p:cNvSpPr/>
          <p:nvPr/>
        </p:nvSpPr>
        <p:spPr>
          <a:xfrm>
            <a:off x="317500" y="3198155"/>
            <a:ext cx="3263900" cy="2679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9"/>
          <p:cNvSpPr/>
          <p:nvPr/>
        </p:nvSpPr>
        <p:spPr>
          <a:xfrm>
            <a:off x="4418106" y="3315335"/>
            <a:ext cx="4699000" cy="2578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/>
          <p:cNvSpPr/>
          <p:nvPr/>
        </p:nvSpPr>
        <p:spPr>
          <a:xfrm>
            <a:off x="6051550" y="5633085"/>
            <a:ext cx="1841500" cy="279400"/>
          </a:xfrm>
          <a:custGeom>
            <a:avLst/>
            <a:gdLst/>
            <a:ahLst/>
            <a:cxnLst/>
            <a:rect l="l" t="t" r="r" b="b"/>
            <a:pathLst>
              <a:path w="1841500" h="279400">
                <a:moveTo>
                  <a:pt x="1841500" y="0"/>
                </a:moveTo>
                <a:lnTo>
                  <a:pt x="0" y="0"/>
                </a:lnTo>
                <a:lnTo>
                  <a:pt x="0" y="279400"/>
                </a:lnTo>
                <a:lnTo>
                  <a:pt x="1841500" y="279400"/>
                </a:lnTo>
                <a:lnTo>
                  <a:pt x="1841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3"/>
          <p:cNvSpPr txBox="1"/>
          <p:nvPr/>
        </p:nvSpPr>
        <p:spPr>
          <a:xfrm>
            <a:off x="6109859" y="5680364"/>
            <a:ext cx="189114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Final in-game model.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28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4" name="object 4"/>
            <p:cNvSpPr/>
            <p:nvPr/>
          </p:nvSpPr>
          <p:spPr>
            <a:xfrm>
              <a:off x="0" y="12700"/>
              <a:ext cx="9144000" cy="5130800"/>
            </a:xfrm>
            <a:custGeom>
              <a:avLst/>
              <a:gdLst/>
              <a:ahLst/>
              <a:cxnLst/>
              <a:rect l="l" t="t" r="r" b="b"/>
              <a:pathLst>
                <a:path w="9144000" h="5130800">
                  <a:moveTo>
                    <a:pt x="0" y="0"/>
                  </a:moveTo>
                  <a:lnTo>
                    <a:pt x="9144000" y="0"/>
                  </a:lnTo>
                  <a:lnTo>
                    <a:pt x="9144000" y="5130800"/>
                  </a:lnTo>
                  <a:lnTo>
                    <a:pt x="0" y="513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FF41">
                <a:alpha val="337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1800" y="1651000"/>
              <a:ext cx="6210300" cy="3492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6293" y="228873"/>
            <a:ext cx="560696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Back to the game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90425" y="1956718"/>
            <a:ext cx="7750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5" dirty="0">
                <a:latin typeface="Arial"/>
                <a:cs typeface="Arial"/>
              </a:rPr>
              <a:t>Unreal </a:t>
            </a:r>
            <a:r>
              <a:rPr sz="2400" b="1" spc="-25" dirty="0">
                <a:latin typeface="Arial"/>
                <a:cs typeface="Arial"/>
              </a:rPr>
              <a:t>Engine </a:t>
            </a:r>
            <a:r>
              <a:rPr sz="2400" b="1" spc="25" dirty="0">
                <a:latin typeface="Arial"/>
                <a:cs typeface="Arial"/>
              </a:rPr>
              <a:t>place </a:t>
            </a:r>
            <a:r>
              <a:rPr sz="2400" b="1" spc="20" dirty="0">
                <a:latin typeface="Arial"/>
                <a:cs typeface="Arial"/>
              </a:rPr>
              <a:t>objects </a:t>
            </a:r>
            <a:r>
              <a:rPr sz="2400" b="1" spc="-60" dirty="0">
                <a:latin typeface="Arial"/>
                <a:cs typeface="Arial"/>
              </a:rPr>
              <a:t>in </a:t>
            </a:r>
            <a:r>
              <a:rPr sz="2400" b="1" spc="10" dirty="0">
                <a:latin typeface="Arial"/>
                <a:cs typeface="Arial"/>
              </a:rPr>
              <a:t>scene </a:t>
            </a:r>
            <a:r>
              <a:rPr sz="2400" b="1" dirty="0">
                <a:latin typeface="Arial"/>
                <a:cs typeface="Arial"/>
              </a:rPr>
              <a:t>with </a:t>
            </a:r>
            <a:r>
              <a:rPr sz="2400" b="1" spc="40" dirty="0">
                <a:latin typeface="Arial"/>
                <a:cs typeface="Arial"/>
              </a:rPr>
              <a:t>map</a:t>
            </a:r>
            <a:r>
              <a:rPr sz="2400" b="1" spc="-260" dirty="0">
                <a:latin typeface="Arial"/>
                <a:cs typeface="Arial"/>
              </a:rPr>
              <a:t> </a:t>
            </a:r>
            <a:r>
              <a:rPr sz="2400" b="1" spc="5" dirty="0">
                <a:latin typeface="Arial"/>
                <a:cs typeface="Arial"/>
              </a:rPr>
              <a:t>editor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63500" y="2032000"/>
              <a:ext cx="4584700" cy="25781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500" y="2032000"/>
              <a:ext cx="4292600" cy="2336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2987" y="1703300"/>
            <a:ext cx="7157720" cy="7473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b="1" spc="-45" dirty="0">
                <a:latin typeface="Arial"/>
                <a:cs typeface="Arial"/>
              </a:rPr>
              <a:t>Visual </a:t>
            </a:r>
            <a:r>
              <a:rPr sz="2400" b="1" spc="5" dirty="0">
                <a:latin typeface="Arial"/>
                <a:cs typeface="Arial"/>
              </a:rPr>
              <a:t>programming </a:t>
            </a:r>
            <a:r>
              <a:rPr sz="2400" b="1" dirty="0">
                <a:latin typeface="Arial"/>
                <a:cs typeface="Arial"/>
              </a:rPr>
              <a:t>languages </a:t>
            </a:r>
            <a:r>
              <a:rPr sz="2400" b="1" spc="5" dirty="0">
                <a:latin typeface="Arial"/>
                <a:cs typeface="Arial"/>
              </a:rPr>
              <a:t>allow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animations,  </a:t>
            </a:r>
            <a:r>
              <a:rPr sz="2400" b="1" dirty="0">
                <a:latin typeface="Arial"/>
                <a:cs typeface="Arial"/>
              </a:rPr>
              <a:t>materials, </a:t>
            </a:r>
            <a:r>
              <a:rPr sz="2400" b="1" spc="-5" dirty="0">
                <a:latin typeface="Arial"/>
                <a:cs typeface="Arial"/>
              </a:rPr>
              <a:t>and shaders </a:t>
            </a:r>
            <a:r>
              <a:rPr sz="2400" b="1" dirty="0">
                <a:latin typeface="Arial"/>
                <a:cs typeface="Arial"/>
              </a:rPr>
              <a:t>to </a:t>
            </a:r>
            <a:r>
              <a:rPr sz="2400" b="1" spc="35" dirty="0">
                <a:latin typeface="Arial"/>
                <a:cs typeface="Arial"/>
              </a:rPr>
              <a:t>be </a:t>
            </a:r>
            <a:r>
              <a:rPr sz="2400" b="1" spc="5" dirty="0">
                <a:latin typeface="Arial"/>
                <a:cs typeface="Arial"/>
              </a:rPr>
              <a:t>written </a:t>
            </a:r>
            <a:r>
              <a:rPr sz="2400" b="1" spc="-30" dirty="0">
                <a:latin typeface="Arial"/>
                <a:cs typeface="Arial"/>
              </a:rPr>
              <a:t>by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artists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835" y="366243"/>
            <a:ext cx="60748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In the game engine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5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Hard,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4475"/>
            <a:ext cx="8229600" cy="4616450"/>
          </a:xfrm>
        </p:spPr>
        <p:txBody>
          <a:bodyPr>
            <a:normAutofit fontScale="92500"/>
          </a:bodyPr>
          <a:lstStyle/>
          <a:p>
            <a:r>
              <a:rPr lang="en-US" sz="1800" dirty="0" smtClean="0"/>
              <a:t>Rick Carey, Tony Fields, </a:t>
            </a:r>
            <a:r>
              <a:rPr lang="en-US" sz="1800" dirty="0" err="1" smtClean="0"/>
              <a:t>Andries</a:t>
            </a:r>
            <a:r>
              <a:rPr lang="en-US" sz="1800" dirty="0" smtClean="0"/>
              <a:t> van Dam, Dan </a:t>
            </a:r>
            <a:r>
              <a:rPr lang="en-US" sz="1800" dirty="0" err="1" smtClean="0"/>
              <a:t>Venolia</a:t>
            </a:r>
            <a:r>
              <a:rPr lang="en-US" sz="1800" dirty="0" smtClean="0"/>
              <a:t>. </a:t>
            </a:r>
            <a:r>
              <a:rPr lang="en-US" sz="1800" dirty="0" smtClean="0">
                <a:solidFill>
                  <a:srgbClr val="FF0000"/>
                </a:solidFill>
              </a:rPr>
              <a:t>1994</a:t>
            </a:r>
            <a:r>
              <a:rPr lang="en-US" sz="1800" dirty="0" smtClean="0"/>
              <a:t>. Why is 3-D interaction so hard and what can we really do about it? (panel). In </a:t>
            </a:r>
            <a:r>
              <a:rPr lang="en-US" sz="1800" i="1" dirty="0" smtClean="0"/>
              <a:t>Proceedings SIGGRAPH '94</a:t>
            </a:r>
            <a:r>
              <a:rPr lang="en-US" sz="1800" dirty="0" smtClean="0"/>
              <a:t>. ACM, pp. 492-493. </a:t>
            </a:r>
            <a:r>
              <a:rPr lang="en-US" sz="1800" dirty="0" smtClean="0">
                <a:hlinkClick r:id="rId2"/>
              </a:rPr>
              <a:t>http://doi.acm.org/10.1145/192161.192299</a:t>
            </a:r>
            <a:r>
              <a:rPr lang="en-US" sz="1800" dirty="0" smtClean="0"/>
              <a:t> </a:t>
            </a:r>
          </a:p>
          <a:p>
            <a:r>
              <a:rPr lang="en-US" dirty="0" smtClean="0"/>
              <a:t>3D picking is hard – which object is selected?</a:t>
            </a:r>
          </a:p>
          <a:p>
            <a:pPr lvl="1"/>
            <a:r>
              <a:rPr lang="en-US" dirty="0" smtClean="0"/>
              <a:t>Occlusion, hierarchy, accuracy of pointing device</a:t>
            </a:r>
          </a:p>
          <a:p>
            <a:r>
              <a:rPr lang="en-US" dirty="0" smtClean="0"/>
              <a:t>Designing widgets for 3D manipulation is hard</a:t>
            </a:r>
          </a:p>
          <a:p>
            <a:pPr lvl="1"/>
            <a:r>
              <a:rPr lang="en-US" dirty="0" smtClean="0"/>
              <a:t>Interfere with graphics</a:t>
            </a:r>
          </a:p>
          <a:p>
            <a:pPr lvl="1"/>
            <a:r>
              <a:rPr lang="en-US" dirty="0" smtClean="0"/>
              <a:t>Should they have shadows?</a:t>
            </a:r>
          </a:p>
          <a:p>
            <a:r>
              <a:rPr lang="en-US" dirty="0" smtClean="0"/>
              <a:t>Harder to get interactive speeds for direct manipulation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4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987" y="1703300"/>
            <a:ext cx="7157720" cy="7473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b="1" spc="-45" dirty="0">
                <a:latin typeface="Arial"/>
                <a:cs typeface="Arial"/>
              </a:rPr>
              <a:t>Visual </a:t>
            </a:r>
            <a:r>
              <a:rPr sz="2400" b="1" spc="5" dirty="0">
                <a:latin typeface="Arial"/>
                <a:cs typeface="Arial"/>
              </a:rPr>
              <a:t>programming </a:t>
            </a:r>
            <a:r>
              <a:rPr sz="2400" b="1" dirty="0">
                <a:latin typeface="Arial"/>
                <a:cs typeface="Arial"/>
              </a:rPr>
              <a:t>languages </a:t>
            </a:r>
            <a:r>
              <a:rPr sz="2400" b="1" spc="5" dirty="0">
                <a:latin typeface="Arial"/>
                <a:cs typeface="Arial"/>
              </a:rPr>
              <a:t>allow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animations,  </a:t>
            </a:r>
            <a:r>
              <a:rPr sz="2400" b="1" dirty="0">
                <a:latin typeface="Arial"/>
                <a:cs typeface="Arial"/>
              </a:rPr>
              <a:t>materials, </a:t>
            </a:r>
            <a:r>
              <a:rPr sz="2400" b="1" spc="-5" dirty="0">
                <a:latin typeface="Arial"/>
                <a:cs typeface="Arial"/>
              </a:rPr>
              <a:t>and shaders </a:t>
            </a:r>
            <a:r>
              <a:rPr sz="2400" b="1" dirty="0">
                <a:latin typeface="Arial"/>
                <a:cs typeface="Arial"/>
              </a:rPr>
              <a:t>to </a:t>
            </a:r>
            <a:r>
              <a:rPr sz="2400" b="1" spc="35" dirty="0">
                <a:latin typeface="Arial"/>
                <a:cs typeface="Arial"/>
              </a:rPr>
              <a:t>be </a:t>
            </a:r>
            <a:r>
              <a:rPr sz="2400" b="1" spc="5" dirty="0">
                <a:latin typeface="Arial"/>
                <a:cs typeface="Arial"/>
              </a:rPr>
              <a:t>written </a:t>
            </a:r>
            <a:r>
              <a:rPr sz="2400" b="1" spc="-30" dirty="0">
                <a:latin typeface="Arial"/>
                <a:cs typeface="Arial"/>
              </a:rPr>
              <a:t>by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artists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93800" y="2457451"/>
            <a:ext cx="6705600" cy="3543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231835" y="366243"/>
            <a:ext cx="60748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In the game engine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987" y="1703300"/>
            <a:ext cx="7157720" cy="7473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b="1" spc="-45" dirty="0">
                <a:latin typeface="Arial"/>
                <a:cs typeface="Arial"/>
              </a:rPr>
              <a:t>Visual </a:t>
            </a:r>
            <a:r>
              <a:rPr sz="2400" b="1" spc="5" dirty="0">
                <a:latin typeface="Arial"/>
                <a:cs typeface="Arial"/>
              </a:rPr>
              <a:t>programming </a:t>
            </a:r>
            <a:r>
              <a:rPr sz="2400" b="1" dirty="0">
                <a:latin typeface="Arial"/>
                <a:cs typeface="Arial"/>
              </a:rPr>
              <a:t>languages </a:t>
            </a:r>
            <a:r>
              <a:rPr sz="2400" b="1" spc="5" dirty="0">
                <a:latin typeface="Arial"/>
                <a:cs typeface="Arial"/>
              </a:rPr>
              <a:t>allow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animations,  </a:t>
            </a:r>
            <a:r>
              <a:rPr sz="2400" b="1" dirty="0">
                <a:latin typeface="Arial"/>
                <a:cs typeface="Arial"/>
              </a:rPr>
              <a:t>materials, </a:t>
            </a:r>
            <a:r>
              <a:rPr sz="2400" b="1" spc="-5" dirty="0">
                <a:latin typeface="Arial"/>
                <a:cs typeface="Arial"/>
              </a:rPr>
              <a:t>and shaders </a:t>
            </a:r>
            <a:r>
              <a:rPr sz="2400" b="1" dirty="0">
                <a:latin typeface="Arial"/>
                <a:cs typeface="Arial"/>
              </a:rPr>
              <a:t>to </a:t>
            </a:r>
            <a:r>
              <a:rPr sz="2400" b="1" spc="35" dirty="0">
                <a:latin typeface="Arial"/>
                <a:cs typeface="Arial"/>
              </a:rPr>
              <a:t>be </a:t>
            </a:r>
            <a:r>
              <a:rPr sz="2400" b="1" spc="5" dirty="0">
                <a:latin typeface="Arial"/>
                <a:cs typeface="Arial"/>
              </a:rPr>
              <a:t>written </a:t>
            </a:r>
            <a:r>
              <a:rPr sz="2400" b="1" spc="-30" dirty="0">
                <a:latin typeface="Arial"/>
                <a:cs typeface="Arial"/>
              </a:rPr>
              <a:t>by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artists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457450"/>
            <a:ext cx="7899400" cy="3543300"/>
            <a:chOff x="0" y="1600200"/>
            <a:chExt cx="7899400" cy="3543300"/>
          </a:xfrm>
        </p:grpSpPr>
        <p:sp>
          <p:nvSpPr>
            <p:cNvPr id="5" name="object 5"/>
            <p:cNvSpPr/>
            <p:nvPr/>
          </p:nvSpPr>
          <p:spPr>
            <a:xfrm>
              <a:off x="1193800" y="1600200"/>
              <a:ext cx="6705600" cy="3543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701800"/>
              <a:ext cx="3467100" cy="1930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6"/>
          <p:cNvSpPr txBox="1"/>
          <p:nvPr/>
        </p:nvSpPr>
        <p:spPr>
          <a:xfrm>
            <a:off x="231835" y="366243"/>
            <a:ext cx="60748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In the game engine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6675" y="1267660"/>
            <a:ext cx="439420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Art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assets </a:t>
            </a:r>
            <a:r>
              <a:rPr sz="3200" b="1" spc="-120" dirty="0">
                <a:solidFill>
                  <a:srgbClr val="B3B3B3"/>
                </a:solidFill>
                <a:latin typeface="Arial"/>
                <a:cs typeface="Arial"/>
              </a:rPr>
              <a:t>&amp;</a:t>
            </a:r>
            <a:r>
              <a:rPr sz="3200" b="1" spc="21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B3B3B3"/>
                </a:solidFill>
                <a:latin typeface="Arial"/>
                <a:cs typeface="Arial"/>
              </a:rPr>
              <a:t>animation</a:t>
            </a:r>
            <a:endParaRPr sz="3200">
              <a:latin typeface="Arial"/>
              <a:cs typeface="Arial"/>
            </a:endParaRPr>
          </a:p>
          <a:p>
            <a:pPr marL="12700" marR="1246505">
              <a:lnSpc>
                <a:spcPct val="200500"/>
              </a:lnSpc>
            </a:pPr>
            <a:r>
              <a:rPr sz="3200" b="1" spc="-35" dirty="0">
                <a:latin typeface="Arial"/>
                <a:cs typeface="Arial"/>
              </a:rPr>
              <a:t>Graphics  </a:t>
            </a:r>
            <a:r>
              <a:rPr sz="3200" b="1" spc="-60" dirty="0">
                <a:solidFill>
                  <a:srgbClr val="B3B3B3"/>
                </a:solidFill>
                <a:latin typeface="Arial"/>
                <a:cs typeface="Arial"/>
              </a:rPr>
              <a:t>Physics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engines  </a:t>
            </a:r>
            <a:r>
              <a:rPr sz="3200" b="1" spc="5" dirty="0">
                <a:solidFill>
                  <a:srgbClr val="B3B3B3"/>
                </a:solidFill>
                <a:latin typeface="Arial"/>
                <a:cs typeface="Arial"/>
              </a:rPr>
              <a:t>Game</a:t>
            </a:r>
            <a:r>
              <a:rPr sz="3200" b="1" spc="60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B3B3B3"/>
                </a:solidFill>
                <a:latin typeface="Arial"/>
                <a:cs typeface="Arial"/>
              </a:rPr>
              <a:t>loop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06175" y="857250"/>
            <a:ext cx="6537959" cy="5130800"/>
            <a:chOff x="2606174" y="0"/>
            <a:chExt cx="6537959" cy="5130800"/>
          </a:xfrm>
        </p:grpSpPr>
        <p:sp>
          <p:nvSpPr>
            <p:cNvPr id="7" name="object 7"/>
            <p:cNvSpPr/>
            <p:nvPr/>
          </p:nvSpPr>
          <p:spPr>
            <a:xfrm>
              <a:off x="5016500" y="0"/>
              <a:ext cx="4127500" cy="513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0450" y="755650"/>
              <a:ext cx="1899285" cy="798830"/>
            </a:xfrm>
            <a:custGeom>
              <a:avLst/>
              <a:gdLst/>
              <a:ahLst/>
              <a:cxnLst/>
              <a:rect l="l" t="t" r="r" b="b"/>
              <a:pathLst>
                <a:path w="1899284" h="798830">
                  <a:moveTo>
                    <a:pt x="0" y="0"/>
                  </a:moveTo>
                  <a:lnTo>
                    <a:pt x="1899083" y="798809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92550" y="1708150"/>
              <a:ext cx="2779395" cy="76835"/>
            </a:xfrm>
            <a:custGeom>
              <a:avLst/>
              <a:gdLst/>
              <a:ahLst/>
              <a:cxnLst/>
              <a:rect l="l" t="t" r="r" b="b"/>
              <a:pathLst>
                <a:path w="2779395" h="76835">
                  <a:moveTo>
                    <a:pt x="0" y="0"/>
                  </a:moveTo>
                  <a:lnTo>
                    <a:pt x="2779387" y="76762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6650" y="2038664"/>
              <a:ext cx="3098165" cy="617220"/>
            </a:xfrm>
            <a:custGeom>
              <a:avLst/>
              <a:gdLst/>
              <a:ahLst/>
              <a:cxnLst/>
              <a:rect l="l" t="t" r="r" b="b"/>
              <a:pathLst>
                <a:path w="3098165" h="617219">
                  <a:moveTo>
                    <a:pt x="0" y="617201"/>
                  </a:moveTo>
                  <a:lnTo>
                    <a:pt x="3097879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22550" y="2293030"/>
              <a:ext cx="4144645" cy="1334135"/>
            </a:xfrm>
            <a:custGeom>
              <a:avLst/>
              <a:gdLst/>
              <a:ahLst/>
              <a:cxnLst/>
              <a:rect l="l" t="t" r="r" b="b"/>
              <a:pathLst>
                <a:path w="4144645" h="1334135">
                  <a:moveTo>
                    <a:pt x="0" y="1334107"/>
                  </a:moveTo>
                  <a:lnTo>
                    <a:pt x="4144355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7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050" y="134888"/>
            <a:ext cx="7543800" cy="886658"/>
          </a:xfrm>
        </p:spPr>
        <p:txBody>
          <a:bodyPr/>
          <a:lstStyle/>
          <a:p>
            <a:r>
              <a:rPr lang="en-US" dirty="0" err="1" smtClean="0"/>
              <a:t>Shaders</a:t>
            </a:r>
            <a:r>
              <a:rPr lang="en-US" dirty="0" smtClean="0"/>
              <a:t> = VERY TECHNICAL</a:t>
            </a:r>
            <a:endParaRPr lang="en-US" dirty="0"/>
          </a:p>
        </p:txBody>
      </p:sp>
      <p:grpSp>
        <p:nvGrpSpPr>
          <p:cNvPr id="6" name="object 6"/>
          <p:cNvGrpSpPr/>
          <p:nvPr/>
        </p:nvGrpSpPr>
        <p:grpSpPr>
          <a:xfrm>
            <a:off x="200841" y="933450"/>
            <a:ext cx="8892540" cy="4610100"/>
            <a:chOff x="200841" y="76200"/>
            <a:chExt cx="8892540" cy="4610100"/>
          </a:xfrm>
        </p:grpSpPr>
        <p:sp>
          <p:nvSpPr>
            <p:cNvPr id="7" name="object 7"/>
            <p:cNvSpPr/>
            <p:nvPr/>
          </p:nvSpPr>
          <p:spPr>
            <a:xfrm>
              <a:off x="342900" y="1104900"/>
              <a:ext cx="4826000" cy="2641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21499" y="76200"/>
              <a:ext cx="2171700" cy="32893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3199" y="4076700"/>
              <a:ext cx="79248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0841" y="4082309"/>
              <a:ext cx="7877924" cy="5206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16899" y="3975100"/>
              <a:ext cx="698500" cy="711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08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792455"/>
          </a:xfrm>
        </p:spPr>
        <p:txBody>
          <a:bodyPr/>
          <a:lstStyle/>
          <a:p>
            <a:r>
              <a:rPr lang="en-US" dirty="0" smtClean="0"/>
              <a:t>Technical Graphics Tools</a:t>
            </a:r>
            <a:endParaRPr lang="en-US" dirty="0"/>
          </a:p>
        </p:txBody>
      </p:sp>
      <p:grpSp>
        <p:nvGrpSpPr>
          <p:cNvPr id="6" name="object 6"/>
          <p:cNvGrpSpPr/>
          <p:nvPr/>
        </p:nvGrpSpPr>
        <p:grpSpPr>
          <a:xfrm>
            <a:off x="317500" y="2025650"/>
            <a:ext cx="8661400" cy="3822700"/>
            <a:chOff x="317500" y="1168400"/>
            <a:chExt cx="8661400" cy="3822700"/>
          </a:xfrm>
        </p:grpSpPr>
        <p:sp>
          <p:nvSpPr>
            <p:cNvPr id="7" name="object 7"/>
            <p:cNvSpPr/>
            <p:nvPr/>
          </p:nvSpPr>
          <p:spPr>
            <a:xfrm>
              <a:off x="4140200" y="2349500"/>
              <a:ext cx="4838700" cy="2641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7500" y="1168400"/>
              <a:ext cx="2832100" cy="12319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1547" y="3342867"/>
            <a:ext cx="3428365" cy="111315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b="1" spc="-15" dirty="0">
                <a:latin typeface="Arial"/>
                <a:cs typeface="Arial"/>
              </a:rPr>
              <a:t>Open </a:t>
            </a:r>
            <a:r>
              <a:rPr b="1" spc="-20" dirty="0">
                <a:latin typeface="Arial"/>
                <a:cs typeface="Arial"/>
              </a:rPr>
              <a:t>GL </a:t>
            </a:r>
            <a:r>
              <a:rPr b="1" spc="-15" dirty="0">
                <a:latin typeface="Arial"/>
                <a:cs typeface="Arial"/>
              </a:rPr>
              <a:t>has </a:t>
            </a:r>
            <a:r>
              <a:rPr b="1" spc="-10" dirty="0">
                <a:latin typeface="Arial"/>
                <a:cs typeface="Arial"/>
              </a:rPr>
              <a:t>bindings </a:t>
            </a:r>
            <a:r>
              <a:rPr b="1" spc="-20" dirty="0">
                <a:latin typeface="Arial"/>
                <a:cs typeface="Arial"/>
              </a:rPr>
              <a:t>in </a:t>
            </a:r>
            <a:r>
              <a:rPr b="1" spc="-15" dirty="0">
                <a:latin typeface="Arial"/>
                <a:cs typeface="Arial"/>
              </a:rPr>
              <a:t>lots</a:t>
            </a:r>
            <a:r>
              <a:rPr b="1" spc="-16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of  </a:t>
            </a:r>
            <a:r>
              <a:rPr b="1" dirty="0">
                <a:latin typeface="Arial"/>
                <a:cs typeface="Arial"/>
              </a:rPr>
              <a:t>different</a:t>
            </a:r>
            <a:r>
              <a:rPr b="1" spc="-4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languages</a:t>
            </a:r>
            <a:endParaRPr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>
              <a:latin typeface="Arial"/>
              <a:cs typeface="Arial"/>
            </a:endParaRPr>
          </a:p>
          <a:p>
            <a:pPr marL="12700"/>
            <a:r>
              <a:rPr b="1" spc="5" dirty="0">
                <a:latin typeface="Arial"/>
                <a:cs typeface="Arial"/>
              </a:rPr>
              <a:t>Powerful, but not </a:t>
            </a:r>
            <a:r>
              <a:rPr b="1" spc="-20" dirty="0">
                <a:latin typeface="Arial"/>
                <a:cs typeface="Arial"/>
              </a:rPr>
              <a:t>easy </a:t>
            </a:r>
            <a:r>
              <a:rPr b="1" spc="-5" dirty="0">
                <a:latin typeface="Arial"/>
                <a:cs typeface="Arial"/>
              </a:rPr>
              <a:t>to</a:t>
            </a:r>
            <a:r>
              <a:rPr b="1" spc="-12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learn.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1546" y="5260592"/>
            <a:ext cx="3628390" cy="5670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b="1" spc="5" dirty="0">
                <a:latin typeface="Arial"/>
                <a:cs typeface="Arial"/>
              </a:rPr>
              <a:t>Some </a:t>
            </a:r>
            <a:r>
              <a:rPr b="1" dirty="0">
                <a:latin typeface="Arial"/>
                <a:cs typeface="Arial"/>
              </a:rPr>
              <a:t>language </a:t>
            </a:r>
            <a:r>
              <a:rPr b="1" spc="-10" dirty="0">
                <a:latin typeface="Arial"/>
                <a:cs typeface="Arial"/>
              </a:rPr>
              <a:t>bindings </a:t>
            </a:r>
            <a:r>
              <a:rPr b="1" spc="5" dirty="0">
                <a:latin typeface="Arial"/>
                <a:cs typeface="Arial"/>
              </a:rPr>
              <a:t>are  </a:t>
            </a:r>
            <a:r>
              <a:rPr b="1" dirty="0">
                <a:latin typeface="Arial"/>
                <a:cs typeface="Arial"/>
              </a:rPr>
              <a:t>more learner-friendly </a:t>
            </a:r>
            <a:r>
              <a:rPr b="1" spc="-10" dirty="0">
                <a:latin typeface="Arial"/>
                <a:cs typeface="Arial"/>
              </a:rPr>
              <a:t>than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others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0500" y="4603750"/>
            <a:ext cx="1536700" cy="63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4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050" y="163210"/>
            <a:ext cx="7543800" cy="775017"/>
          </a:xfrm>
        </p:spPr>
        <p:txBody>
          <a:bodyPr/>
          <a:lstStyle/>
          <a:p>
            <a:r>
              <a:rPr lang="en-US" dirty="0" smtClean="0"/>
              <a:t>Technical Graphics – eyes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object 6"/>
          <p:cNvGrpSpPr/>
          <p:nvPr/>
        </p:nvGrpSpPr>
        <p:grpSpPr>
          <a:xfrm>
            <a:off x="177800" y="920750"/>
            <a:ext cx="8966200" cy="5054599"/>
            <a:chOff x="177800" y="63500"/>
            <a:chExt cx="8966200" cy="5054599"/>
          </a:xfrm>
        </p:grpSpPr>
        <p:sp>
          <p:nvSpPr>
            <p:cNvPr id="7" name="object 7"/>
            <p:cNvSpPr/>
            <p:nvPr/>
          </p:nvSpPr>
          <p:spPr>
            <a:xfrm>
              <a:off x="177800" y="965200"/>
              <a:ext cx="5562600" cy="2006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45200" y="63500"/>
              <a:ext cx="3035300" cy="2463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07100" y="2616200"/>
              <a:ext cx="3136900" cy="25018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97343" y="4781550"/>
              <a:ext cx="2460907" cy="266700"/>
            </a:xfrm>
            <a:custGeom>
              <a:avLst/>
              <a:gdLst/>
              <a:ahLst/>
              <a:cxnLst/>
              <a:rect l="l" t="t" r="r" b="b"/>
              <a:pathLst>
                <a:path w="1841500" h="266700">
                  <a:moveTo>
                    <a:pt x="1841500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1841500" y="266700"/>
                  </a:lnTo>
                  <a:lnTo>
                    <a:pt x="1841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92899" y="4781550"/>
              <a:ext cx="2464716" cy="266700"/>
            </a:xfrm>
            <a:custGeom>
              <a:avLst/>
              <a:gdLst/>
              <a:ahLst/>
              <a:cxnLst/>
              <a:rect l="l" t="t" r="r" b="b"/>
              <a:pathLst>
                <a:path w="1840865" h="266700">
                  <a:moveTo>
                    <a:pt x="0" y="0"/>
                  </a:moveTo>
                  <a:lnTo>
                    <a:pt x="1840560" y="0"/>
                  </a:lnTo>
                  <a:lnTo>
                    <a:pt x="1840560" y="266563"/>
                  </a:lnTo>
                  <a:lnTo>
                    <a:pt x="0" y="266563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437685" y="5668432"/>
            <a:ext cx="237486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Full refraction at cornea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577647" y="3027697"/>
            <a:ext cx="2224405" cy="226344"/>
          </a:xfrm>
          <a:prstGeom prst="rect">
            <a:avLst/>
          </a:prstGeom>
          <a:solidFill>
            <a:srgbClr val="FFFFFF"/>
          </a:solidFill>
          <a:ln w="32751">
            <a:solidFill>
              <a:srgbClr val="434343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85090">
              <a:spcBef>
                <a:spcPts val="325"/>
              </a:spcBef>
            </a:pPr>
            <a:r>
              <a:rPr sz="1200" kern="0" dirty="0">
                <a:latin typeface="Lucida Console"/>
                <a:cs typeface="Lucida Console"/>
              </a:rPr>
              <a:t>No refraction at cornea</a:t>
            </a:r>
          </a:p>
        </p:txBody>
      </p:sp>
      <p:sp>
        <p:nvSpPr>
          <p:cNvPr id="14" name="object 14"/>
          <p:cNvSpPr/>
          <p:nvPr/>
        </p:nvSpPr>
        <p:spPr>
          <a:xfrm>
            <a:off x="0" y="3549650"/>
            <a:ext cx="4597400" cy="2451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51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821077"/>
          </a:xfrm>
        </p:spPr>
        <p:txBody>
          <a:bodyPr/>
          <a:lstStyle/>
          <a:p>
            <a:r>
              <a:rPr lang="en-US" dirty="0" smtClean="0"/>
              <a:t>Technical Graphics – hair</a:t>
            </a:r>
            <a:endParaRPr lang="en-US" dirty="0"/>
          </a:p>
        </p:txBody>
      </p:sp>
      <p:grpSp>
        <p:nvGrpSpPr>
          <p:cNvPr id="6" name="object 6"/>
          <p:cNvGrpSpPr/>
          <p:nvPr/>
        </p:nvGrpSpPr>
        <p:grpSpPr>
          <a:xfrm>
            <a:off x="0" y="2190750"/>
            <a:ext cx="9144000" cy="2603500"/>
            <a:chOff x="0" y="1333500"/>
            <a:chExt cx="9144000" cy="2603500"/>
          </a:xfrm>
        </p:grpSpPr>
        <p:sp>
          <p:nvSpPr>
            <p:cNvPr id="7" name="object 7"/>
            <p:cNvSpPr/>
            <p:nvPr/>
          </p:nvSpPr>
          <p:spPr>
            <a:xfrm>
              <a:off x="4610100" y="1346200"/>
              <a:ext cx="4533900" cy="25780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333500"/>
              <a:ext cx="4584700" cy="2603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1546" y="4905034"/>
            <a:ext cx="7946390" cy="5670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b="1" spc="-10" dirty="0">
                <a:latin typeface="Arial"/>
                <a:cs typeface="Arial"/>
              </a:rPr>
              <a:t>Process </a:t>
            </a:r>
            <a:r>
              <a:rPr b="1" spc="-5" dirty="0">
                <a:latin typeface="Arial"/>
                <a:cs typeface="Arial"/>
              </a:rPr>
              <a:t>of modeling and rendering character </a:t>
            </a:r>
            <a:r>
              <a:rPr b="1" spc="-15" dirty="0">
                <a:latin typeface="Arial"/>
                <a:cs typeface="Arial"/>
              </a:rPr>
              <a:t>Lunafreya’s </a:t>
            </a:r>
            <a:r>
              <a:rPr b="1" spc="-5" dirty="0">
                <a:latin typeface="Arial"/>
                <a:cs typeface="Arial"/>
              </a:rPr>
              <a:t>hair </a:t>
            </a:r>
            <a:r>
              <a:rPr b="1" spc="5" dirty="0">
                <a:latin typeface="Arial"/>
                <a:cs typeface="Arial"/>
              </a:rPr>
              <a:t>from </a:t>
            </a:r>
            <a:r>
              <a:rPr b="1" spc="-10" dirty="0">
                <a:latin typeface="Arial"/>
                <a:cs typeface="Arial"/>
              </a:rPr>
              <a:t>Final  </a:t>
            </a:r>
            <a:r>
              <a:rPr b="1" spc="-15" dirty="0">
                <a:latin typeface="Arial"/>
                <a:cs typeface="Arial"/>
              </a:rPr>
              <a:t>Fantasy</a:t>
            </a:r>
            <a:r>
              <a:rPr b="1" spc="-40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15x</a:t>
            </a:r>
            <a:endParaRPr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56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122238"/>
            <a:ext cx="7772400" cy="929957"/>
          </a:xfrm>
        </p:spPr>
        <p:txBody>
          <a:bodyPr/>
          <a:lstStyle/>
          <a:p>
            <a:r>
              <a:rPr lang="en-US" dirty="0" smtClean="0"/>
              <a:t>Graphics – Updating the Screen</a:t>
            </a:r>
            <a:endParaRPr lang="en-US" dirty="0"/>
          </a:p>
        </p:txBody>
      </p:sp>
      <p:sp>
        <p:nvSpPr>
          <p:cNvPr id="6" name="object 6"/>
          <p:cNvSpPr/>
          <p:nvPr/>
        </p:nvSpPr>
        <p:spPr>
          <a:xfrm>
            <a:off x="228600" y="2012950"/>
            <a:ext cx="3911600" cy="269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25642" y="2014289"/>
            <a:ext cx="336422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35" dirty="0">
                <a:solidFill>
                  <a:srgbClr val="FF0000"/>
                </a:solidFill>
                <a:latin typeface="Arial"/>
                <a:cs typeface="Arial"/>
              </a:rPr>
              <a:t>Must </a:t>
            </a:r>
            <a:r>
              <a:rPr sz="3200" b="1" spc="50" dirty="0">
                <a:solidFill>
                  <a:srgbClr val="FF0000"/>
                </a:solidFill>
                <a:latin typeface="Arial"/>
                <a:cs typeface="Arial"/>
              </a:rPr>
              <a:t>be</a:t>
            </a:r>
            <a:r>
              <a:rPr sz="3200" b="1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30" dirty="0">
                <a:solidFill>
                  <a:srgbClr val="FF0000"/>
                </a:solidFill>
                <a:latin typeface="Arial"/>
                <a:cs typeface="Arial"/>
              </a:rPr>
              <a:t>efficient!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25641" y="2992189"/>
            <a:ext cx="4318000" cy="1125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b="1" spc="10" dirty="0">
                <a:latin typeface="Arial"/>
                <a:cs typeface="Arial"/>
              </a:rPr>
              <a:t>The </a:t>
            </a:r>
            <a:r>
              <a:rPr b="1" spc="-10" dirty="0">
                <a:latin typeface="Arial"/>
                <a:cs typeface="Arial"/>
              </a:rPr>
              <a:t>screen </a:t>
            </a:r>
            <a:r>
              <a:rPr b="1" spc="5" dirty="0">
                <a:latin typeface="Arial"/>
                <a:cs typeface="Arial"/>
              </a:rPr>
              <a:t>must </a:t>
            </a:r>
            <a:r>
              <a:rPr b="1" spc="15" dirty="0">
                <a:latin typeface="Arial"/>
                <a:cs typeface="Arial"/>
              </a:rPr>
              <a:t>be </a:t>
            </a:r>
            <a:r>
              <a:rPr b="1" spc="-5" dirty="0">
                <a:latin typeface="Arial"/>
                <a:cs typeface="Arial"/>
              </a:rPr>
              <a:t>updated </a:t>
            </a:r>
            <a:r>
              <a:rPr b="1" spc="-40" dirty="0">
                <a:latin typeface="Arial"/>
                <a:cs typeface="Arial"/>
              </a:rPr>
              <a:t>every  </a:t>
            </a:r>
            <a:r>
              <a:rPr b="1" spc="-5" dirty="0">
                <a:latin typeface="Arial"/>
                <a:cs typeface="Arial"/>
              </a:rPr>
              <a:t>frame, </a:t>
            </a:r>
            <a:r>
              <a:rPr b="1" spc="15" dirty="0">
                <a:latin typeface="Arial"/>
                <a:cs typeface="Arial"/>
              </a:rPr>
              <a:t>at </a:t>
            </a:r>
            <a:r>
              <a:rPr b="1" spc="-10" dirty="0">
                <a:latin typeface="Arial"/>
                <a:cs typeface="Arial"/>
              </a:rPr>
              <a:t>30fps </a:t>
            </a:r>
            <a:r>
              <a:rPr b="1" spc="-5" dirty="0">
                <a:latin typeface="Arial"/>
                <a:cs typeface="Arial"/>
              </a:rPr>
              <a:t>to 60fps. Rendering and  </a:t>
            </a:r>
            <a:r>
              <a:rPr b="1" spc="-10" dirty="0">
                <a:latin typeface="Arial"/>
                <a:cs typeface="Arial"/>
              </a:rPr>
              <a:t>shaders </a:t>
            </a:r>
            <a:r>
              <a:rPr b="1" spc="5" dirty="0">
                <a:latin typeface="Arial"/>
                <a:cs typeface="Arial"/>
              </a:rPr>
              <a:t>are </a:t>
            </a:r>
            <a:r>
              <a:rPr b="1" spc="-10" dirty="0">
                <a:latin typeface="Arial"/>
                <a:cs typeface="Arial"/>
              </a:rPr>
              <a:t>computationally  </a:t>
            </a:r>
            <a:r>
              <a:rPr b="1" spc="-30" dirty="0">
                <a:latin typeface="Arial"/>
                <a:cs typeface="Arial"/>
              </a:rPr>
              <a:t>expensive!</a:t>
            </a:r>
            <a:endParaRPr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3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1605" y="122238"/>
            <a:ext cx="7859395" cy="832503"/>
          </a:xfrm>
        </p:spPr>
        <p:txBody>
          <a:bodyPr/>
          <a:lstStyle/>
          <a:p>
            <a:r>
              <a:rPr lang="en-US" dirty="0" smtClean="0"/>
              <a:t>Graphics – Updating the Screen</a:t>
            </a:r>
            <a:endParaRPr lang="en-US" dirty="0"/>
          </a:p>
        </p:txBody>
      </p:sp>
      <p:sp>
        <p:nvSpPr>
          <p:cNvPr id="6" name="object 6"/>
          <p:cNvSpPr/>
          <p:nvPr/>
        </p:nvSpPr>
        <p:spPr>
          <a:xfrm>
            <a:off x="4216400" y="3105150"/>
            <a:ext cx="4635500" cy="250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0416" y="1990652"/>
            <a:ext cx="3700145" cy="30429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44145">
              <a:lnSpc>
                <a:spcPts val="2100"/>
              </a:lnSpc>
              <a:spcBef>
                <a:spcPts val="219"/>
              </a:spcBef>
            </a:pP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Occlusion 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culling </a:t>
            </a:r>
            <a:r>
              <a:rPr b="1" spc="-20" dirty="0">
                <a:solidFill>
                  <a:srgbClr val="C00000"/>
                </a:solidFill>
                <a:latin typeface="Arial"/>
                <a:cs typeface="Arial"/>
              </a:rPr>
              <a:t>problem</a:t>
            </a:r>
            <a:r>
              <a:rPr b="1" spc="-20" dirty="0">
                <a:latin typeface="Arial"/>
                <a:cs typeface="Arial"/>
              </a:rPr>
              <a:t>:</a:t>
            </a:r>
            <a:r>
              <a:rPr b="1" spc="-15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don’t  </a:t>
            </a:r>
            <a:r>
              <a:rPr b="1" spc="-5" dirty="0">
                <a:latin typeface="Arial"/>
                <a:cs typeface="Arial"/>
              </a:rPr>
              <a:t>render </a:t>
            </a:r>
            <a:r>
              <a:rPr b="1" spc="-10" dirty="0">
                <a:latin typeface="Arial"/>
                <a:cs typeface="Arial"/>
              </a:rPr>
              <a:t>hidden</a:t>
            </a:r>
            <a:r>
              <a:rPr b="1" spc="2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objects</a:t>
            </a:r>
            <a:endParaRPr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1750">
              <a:latin typeface="Arial"/>
              <a:cs typeface="Arial"/>
            </a:endParaRPr>
          </a:p>
          <a:p>
            <a:pPr marL="12700" marR="182245">
              <a:lnSpc>
                <a:spcPct val="101800"/>
              </a:lnSpc>
              <a:spcBef>
                <a:spcPts val="5"/>
              </a:spcBef>
            </a:pPr>
            <a:r>
              <a:rPr b="1" dirty="0">
                <a:latin typeface="Arial"/>
                <a:cs typeface="Arial"/>
              </a:rPr>
              <a:t>Frustum </a:t>
            </a:r>
            <a:r>
              <a:rPr b="1" spc="-15" dirty="0">
                <a:latin typeface="Arial"/>
                <a:cs typeface="Arial"/>
              </a:rPr>
              <a:t>culling: </a:t>
            </a:r>
            <a:r>
              <a:rPr b="1" spc="5" dirty="0">
                <a:latin typeface="Arial"/>
                <a:cs typeface="Arial"/>
              </a:rPr>
              <a:t>test </a:t>
            </a:r>
            <a:r>
              <a:rPr b="1" spc="-5" dirty="0">
                <a:latin typeface="Arial"/>
                <a:cs typeface="Arial"/>
              </a:rPr>
              <a:t>if </a:t>
            </a:r>
            <a:r>
              <a:rPr b="1" spc="-20" dirty="0">
                <a:latin typeface="Arial"/>
                <a:cs typeface="Arial"/>
              </a:rPr>
              <a:t>an</a:t>
            </a:r>
            <a:r>
              <a:rPr b="1" spc="-25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object  </a:t>
            </a:r>
            <a:r>
              <a:rPr b="1" spc="-10" dirty="0">
                <a:latin typeface="Arial"/>
                <a:cs typeface="Arial"/>
              </a:rPr>
              <a:t>intersects </a:t>
            </a:r>
            <a:r>
              <a:rPr b="1" spc="15" dirty="0">
                <a:latin typeface="Arial"/>
                <a:cs typeface="Arial"/>
              </a:rPr>
              <a:t>with </a:t>
            </a:r>
            <a:r>
              <a:rPr b="1" spc="5" dirty="0">
                <a:latin typeface="Arial"/>
                <a:cs typeface="Arial"/>
              </a:rPr>
              <a:t>the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frustum.</a:t>
            </a:r>
            <a:endParaRPr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850">
              <a:latin typeface="Arial"/>
              <a:cs typeface="Arial"/>
            </a:endParaRPr>
          </a:p>
          <a:p>
            <a:pPr marL="12700" marR="5080">
              <a:lnSpc>
                <a:spcPct val="100299"/>
              </a:lnSpc>
            </a:pPr>
            <a:r>
              <a:rPr b="1" spc="-20" dirty="0">
                <a:latin typeface="Arial"/>
                <a:cs typeface="Arial"/>
              </a:rPr>
              <a:t>Portals: </a:t>
            </a:r>
            <a:r>
              <a:rPr b="1" spc="-10" dirty="0">
                <a:latin typeface="Arial"/>
                <a:cs typeface="Arial"/>
              </a:rPr>
              <a:t>designers </a:t>
            </a:r>
            <a:r>
              <a:rPr b="1" i="1" spc="-15" dirty="0">
                <a:latin typeface="Arial"/>
                <a:cs typeface="Arial"/>
              </a:rPr>
              <a:t>manually </a:t>
            </a:r>
            <a:r>
              <a:rPr b="1" spc="5" dirty="0">
                <a:latin typeface="Arial"/>
                <a:cs typeface="Arial"/>
              </a:rPr>
              <a:t>place  </a:t>
            </a:r>
            <a:r>
              <a:rPr b="1" dirty="0">
                <a:latin typeface="Arial"/>
                <a:cs typeface="Arial"/>
              </a:rPr>
              <a:t>simple </a:t>
            </a:r>
            <a:r>
              <a:rPr b="1" spc="-20" dirty="0">
                <a:latin typeface="Arial"/>
                <a:cs typeface="Arial"/>
              </a:rPr>
              <a:t>primitives </a:t>
            </a:r>
            <a:r>
              <a:rPr b="1" spc="-5" dirty="0">
                <a:latin typeface="Arial"/>
                <a:cs typeface="Arial"/>
              </a:rPr>
              <a:t>around </a:t>
            </a:r>
            <a:r>
              <a:rPr b="1" spc="-10" dirty="0">
                <a:latin typeface="Arial"/>
                <a:cs typeface="Arial"/>
              </a:rPr>
              <a:t>chunks  </a:t>
            </a:r>
            <a:r>
              <a:rPr b="1" dirty="0">
                <a:latin typeface="Arial"/>
                <a:cs typeface="Arial"/>
              </a:rPr>
              <a:t>of </a:t>
            </a:r>
            <a:r>
              <a:rPr b="1" spc="5" dirty="0">
                <a:latin typeface="Arial"/>
                <a:cs typeface="Arial"/>
              </a:rPr>
              <a:t>the game </a:t>
            </a:r>
            <a:r>
              <a:rPr b="1" spc="15" dirty="0">
                <a:latin typeface="Arial"/>
                <a:cs typeface="Arial"/>
              </a:rPr>
              <a:t>world. </a:t>
            </a:r>
            <a:r>
              <a:rPr b="1" spc="10" dirty="0">
                <a:latin typeface="Arial"/>
                <a:cs typeface="Arial"/>
              </a:rPr>
              <a:t>The </a:t>
            </a:r>
            <a:r>
              <a:rPr b="1" spc="-10" dirty="0">
                <a:latin typeface="Arial"/>
                <a:cs typeface="Arial"/>
              </a:rPr>
              <a:t>portals  </a:t>
            </a:r>
            <a:r>
              <a:rPr b="1" spc="5" dirty="0">
                <a:latin typeface="Arial"/>
                <a:cs typeface="Arial"/>
              </a:rPr>
              <a:t>are </a:t>
            </a:r>
            <a:r>
              <a:rPr b="1" spc="-10" dirty="0">
                <a:latin typeface="Arial"/>
                <a:cs typeface="Arial"/>
              </a:rPr>
              <a:t>invisible </a:t>
            </a:r>
            <a:r>
              <a:rPr b="1" spc="10" dirty="0">
                <a:latin typeface="Arial"/>
                <a:cs typeface="Arial"/>
              </a:rPr>
              <a:t>but </a:t>
            </a:r>
            <a:r>
              <a:rPr b="1" spc="-5" dirty="0">
                <a:latin typeface="Arial"/>
                <a:cs typeface="Arial"/>
              </a:rPr>
              <a:t>cheap to</a:t>
            </a:r>
            <a:r>
              <a:rPr b="1" spc="-125" dirty="0">
                <a:latin typeface="Arial"/>
                <a:cs typeface="Arial"/>
              </a:rPr>
              <a:t> </a:t>
            </a:r>
            <a:r>
              <a:rPr b="1" spc="5" dirty="0">
                <a:latin typeface="Arial"/>
                <a:cs typeface="Arial"/>
              </a:rPr>
              <a:t>test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40"/>
              </a:spcBef>
            </a:pPr>
            <a:r>
              <a:rPr b="1" spc="-5" dirty="0">
                <a:latin typeface="Arial"/>
                <a:cs typeface="Arial"/>
              </a:rPr>
              <a:t>intersection</a:t>
            </a:r>
            <a:r>
              <a:rPr b="1" spc="2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on.</a:t>
            </a:r>
            <a:endParaRPr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7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2047" y="122238"/>
            <a:ext cx="7758953" cy="929957"/>
          </a:xfrm>
        </p:spPr>
        <p:txBody>
          <a:bodyPr/>
          <a:lstStyle/>
          <a:p>
            <a:r>
              <a:rPr lang="en-US" dirty="0" smtClean="0"/>
              <a:t>Graphics – Updating the Screen</a:t>
            </a:r>
            <a:endParaRPr lang="en-US" dirty="0"/>
          </a:p>
        </p:txBody>
      </p:sp>
      <p:grpSp>
        <p:nvGrpSpPr>
          <p:cNvPr id="6" name="object 6"/>
          <p:cNvGrpSpPr/>
          <p:nvPr/>
        </p:nvGrpSpPr>
        <p:grpSpPr>
          <a:xfrm>
            <a:off x="4216400" y="3105150"/>
            <a:ext cx="4635500" cy="2501900"/>
            <a:chOff x="4216400" y="2247900"/>
            <a:chExt cx="4635500" cy="2501900"/>
          </a:xfrm>
        </p:grpSpPr>
        <p:sp>
          <p:nvSpPr>
            <p:cNvPr id="7" name="object 7"/>
            <p:cNvSpPr/>
            <p:nvPr/>
          </p:nvSpPr>
          <p:spPr>
            <a:xfrm>
              <a:off x="4216400" y="2247900"/>
              <a:ext cx="4635500" cy="2501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05300" y="2959100"/>
              <a:ext cx="1219200" cy="1346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96000" y="2247900"/>
              <a:ext cx="736600" cy="800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11900" y="2387600"/>
              <a:ext cx="1384300" cy="8255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30416" y="1990652"/>
            <a:ext cx="3700145" cy="30429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44145">
              <a:lnSpc>
                <a:spcPts val="2100"/>
              </a:lnSpc>
              <a:spcBef>
                <a:spcPts val="219"/>
              </a:spcBef>
            </a:pP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Occlusion 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culling </a:t>
            </a:r>
            <a:r>
              <a:rPr b="1" spc="-20" dirty="0">
                <a:solidFill>
                  <a:srgbClr val="C00000"/>
                </a:solidFill>
                <a:latin typeface="Arial"/>
                <a:cs typeface="Arial"/>
              </a:rPr>
              <a:t>problem</a:t>
            </a:r>
            <a:r>
              <a:rPr b="1" spc="-20" dirty="0">
                <a:latin typeface="Arial"/>
                <a:cs typeface="Arial"/>
              </a:rPr>
              <a:t>:</a:t>
            </a:r>
            <a:r>
              <a:rPr b="1" spc="-15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don’t  </a:t>
            </a:r>
            <a:r>
              <a:rPr b="1" spc="-5" dirty="0">
                <a:latin typeface="Arial"/>
                <a:cs typeface="Arial"/>
              </a:rPr>
              <a:t>render </a:t>
            </a:r>
            <a:r>
              <a:rPr b="1" spc="-10" dirty="0">
                <a:latin typeface="Arial"/>
                <a:cs typeface="Arial"/>
              </a:rPr>
              <a:t>hidden</a:t>
            </a:r>
            <a:r>
              <a:rPr b="1" spc="2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objects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1750" dirty="0">
              <a:latin typeface="Arial"/>
              <a:cs typeface="Arial"/>
            </a:endParaRPr>
          </a:p>
          <a:p>
            <a:pPr marL="12700" marR="182245">
              <a:lnSpc>
                <a:spcPct val="101800"/>
              </a:lnSpc>
              <a:spcBef>
                <a:spcPts val="5"/>
              </a:spcBef>
            </a:pPr>
            <a:r>
              <a:rPr b="1" dirty="0">
                <a:latin typeface="Arial"/>
                <a:cs typeface="Arial"/>
              </a:rPr>
              <a:t>Frustum </a:t>
            </a:r>
            <a:r>
              <a:rPr b="1" spc="-15" dirty="0">
                <a:latin typeface="Arial"/>
                <a:cs typeface="Arial"/>
              </a:rPr>
              <a:t>culling: </a:t>
            </a:r>
            <a:r>
              <a:rPr b="1" spc="5" dirty="0">
                <a:latin typeface="Arial"/>
                <a:cs typeface="Arial"/>
              </a:rPr>
              <a:t>test </a:t>
            </a:r>
            <a:r>
              <a:rPr b="1" spc="-5" dirty="0">
                <a:latin typeface="Arial"/>
                <a:cs typeface="Arial"/>
              </a:rPr>
              <a:t>if </a:t>
            </a:r>
            <a:r>
              <a:rPr b="1" spc="-20" dirty="0">
                <a:latin typeface="Arial"/>
                <a:cs typeface="Arial"/>
              </a:rPr>
              <a:t>an</a:t>
            </a:r>
            <a:r>
              <a:rPr b="1" spc="-25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object  </a:t>
            </a:r>
            <a:r>
              <a:rPr b="1" spc="-10" dirty="0">
                <a:latin typeface="Arial"/>
                <a:cs typeface="Arial"/>
              </a:rPr>
              <a:t>intersects </a:t>
            </a:r>
            <a:r>
              <a:rPr b="1" spc="15" dirty="0">
                <a:latin typeface="Arial"/>
                <a:cs typeface="Arial"/>
              </a:rPr>
              <a:t>with </a:t>
            </a:r>
            <a:r>
              <a:rPr b="1" spc="5" dirty="0">
                <a:latin typeface="Arial"/>
                <a:cs typeface="Arial"/>
              </a:rPr>
              <a:t>the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frustum.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850" dirty="0">
              <a:latin typeface="Arial"/>
              <a:cs typeface="Arial"/>
            </a:endParaRPr>
          </a:p>
          <a:p>
            <a:pPr marL="12700" marR="5080">
              <a:lnSpc>
                <a:spcPct val="100299"/>
              </a:lnSpc>
            </a:pPr>
            <a:r>
              <a:rPr b="1" spc="-20" dirty="0">
                <a:latin typeface="Arial"/>
                <a:cs typeface="Arial"/>
              </a:rPr>
              <a:t>Portals: </a:t>
            </a:r>
            <a:r>
              <a:rPr b="1" spc="-10" dirty="0">
                <a:latin typeface="Arial"/>
                <a:cs typeface="Arial"/>
              </a:rPr>
              <a:t>designers </a:t>
            </a:r>
            <a:r>
              <a:rPr b="1" i="1" spc="-15" dirty="0">
                <a:latin typeface="Arial"/>
                <a:cs typeface="Arial"/>
              </a:rPr>
              <a:t>manually </a:t>
            </a:r>
            <a:r>
              <a:rPr b="1" spc="5" dirty="0">
                <a:latin typeface="Arial"/>
                <a:cs typeface="Arial"/>
              </a:rPr>
              <a:t>place  </a:t>
            </a:r>
            <a:r>
              <a:rPr b="1" dirty="0">
                <a:latin typeface="Arial"/>
                <a:cs typeface="Arial"/>
              </a:rPr>
              <a:t>simple </a:t>
            </a:r>
            <a:r>
              <a:rPr b="1" spc="-20" dirty="0">
                <a:latin typeface="Arial"/>
                <a:cs typeface="Arial"/>
              </a:rPr>
              <a:t>primitives </a:t>
            </a:r>
            <a:r>
              <a:rPr b="1" spc="-5" dirty="0">
                <a:latin typeface="Arial"/>
                <a:cs typeface="Arial"/>
              </a:rPr>
              <a:t>around </a:t>
            </a:r>
            <a:r>
              <a:rPr b="1" spc="-10" dirty="0">
                <a:latin typeface="Arial"/>
                <a:cs typeface="Arial"/>
              </a:rPr>
              <a:t>chunks  </a:t>
            </a:r>
            <a:r>
              <a:rPr b="1" dirty="0">
                <a:latin typeface="Arial"/>
                <a:cs typeface="Arial"/>
              </a:rPr>
              <a:t>of </a:t>
            </a:r>
            <a:r>
              <a:rPr b="1" spc="5" dirty="0">
                <a:latin typeface="Arial"/>
                <a:cs typeface="Arial"/>
              </a:rPr>
              <a:t>the game </a:t>
            </a:r>
            <a:r>
              <a:rPr b="1" spc="15" dirty="0">
                <a:latin typeface="Arial"/>
                <a:cs typeface="Arial"/>
              </a:rPr>
              <a:t>world. </a:t>
            </a:r>
            <a:r>
              <a:rPr b="1" spc="10" dirty="0">
                <a:latin typeface="Arial"/>
                <a:cs typeface="Arial"/>
              </a:rPr>
              <a:t>The </a:t>
            </a:r>
            <a:r>
              <a:rPr b="1" spc="-10" dirty="0">
                <a:latin typeface="Arial"/>
                <a:cs typeface="Arial"/>
              </a:rPr>
              <a:t>portals  </a:t>
            </a:r>
            <a:r>
              <a:rPr b="1" spc="5" dirty="0">
                <a:latin typeface="Arial"/>
                <a:cs typeface="Arial"/>
              </a:rPr>
              <a:t>are </a:t>
            </a:r>
            <a:r>
              <a:rPr b="1" spc="-10" dirty="0">
                <a:latin typeface="Arial"/>
                <a:cs typeface="Arial"/>
              </a:rPr>
              <a:t>invisible </a:t>
            </a:r>
            <a:r>
              <a:rPr b="1" spc="10" dirty="0">
                <a:latin typeface="Arial"/>
                <a:cs typeface="Arial"/>
              </a:rPr>
              <a:t>but </a:t>
            </a:r>
            <a:r>
              <a:rPr b="1" spc="-5" dirty="0">
                <a:latin typeface="Arial"/>
                <a:cs typeface="Arial"/>
              </a:rPr>
              <a:t>cheap to</a:t>
            </a:r>
            <a:r>
              <a:rPr b="1" spc="-125" dirty="0">
                <a:latin typeface="Arial"/>
                <a:cs typeface="Arial"/>
              </a:rPr>
              <a:t> </a:t>
            </a:r>
            <a:r>
              <a:rPr b="1" spc="5" dirty="0">
                <a:latin typeface="Arial"/>
                <a:cs typeface="Arial"/>
              </a:rPr>
              <a:t>test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40"/>
              </a:spcBef>
            </a:pPr>
            <a:r>
              <a:rPr b="1" spc="-5" dirty="0">
                <a:latin typeface="Arial"/>
                <a:cs typeface="Arial"/>
              </a:rPr>
              <a:t>intersection</a:t>
            </a:r>
            <a:r>
              <a:rPr b="1" spc="2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on.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88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dbvc4uanumi2d.cloudfront.net/cdn/4.5.24/wp-content/themes/oculus/img/order/dk2-produc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1877942"/>
            <a:ext cx="2994025" cy="21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logs-images.forbes.com/adamhartung/files/2015/02/google-gla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56" y="2632562"/>
            <a:ext cx="3005164" cy="169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otworm.com/wp-content/uploads/2016/02/2w2pwy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78" y="214799"/>
            <a:ext cx="2539049" cy="169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06475"/>
          </a:xfrm>
        </p:spPr>
        <p:txBody>
          <a:bodyPr/>
          <a:lstStyle/>
          <a:p>
            <a:r>
              <a:rPr lang="en-US" dirty="0" smtClean="0"/>
              <a:t>Where 3D displayed?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1243014"/>
            <a:ext cx="8229600" cy="298608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Desktops – just on a screen in the usual way</a:t>
            </a:r>
          </a:p>
          <a:p>
            <a:r>
              <a:rPr lang="en-US" dirty="0" smtClean="0"/>
              <a:t>3D “Cave” or other large displays (</a:t>
            </a:r>
            <a:r>
              <a:rPr lang="en-US" dirty="0" smtClean="0">
                <a:hlinkClick r:id="rId6"/>
              </a:rPr>
              <a:t>ACM ref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Display on one or up to all walls and ceiling</a:t>
            </a:r>
          </a:p>
          <a:p>
            <a:r>
              <a:rPr lang="en-US" dirty="0" smtClean="0"/>
              <a:t>Virtual Reality (VR) or Augmented Reality (AR) headsets</a:t>
            </a:r>
          </a:p>
          <a:p>
            <a:pPr lvl="1"/>
            <a:r>
              <a:rPr lang="en-US" dirty="0" smtClean="0"/>
              <a:t>AR – can see through the display, so</a:t>
            </a:r>
            <a:br>
              <a:rPr lang="en-US" dirty="0" smtClean="0"/>
            </a:br>
            <a:r>
              <a:rPr lang="en-US" dirty="0" smtClean="0"/>
              <a:t>pictures are superimposed on the view</a:t>
            </a:r>
          </a:p>
          <a:p>
            <a:r>
              <a:rPr lang="en-US" dirty="0" smtClean="0"/>
              <a:t>Examples:</a:t>
            </a:r>
          </a:p>
          <a:p>
            <a:pPr lvl="1"/>
            <a:r>
              <a:rPr lang="en-US" dirty="0" smtClean="0">
                <a:hlinkClick r:id="rId7"/>
              </a:rPr>
              <a:t>Google Glass</a:t>
            </a:r>
            <a:endParaRPr lang="en-US" dirty="0" smtClean="0"/>
          </a:p>
          <a:p>
            <a:pPr lvl="1"/>
            <a:r>
              <a:rPr lang="en-US" dirty="0" smtClean="0">
                <a:hlinkClick r:id="rId8"/>
              </a:rPr>
              <a:t>Oculus Rift</a:t>
            </a:r>
            <a:r>
              <a:rPr lang="en-US" dirty="0" smtClean="0"/>
              <a:t> (Facebook)</a:t>
            </a:r>
          </a:p>
          <a:p>
            <a:pPr lvl="1"/>
            <a:r>
              <a:rPr lang="en-US" dirty="0" smtClean="0">
                <a:hlinkClick r:id="rId9"/>
              </a:rPr>
              <a:t>Microsoft HoloLens</a:t>
            </a:r>
            <a:endParaRPr lang="en-US" dirty="0" smtClean="0"/>
          </a:p>
          <a:p>
            <a:pPr lvl="1"/>
            <a:r>
              <a:rPr lang="en-US" dirty="0" smtClean="0"/>
              <a:t>3D displays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AutoShape 4" descr="Image result for oculus rif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18" name="Picture 2" descr="http://www.christiedigital.co.uk/img/Customer%20Stories/CIS%20Galicia/inpage/CIS-Galicia-Main-Ima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359575"/>
            <a:ext cx="4729162" cy="2498425"/>
          </a:xfrm>
          <a:prstGeom prst="rect">
            <a:avLst/>
          </a:prstGeom>
          <a:noFill/>
        </p:spPr>
      </p:pic>
      <p:pic>
        <p:nvPicPr>
          <p:cNvPr id="7" name="Picture 2" descr="Voxon Photonics co-founder Gavin Smith with the VX1 hologram tab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10" y="4657682"/>
            <a:ext cx="3931590" cy="22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97938" y="4440376"/>
            <a:ext cx="43460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Credit: https://newatlas.com/vr/voxon-photonics-3d-hologram-volumetric-displays/</a:t>
            </a:r>
          </a:p>
        </p:txBody>
      </p:sp>
    </p:spTree>
    <p:extLst>
      <p:ext uri="{BB962C8B-B14F-4D97-AF65-F5344CB8AC3E}">
        <p14:creationId xmlns:p14="http://schemas.microsoft.com/office/powerpoint/2010/main" val="426672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1605" y="122238"/>
            <a:ext cx="7859395" cy="929957"/>
          </a:xfrm>
        </p:spPr>
        <p:txBody>
          <a:bodyPr/>
          <a:lstStyle/>
          <a:p>
            <a:r>
              <a:rPr lang="en-US" dirty="0" smtClean="0"/>
              <a:t>Graphics – Updating the Screen</a:t>
            </a:r>
            <a:endParaRPr lang="en-US" dirty="0"/>
          </a:p>
        </p:txBody>
      </p:sp>
      <p:grpSp>
        <p:nvGrpSpPr>
          <p:cNvPr id="6" name="object 6"/>
          <p:cNvGrpSpPr/>
          <p:nvPr/>
        </p:nvGrpSpPr>
        <p:grpSpPr>
          <a:xfrm>
            <a:off x="4216400" y="3105150"/>
            <a:ext cx="4635500" cy="2501900"/>
            <a:chOff x="4216400" y="2247900"/>
            <a:chExt cx="4635500" cy="2501900"/>
          </a:xfrm>
        </p:grpSpPr>
        <p:sp>
          <p:nvSpPr>
            <p:cNvPr id="7" name="object 7"/>
            <p:cNvSpPr/>
            <p:nvPr/>
          </p:nvSpPr>
          <p:spPr>
            <a:xfrm>
              <a:off x="4216400" y="2247900"/>
              <a:ext cx="4635500" cy="2501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05300" y="2959100"/>
              <a:ext cx="1219200" cy="1346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30416" y="1990652"/>
            <a:ext cx="3688079" cy="19582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76225">
              <a:lnSpc>
                <a:spcPct val="99500"/>
              </a:lnSpc>
              <a:spcBef>
                <a:spcPts val="110"/>
              </a:spcBef>
            </a:pPr>
            <a:r>
              <a:rPr b="1" spc="-55" dirty="0">
                <a:latin typeface="Arial"/>
                <a:cs typeface="Arial"/>
              </a:rPr>
              <a:t>PVS: </a:t>
            </a:r>
            <a:r>
              <a:rPr b="1" u="sng" spc="-10" dirty="0">
                <a:latin typeface="Arial"/>
                <a:cs typeface="Arial"/>
              </a:rPr>
              <a:t>P</a:t>
            </a:r>
            <a:r>
              <a:rPr b="1" spc="-10" dirty="0">
                <a:latin typeface="Arial"/>
                <a:cs typeface="Arial"/>
              </a:rPr>
              <a:t>otential </a:t>
            </a:r>
            <a:r>
              <a:rPr lang="en-US" b="1" u="sng" spc="-20" dirty="0" smtClean="0">
                <a:latin typeface="Arial"/>
                <a:cs typeface="Arial"/>
              </a:rPr>
              <a:t>V</a:t>
            </a:r>
            <a:r>
              <a:rPr b="1" spc="-20" dirty="0" smtClean="0">
                <a:latin typeface="Arial"/>
                <a:cs typeface="Arial"/>
              </a:rPr>
              <a:t>isibility </a:t>
            </a:r>
            <a:r>
              <a:rPr lang="en-US" b="1" u="sng" spc="5" dirty="0" smtClean="0">
                <a:latin typeface="Arial"/>
                <a:cs typeface="Arial"/>
              </a:rPr>
              <a:t>S</a:t>
            </a:r>
            <a:r>
              <a:rPr b="1" spc="5" dirty="0" smtClean="0">
                <a:latin typeface="Arial"/>
                <a:cs typeface="Arial"/>
              </a:rPr>
              <a:t>et</a:t>
            </a:r>
            <a:r>
              <a:rPr lang="en-US" b="1" spc="5" dirty="0" smtClean="0">
                <a:latin typeface="Arial"/>
                <a:cs typeface="Arial"/>
              </a:rPr>
              <a:t>,</a:t>
            </a:r>
            <a:r>
              <a:rPr b="1" spc="5" dirty="0" smtClean="0">
                <a:latin typeface="Arial"/>
                <a:cs typeface="Arial"/>
              </a:rPr>
              <a:t>  </a:t>
            </a:r>
            <a:r>
              <a:rPr b="1" spc="-5" dirty="0">
                <a:latin typeface="Arial"/>
                <a:cs typeface="Arial"/>
              </a:rPr>
              <a:t>precomputed. </a:t>
            </a:r>
            <a:r>
              <a:rPr b="1" spc="-45" dirty="0">
                <a:latin typeface="Arial"/>
                <a:cs typeface="Arial"/>
              </a:rPr>
              <a:t>Very </a:t>
            </a:r>
            <a:r>
              <a:rPr b="1" dirty="0">
                <a:latin typeface="Arial"/>
                <a:cs typeface="Arial"/>
              </a:rPr>
              <a:t>efficient for  </a:t>
            </a:r>
            <a:r>
              <a:rPr b="1" spc="-10" dirty="0">
                <a:latin typeface="Arial"/>
                <a:cs typeface="Arial"/>
              </a:rPr>
              <a:t>small </a:t>
            </a:r>
            <a:r>
              <a:rPr b="1" spc="-15" dirty="0">
                <a:latin typeface="Arial"/>
                <a:cs typeface="Arial"/>
              </a:rPr>
              <a:t>environments. </a:t>
            </a:r>
            <a:r>
              <a:rPr b="1" spc="-50" dirty="0">
                <a:latin typeface="Arial"/>
                <a:cs typeface="Arial"/>
              </a:rPr>
              <a:t>PVS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spc="-20" dirty="0">
                <a:latin typeface="Arial"/>
                <a:cs typeface="Arial"/>
              </a:rPr>
              <a:t>is</a:t>
            </a:r>
            <a:endParaRPr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b="1" spc="-5" dirty="0">
                <a:latin typeface="Arial"/>
                <a:cs typeface="Arial"/>
              </a:rPr>
              <a:t>submitted to </a:t>
            </a:r>
            <a:r>
              <a:rPr b="1" spc="5" dirty="0">
                <a:latin typeface="Arial"/>
                <a:cs typeface="Arial"/>
              </a:rPr>
              <a:t>the </a:t>
            </a:r>
            <a:r>
              <a:rPr b="1" spc="-5" dirty="0">
                <a:latin typeface="Arial"/>
                <a:cs typeface="Arial"/>
              </a:rPr>
              <a:t>renderer</a:t>
            </a:r>
            <a:r>
              <a:rPr b="1" spc="14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and</a:t>
            </a:r>
            <a:endParaRPr dirty="0">
              <a:latin typeface="Arial"/>
              <a:cs typeface="Arial"/>
            </a:endParaRPr>
          </a:p>
          <a:p>
            <a:pPr marL="12700" marR="5080">
              <a:lnSpc>
                <a:spcPct val="99500"/>
              </a:lnSpc>
              <a:spcBef>
                <a:spcPts val="50"/>
              </a:spcBef>
            </a:pPr>
            <a:r>
              <a:rPr b="1" spc="-10" dirty="0">
                <a:latin typeface="Arial"/>
                <a:cs typeface="Arial"/>
              </a:rPr>
              <a:t>items </a:t>
            </a:r>
            <a:r>
              <a:rPr b="1" spc="-20" dirty="0">
                <a:latin typeface="Arial"/>
                <a:cs typeface="Arial"/>
              </a:rPr>
              <a:t>in </a:t>
            </a:r>
            <a:r>
              <a:rPr b="1" spc="5" dirty="0">
                <a:latin typeface="Arial"/>
                <a:cs typeface="Arial"/>
              </a:rPr>
              <a:t>the set are </a:t>
            </a:r>
            <a:r>
              <a:rPr b="1" spc="-5" dirty="0">
                <a:latin typeface="Arial"/>
                <a:cs typeface="Arial"/>
              </a:rPr>
              <a:t>tested to  </a:t>
            </a:r>
            <a:r>
              <a:rPr b="1" spc="5" dirty="0">
                <a:latin typeface="Arial"/>
                <a:cs typeface="Arial"/>
              </a:rPr>
              <a:t>make sure </a:t>
            </a:r>
            <a:r>
              <a:rPr b="1" spc="-20" dirty="0">
                <a:latin typeface="Arial"/>
                <a:cs typeface="Arial"/>
              </a:rPr>
              <a:t>they </a:t>
            </a:r>
            <a:r>
              <a:rPr b="1" spc="5" dirty="0">
                <a:latin typeface="Arial"/>
                <a:cs typeface="Arial"/>
              </a:rPr>
              <a:t>are </a:t>
            </a:r>
            <a:r>
              <a:rPr b="1" spc="-5" dirty="0">
                <a:latin typeface="Arial"/>
                <a:cs typeface="Arial"/>
              </a:rPr>
              <a:t>indeed </a:t>
            </a:r>
            <a:r>
              <a:rPr b="1" spc="-15" dirty="0">
                <a:latin typeface="Arial"/>
                <a:cs typeface="Arial"/>
              </a:rPr>
              <a:t>visible  </a:t>
            </a:r>
            <a:r>
              <a:rPr b="1" spc="-30" dirty="0">
                <a:solidFill>
                  <a:srgbClr val="C00000"/>
                </a:solidFill>
                <a:latin typeface="Arial"/>
                <a:cs typeface="Arial"/>
              </a:rPr>
              <a:t>Bad: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storage</a:t>
            </a:r>
            <a:r>
              <a:rPr b="1" spc="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costs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3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6675" y="1267660"/>
            <a:ext cx="439420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Art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assets </a:t>
            </a:r>
            <a:r>
              <a:rPr sz="3200" b="1" spc="-120" dirty="0">
                <a:solidFill>
                  <a:srgbClr val="B3B3B3"/>
                </a:solidFill>
                <a:latin typeface="Arial"/>
                <a:cs typeface="Arial"/>
              </a:rPr>
              <a:t>&amp;</a:t>
            </a:r>
            <a:r>
              <a:rPr sz="3200" b="1" spc="21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B3B3B3"/>
                </a:solidFill>
                <a:latin typeface="Arial"/>
                <a:cs typeface="Arial"/>
              </a:rPr>
              <a:t>animation</a:t>
            </a:r>
            <a:endParaRPr sz="3200">
              <a:latin typeface="Arial"/>
              <a:cs typeface="Arial"/>
            </a:endParaRPr>
          </a:p>
          <a:p>
            <a:pPr marL="12700" marR="1246505">
              <a:lnSpc>
                <a:spcPct val="200500"/>
              </a:lnSpc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Graphics  </a:t>
            </a:r>
            <a:r>
              <a:rPr sz="3200" b="1" spc="-60" dirty="0">
                <a:latin typeface="Arial"/>
                <a:cs typeface="Arial"/>
              </a:rPr>
              <a:t>Physics </a:t>
            </a:r>
            <a:r>
              <a:rPr sz="3200" b="1" spc="-30" dirty="0">
                <a:latin typeface="Arial"/>
                <a:cs typeface="Arial"/>
              </a:rPr>
              <a:t>engines  </a:t>
            </a:r>
            <a:r>
              <a:rPr sz="3200" b="1" spc="5" dirty="0">
                <a:solidFill>
                  <a:srgbClr val="B3B3B3"/>
                </a:solidFill>
                <a:latin typeface="Arial"/>
                <a:cs typeface="Arial"/>
              </a:rPr>
              <a:t>Game</a:t>
            </a:r>
            <a:r>
              <a:rPr sz="3200" b="1" spc="60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B3B3B3"/>
                </a:solidFill>
                <a:latin typeface="Arial"/>
                <a:cs typeface="Arial"/>
              </a:rPr>
              <a:t>loop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06175" y="857250"/>
            <a:ext cx="6537959" cy="5130800"/>
            <a:chOff x="2606174" y="0"/>
            <a:chExt cx="6537959" cy="5130800"/>
          </a:xfrm>
        </p:grpSpPr>
        <p:sp>
          <p:nvSpPr>
            <p:cNvPr id="7" name="object 7"/>
            <p:cNvSpPr/>
            <p:nvPr/>
          </p:nvSpPr>
          <p:spPr>
            <a:xfrm>
              <a:off x="5016500" y="0"/>
              <a:ext cx="4127500" cy="513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0450" y="755650"/>
              <a:ext cx="1899285" cy="798830"/>
            </a:xfrm>
            <a:custGeom>
              <a:avLst/>
              <a:gdLst/>
              <a:ahLst/>
              <a:cxnLst/>
              <a:rect l="l" t="t" r="r" b="b"/>
              <a:pathLst>
                <a:path w="1899284" h="798830">
                  <a:moveTo>
                    <a:pt x="0" y="0"/>
                  </a:moveTo>
                  <a:lnTo>
                    <a:pt x="1899083" y="798809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92550" y="1708150"/>
              <a:ext cx="2779395" cy="76835"/>
            </a:xfrm>
            <a:custGeom>
              <a:avLst/>
              <a:gdLst/>
              <a:ahLst/>
              <a:cxnLst/>
              <a:rect l="l" t="t" r="r" b="b"/>
              <a:pathLst>
                <a:path w="2779395" h="76835">
                  <a:moveTo>
                    <a:pt x="0" y="0"/>
                  </a:moveTo>
                  <a:lnTo>
                    <a:pt x="2779387" y="76762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6650" y="2038664"/>
              <a:ext cx="3098165" cy="617220"/>
            </a:xfrm>
            <a:custGeom>
              <a:avLst/>
              <a:gdLst/>
              <a:ahLst/>
              <a:cxnLst/>
              <a:rect l="l" t="t" r="r" b="b"/>
              <a:pathLst>
                <a:path w="3098165" h="617219">
                  <a:moveTo>
                    <a:pt x="0" y="617201"/>
                  </a:moveTo>
                  <a:lnTo>
                    <a:pt x="3097879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22550" y="2293030"/>
              <a:ext cx="4144645" cy="1334135"/>
            </a:xfrm>
            <a:custGeom>
              <a:avLst/>
              <a:gdLst/>
              <a:ahLst/>
              <a:cxnLst/>
              <a:rect l="l" t="t" r="r" b="b"/>
              <a:pathLst>
                <a:path w="4144645" h="1334135">
                  <a:moveTo>
                    <a:pt x="0" y="1334107"/>
                  </a:moveTo>
                  <a:lnTo>
                    <a:pt x="4144355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0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437972" y="1162548"/>
            <a:ext cx="2271930" cy="628377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5875">
              <a:spcBef>
                <a:spcPts val="100"/>
              </a:spcBef>
            </a:pPr>
            <a:r>
              <a:rPr dirty="0"/>
              <a:t>Physics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1320" y="1925059"/>
            <a:ext cx="6325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5" dirty="0">
                <a:latin typeface="Arial"/>
                <a:cs typeface="Arial"/>
              </a:rPr>
              <a:t>Unity </a:t>
            </a:r>
            <a:r>
              <a:rPr b="1" dirty="0">
                <a:latin typeface="Arial"/>
                <a:cs typeface="Arial"/>
              </a:rPr>
              <a:t>or </a:t>
            </a:r>
            <a:r>
              <a:rPr b="1" spc="-10" dirty="0">
                <a:latin typeface="Arial"/>
                <a:cs typeface="Arial"/>
              </a:rPr>
              <a:t>Unreal </a:t>
            </a:r>
            <a:r>
              <a:rPr b="1" spc="5" dirty="0">
                <a:latin typeface="Arial"/>
                <a:cs typeface="Arial"/>
              </a:rPr>
              <a:t>game </a:t>
            </a:r>
            <a:r>
              <a:rPr b="1" spc="-10" dirty="0">
                <a:latin typeface="Arial"/>
                <a:cs typeface="Arial"/>
              </a:rPr>
              <a:t>engines </a:t>
            </a:r>
            <a:r>
              <a:rPr b="1" spc="-20" dirty="0">
                <a:latin typeface="Arial"/>
                <a:cs typeface="Arial"/>
              </a:rPr>
              <a:t>have </a:t>
            </a:r>
            <a:r>
              <a:rPr b="1" dirty="0">
                <a:latin typeface="Arial"/>
                <a:cs typeface="Arial"/>
              </a:rPr>
              <a:t>basic </a:t>
            </a:r>
            <a:r>
              <a:rPr b="1" spc="5" dirty="0">
                <a:latin typeface="Arial"/>
                <a:cs typeface="Arial"/>
              </a:rPr>
              <a:t>built-in</a:t>
            </a:r>
            <a:r>
              <a:rPr b="1" spc="114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libraries.</a:t>
            </a:r>
            <a:endParaRPr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9613" y="3409962"/>
            <a:ext cx="8022590" cy="2500630"/>
            <a:chOff x="609613" y="2552712"/>
            <a:chExt cx="8022590" cy="2500630"/>
          </a:xfrm>
        </p:grpSpPr>
        <p:sp>
          <p:nvSpPr>
            <p:cNvPr id="5" name="object 5"/>
            <p:cNvSpPr/>
            <p:nvPr/>
          </p:nvSpPr>
          <p:spPr>
            <a:xfrm>
              <a:off x="634999" y="2578100"/>
              <a:ext cx="7975598" cy="24510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2306" y="2565406"/>
              <a:ext cx="7997190" cy="2475865"/>
            </a:xfrm>
            <a:custGeom>
              <a:avLst/>
              <a:gdLst/>
              <a:ahLst/>
              <a:cxnLst/>
              <a:rect l="l" t="t" r="r" b="b"/>
              <a:pathLst>
                <a:path w="7997190" h="2475865">
                  <a:moveTo>
                    <a:pt x="0" y="0"/>
                  </a:moveTo>
                  <a:lnTo>
                    <a:pt x="7996919" y="0"/>
                  </a:lnTo>
                  <a:lnTo>
                    <a:pt x="7996919" y="2475237"/>
                  </a:lnTo>
                  <a:lnTo>
                    <a:pt x="0" y="2475237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24" y="568446"/>
            <a:ext cx="470601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Physics engines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0424" y="2121818"/>
            <a:ext cx="4471670" cy="579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b="1" dirty="0">
                <a:latin typeface="Arial"/>
                <a:cs typeface="Arial"/>
              </a:rPr>
              <a:t>Calculate </a:t>
            </a:r>
            <a:r>
              <a:rPr b="1" spc="10" dirty="0">
                <a:latin typeface="Arial"/>
                <a:cs typeface="Arial"/>
              </a:rPr>
              <a:t>on-the-fly </a:t>
            </a:r>
            <a:r>
              <a:rPr b="1" spc="-25" dirty="0">
                <a:latin typeface="Arial"/>
                <a:cs typeface="Arial"/>
              </a:rPr>
              <a:t>physics </a:t>
            </a:r>
            <a:r>
              <a:rPr b="1" spc="-5" dirty="0">
                <a:latin typeface="Arial"/>
                <a:cs typeface="Arial"/>
              </a:rPr>
              <a:t>simulations,  optimized </a:t>
            </a:r>
            <a:r>
              <a:rPr b="1" dirty="0">
                <a:latin typeface="Arial"/>
                <a:cs typeface="Arial"/>
              </a:rPr>
              <a:t>for </a:t>
            </a:r>
            <a:r>
              <a:rPr b="1" spc="30" dirty="0">
                <a:latin typeface="Arial"/>
                <a:cs typeface="Arial"/>
              </a:rPr>
              <a:t>a </a:t>
            </a:r>
            <a:r>
              <a:rPr b="1" spc="5" dirty="0">
                <a:latin typeface="Arial"/>
                <a:cs typeface="Arial"/>
              </a:rPr>
              <a:t>game</a:t>
            </a:r>
            <a:r>
              <a:rPr b="1" spc="95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environment.</a:t>
            </a:r>
            <a:endParaRPr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1600" y="1022350"/>
            <a:ext cx="8915400" cy="4914899"/>
            <a:chOff x="101600" y="165100"/>
            <a:chExt cx="8915400" cy="4914899"/>
          </a:xfrm>
        </p:grpSpPr>
        <p:sp>
          <p:nvSpPr>
            <p:cNvPr id="5" name="object 5"/>
            <p:cNvSpPr/>
            <p:nvPr/>
          </p:nvSpPr>
          <p:spPr>
            <a:xfrm>
              <a:off x="101600" y="2425700"/>
              <a:ext cx="5295900" cy="2654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29300" y="165100"/>
              <a:ext cx="3187700" cy="4826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1449" y="4743450"/>
              <a:ext cx="3817695" cy="304800"/>
            </a:xfrm>
            <a:custGeom>
              <a:avLst/>
              <a:gdLst/>
              <a:ahLst/>
              <a:cxnLst/>
              <a:rect l="l" t="t" r="r" b="b"/>
              <a:pathLst>
                <a:path w="3086100" h="304800">
                  <a:moveTo>
                    <a:pt x="30861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3086100" y="304800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1450" y="4743450"/>
              <a:ext cx="3817694" cy="304800"/>
            </a:xfrm>
            <a:custGeom>
              <a:avLst/>
              <a:gdLst/>
              <a:ahLst/>
              <a:cxnLst/>
              <a:rect l="l" t="t" r="r" b="b"/>
              <a:pathLst>
                <a:path w="3084829" h="304800">
                  <a:moveTo>
                    <a:pt x="0" y="0"/>
                  </a:moveTo>
                  <a:lnTo>
                    <a:pt x="3084526" y="0"/>
                  </a:lnTo>
                  <a:lnTo>
                    <a:pt x="3084526" y="304644"/>
                  </a:lnTo>
                  <a:lnTo>
                    <a:pt x="0" y="304644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44724" y="5645496"/>
            <a:ext cx="374442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Hard-body physics, Havok Physics Engine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5870074" y="5204012"/>
            <a:ext cx="3117850" cy="616532"/>
            <a:chOff x="5870074" y="4625474"/>
            <a:chExt cx="3117850" cy="337820"/>
          </a:xfrm>
        </p:grpSpPr>
        <p:sp>
          <p:nvSpPr>
            <p:cNvPr id="11" name="object 11"/>
            <p:cNvSpPr/>
            <p:nvPr/>
          </p:nvSpPr>
          <p:spPr>
            <a:xfrm>
              <a:off x="5886449" y="4641849"/>
              <a:ext cx="3086100" cy="304800"/>
            </a:xfrm>
            <a:custGeom>
              <a:avLst/>
              <a:gdLst/>
              <a:ahLst/>
              <a:cxnLst/>
              <a:rect l="l" t="t" r="r" b="b"/>
              <a:pathLst>
                <a:path w="3086100" h="304800">
                  <a:moveTo>
                    <a:pt x="30861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3086100" y="304800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86449" y="4641849"/>
              <a:ext cx="3084830" cy="304800"/>
            </a:xfrm>
            <a:custGeom>
              <a:avLst/>
              <a:gdLst/>
              <a:ahLst/>
              <a:cxnLst/>
              <a:rect l="l" t="t" r="r" b="b"/>
              <a:pathLst>
                <a:path w="3084829" h="304800">
                  <a:moveTo>
                    <a:pt x="0" y="0"/>
                  </a:moveTo>
                  <a:lnTo>
                    <a:pt x="3084526" y="0"/>
                  </a:lnTo>
                  <a:lnTo>
                    <a:pt x="3084526" y="304644"/>
                  </a:lnTo>
                  <a:lnTo>
                    <a:pt x="0" y="304644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999030" y="5323852"/>
            <a:ext cx="307511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Soft-body physics, CryEngine Physics Engine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681037"/>
          </a:xfrm>
        </p:spPr>
        <p:txBody>
          <a:bodyPr/>
          <a:lstStyle/>
          <a:p>
            <a:r>
              <a:rPr lang="en-US" dirty="0" smtClean="0"/>
              <a:t>Physics engines</a:t>
            </a:r>
            <a:endParaRPr lang="en-US" dirty="0"/>
          </a:p>
        </p:txBody>
      </p:sp>
      <p:sp>
        <p:nvSpPr>
          <p:cNvPr id="6" name="object 6"/>
          <p:cNvSpPr txBox="1"/>
          <p:nvPr/>
        </p:nvSpPr>
        <p:spPr>
          <a:xfrm>
            <a:off x="390424" y="2121818"/>
            <a:ext cx="3186430" cy="1125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b="1" spc="-15" dirty="0">
                <a:latin typeface="Arial"/>
                <a:cs typeface="Arial"/>
              </a:rPr>
              <a:t>SDKs </a:t>
            </a:r>
            <a:r>
              <a:rPr b="1" spc="15" dirty="0">
                <a:latin typeface="Arial"/>
                <a:cs typeface="Arial"/>
              </a:rPr>
              <a:t>with </a:t>
            </a:r>
            <a:r>
              <a:rPr b="1" spc="-30" dirty="0">
                <a:latin typeface="Arial"/>
                <a:cs typeface="Arial"/>
              </a:rPr>
              <a:t>visual </a:t>
            </a:r>
            <a:r>
              <a:rPr b="1" spc="-10" dirty="0">
                <a:latin typeface="Arial"/>
                <a:cs typeface="Arial"/>
              </a:rPr>
              <a:t>debuggers  </a:t>
            </a:r>
            <a:r>
              <a:rPr b="1" spc="5" dirty="0">
                <a:latin typeface="Arial"/>
                <a:cs typeface="Arial"/>
              </a:rPr>
              <a:t>that </a:t>
            </a:r>
            <a:r>
              <a:rPr b="1" spc="10" dirty="0">
                <a:latin typeface="Arial"/>
                <a:cs typeface="Arial"/>
              </a:rPr>
              <a:t>allow </a:t>
            </a:r>
            <a:r>
              <a:rPr b="1" spc="-45" dirty="0">
                <a:latin typeface="Arial"/>
                <a:cs typeface="Arial"/>
              </a:rPr>
              <a:t>you </a:t>
            </a:r>
            <a:r>
              <a:rPr b="1" spc="-5" dirty="0">
                <a:latin typeface="Arial"/>
                <a:cs typeface="Arial"/>
              </a:rPr>
              <a:t>to </a:t>
            </a:r>
            <a:r>
              <a:rPr b="1" spc="-15" dirty="0">
                <a:latin typeface="Arial"/>
                <a:cs typeface="Arial"/>
              </a:rPr>
              <a:t>run </a:t>
            </a:r>
            <a:r>
              <a:rPr b="1" spc="-30" dirty="0">
                <a:latin typeface="Arial"/>
                <a:cs typeface="Arial"/>
              </a:rPr>
              <a:t>physics  </a:t>
            </a:r>
            <a:r>
              <a:rPr b="1" spc="-10" dirty="0">
                <a:latin typeface="Arial"/>
                <a:cs typeface="Arial"/>
              </a:rPr>
              <a:t>simulations </a:t>
            </a:r>
            <a:r>
              <a:rPr b="1" spc="-20" dirty="0">
                <a:latin typeface="Arial"/>
                <a:cs typeface="Arial"/>
              </a:rPr>
              <a:t>on </a:t>
            </a:r>
            <a:r>
              <a:rPr b="1" spc="-30" dirty="0">
                <a:latin typeface="Arial"/>
                <a:cs typeface="Arial"/>
              </a:rPr>
              <a:t>your </a:t>
            </a:r>
            <a:r>
              <a:rPr b="1" dirty="0">
                <a:latin typeface="Arial"/>
                <a:cs typeface="Arial"/>
              </a:rPr>
              <a:t>object </a:t>
            </a:r>
            <a:r>
              <a:rPr b="1" spc="-5" dirty="0">
                <a:latin typeface="Arial"/>
                <a:cs typeface="Arial"/>
              </a:rPr>
              <a:t>to  </a:t>
            </a:r>
            <a:r>
              <a:rPr b="1" spc="5" dirty="0">
                <a:latin typeface="Arial"/>
                <a:cs typeface="Arial"/>
              </a:rPr>
              <a:t>test </a:t>
            </a:r>
            <a:r>
              <a:rPr b="1" spc="-30" dirty="0">
                <a:latin typeface="Arial"/>
                <a:cs typeface="Arial"/>
              </a:rPr>
              <a:t>your</a:t>
            </a:r>
            <a:r>
              <a:rPr b="1" spc="50" dirty="0">
                <a:latin typeface="Arial"/>
                <a:cs typeface="Arial"/>
              </a:rPr>
              <a:t> </a:t>
            </a:r>
            <a:r>
              <a:rPr b="1" spc="5" dirty="0">
                <a:latin typeface="Arial"/>
                <a:cs typeface="Arial"/>
              </a:rPr>
              <a:t>code</a:t>
            </a:r>
            <a:endParaRPr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76707" y="1949457"/>
            <a:ext cx="4938395" cy="3707129"/>
            <a:chOff x="4076706" y="1092206"/>
            <a:chExt cx="4938395" cy="3707129"/>
          </a:xfrm>
        </p:grpSpPr>
        <p:sp>
          <p:nvSpPr>
            <p:cNvPr id="8" name="object 8"/>
            <p:cNvSpPr/>
            <p:nvPr/>
          </p:nvSpPr>
          <p:spPr>
            <a:xfrm>
              <a:off x="4089400" y="1104900"/>
              <a:ext cx="4914900" cy="3682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83053" y="1098553"/>
              <a:ext cx="4925695" cy="3694429"/>
            </a:xfrm>
            <a:custGeom>
              <a:avLst/>
              <a:gdLst/>
              <a:ahLst/>
              <a:cxnLst/>
              <a:rect l="l" t="t" r="r" b="b"/>
              <a:pathLst>
                <a:path w="4925695" h="3694429">
                  <a:moveTo>
                    <a:pt x="0" y="0"/>
                  </a:moveTo>
                  <a:lnTo>
                    <a:pt x="4925087" y="0"/>
                  </a:lnTo>
                  <a:lnTo>
                    <a:pt x="4925087" y="3693815"/>
                  </a:lnTo>
                  <a:lnTo>
                    <a:pt x="0" y="3693815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59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9000" y="1790700"/>
              <a:ext cx="4254500" cy="3187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845149"/>
          </a:xfrm>
        </p:spPr>
        <p:txBody>
          <a:bodyPr/>
          <a:lstStyle/>
          <a:p>
            <a:r>
              <a:rPr lang="en-US" dirty="0" smtClean="0"/>
              <a:t>Dynamic animation</a:t>
            </a:r>
            <a:endParaRPr lang="en-US" dirty="0"/>
          </a:p>
        </p:txBody>
      </p:sp>
      <p:sp>
        <p:nvSpPr>
          <p:cNvPr id="7" name="object 7"/>
          <p:cNvSpPr txBox="1"/>
          <p:nvPr/>
        </p:nvSpPr>
        <p:spPr>
          <a:xfrm>
            <a:off x="330835" y="1605916"/>
            <a:ext cx="4101465" cy="14046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b="1" dirty="0">
                <a:latin typeface="Arial"/>
                <a:cs typeface="Arial"/>
              </a:rPr>
              <a:t>Euphoria </a:t>
            </a:r>
            <a:r>
              <a:rPr b="1" spc="-40" dirty="0">
                <a:latin typeface="Arial"/>
                <a:cs typeface="Arial"/>
              </a:rPr>
              <a:t>by </a:t>
            </a:r>
            <a:r>
              <a:rPr b="1" spc="-10" dirty="0">
                <a:latin typeface="Arial"/>
                <a:cs typeface="Arial"/>
              </a:rPr>
              <a:t>Natural </a:t>
            </a:r>
            <a:r>
              <a:rPr b="1" spc="5" dirty="0">
                <a:latin typeface="Arial"/>
                <a:cs typeface="Arial"/>
              </a:rPr>
              <a:t>Motion </a:t>
            </a:r>
            <a:r>
              <a:rPr b="1" spc="-10" dirty="0">
                <a:latin typeface="Arial"/>
                <a:cs typeface="Arial"/>
              </a:rPr>
              <a:t>encodes  </a:t>
            </a:r>
            <a:r>
              <a:rPr b="1" spc="-15" dirty="0">
                <a:latin typeface="Arial"/>
                <a:cs typeface="Arial"/>
              </a:rPr>
              <a:t>lots </a:t>
            </a:r>
            <a:r>
              <a:rPr b="1" spc="-5" dirty="0">
                <a:latin typeface="Arial"/>
                <a:cs typeface="Arial"/>
              </a:rPr>
              <a:t>of </a:t>
            </a:r>
            <a:r>
              <a:rPr b="1" spc="-10" dirty="0">
                <a:latin typeface="Arial"/>
                <a:cs typeface="Arial"/>
              </a:rPr>
              <a:t>information </a:t>
            </a:r>
            <a:r>
              <a:rPr b="1" dirty="0">
                <a:latin typeface="Arial"/>
                <a:cs typeface="Arial"/>
              </a:rPr>
              <a:t>about </a:t>
            </a:r>
            <a:r>
              <a:rPr b="1" spc="-10" dirty="0">
                <a:latin typeface="Arial"/>
                <a:cs typeface="Arial"/>
              </a:rPr>
              <a:t>human  </a:t>
            </a:r>
            <a:r>
              <a:rPr b="1" spc="-5" dirty="0">
                <a:latin typeface="Arial"/>
                <a:cs typeface="Arial"/>
              </a:rPr>
              <a:t>muscles, bones, and </a:t>
            </a:r>
            <a:r>
              <a:rPr b="1" spc="-30" dirty="0">
                <a:latin typeface="Arial"/>
                <a:cs typeface="Arial"/>
              </a:rPr>
              <a:t>nerves </a:t>
            </a:r>
            <a:r>
              <a:rPr b="1" spc="-5" dirty="0">
                <a:latin typeface="Arial"/>
                <a:cs typeface="Arial"/>
              </a:rPr>
              <a:t>to  </a:t>
            </a:r>
            <a:r>
              <a:rPr b="1" spc="-20" dirty="0">
                <a:latin typeface="Arial"/>
                <a:cs typeface="Arial"/>
              </a:rPr>
              <a:t>dynamically </a:t>
            </a:r>
            <a:r>
              <a:rPr b="1" dirty="0">
                <a:latin typeface="Arial"/>
                <a:cs typeface="Arial"/>
              </a:rPr>
              <a:t>create realistic </a:t>
            </a:r>
            <a:r>
              <a:rPr b="1" spc="-5" dirty="0">
                <a:latin typeface="Arial"/>
                <a:cs typeface="Arial"/>
              </a:rPr>
              <a:t>character  </a:t>
            </a:r>
            <a:r>
              <a:rPr b="1" spc="-15" dirty="0">
                <a:latin typeface="Arial"/>
                <a:cs typeface="Arial"/>
              </a:rPr>
              <a:t>movement </a:t>
            </a:r>
            <a:r>
              <a:rPr b="1" spc="5" dirty="0">
                <a:latin typeface="Arial"/>
                <a:cs typeface="Arial"/>
              </a:rPr>
              <a:t>like</a:t>
            </a:r>
            <a:r>
              <a:rPr b="1" spc="-345" dirty="0">
                <a:latin typeface="Arial"/>
                <a:cs typeface="Arial"/>
              </a:rPr>
              <a:t> </a:t>
            </a:r>
            <a:r>
              <a:rPr lang="en-US" b="1" spc="-345" dirty="0" smtClean="0">
                <a:latin typeface="Arial"/>
                <a:cs typeface="Arial"/>
              </a:rPr>
              <a:t> </a:t>
            </a:r>
            <a:r>
              <a:rPr b="1" spc="-5" dirty="0" smtClean="0">
                <a:latin typeface="Arial"/>
                <a:cs typeface="Arial"/>
              </a:rPr>
              <a:t>falls</a:t>
            </a:r>
            <a:r>
              <a:rPr b="1" spc="-5" dirty="0">
                <a:latin typeface="Arial"/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71600" y="3587751"/>
            <a:ext cx="3060700" cy="229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9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493" y="579888"/>
            <a:ext cx="542063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Dynamic animation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0424" y="2121818"/>
            <a:ext cx="2875280" cy="579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b="1" spc="-10" dirty="0">
                <a:latin typeface="Arial"/>
                <a:cs typeface="Arial"/>
              </a:rPr>
              <a:t>Natural </a:t>
            </a:r>
            <a:r>
              <a:rPr b="1" spc="10" dirty="0">
                <a:latin typeface="Arial"/>
                <a:cs typeface="Arial"/>
              </a:rPr>
              <a:t>Motion </a:t>
            </a:r>
            <a:r>
              <a:rPr b="1" spc="-5" dirty="0">
                <a:latin typeface="Arial"/>
                <a:cs typeface="Arial"/>
              </a:rPr>
              <a:t>editor </a:t>
            </a:r>
            <a:r>
              <a:rPr b="1" spc="5" dirty="0">
                <a:latin typeface="Arial"/>
                <a:cs typeface="Arial"/>
              </a:rPr>
              <a:t>with  </a:t>
            </a:r>
            <a:r>
              <a:rPr b="1" spc="-30" dirty="0">
                <a:latin typeface="Arial"/>
                <a:cs typeface="Arial"/>
              </a:rPr>
              <a:t>visual</a:t>
            </a:r>
            <a:r>
              <a:rPr b="1" spc="-7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programming.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86200" y="1898651"/>
            <a:ext cx="5067300" cy="380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 smtClean="0"/>
              <a:t>© 2020 - Brad Myers and Mary Beth Kery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6675" y="1267660"/>
            <a:ext cx="439420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Art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assets </a:t>
            </a:r>
            <a:r>
              <a:rPr sz="3200" b="1" spc="-120" dirty="0">
                <a:solidFill>
                  <a:srgbClr val="B3B3B3"/>
                </a:solidFill>
                <a:latin typeface="Arial"/>
                <a:cs typeface="Arial"/>
              </a:rPr>
              <a:t>&amp;</a:t>
            </a:r>
            <a:r>
              <a:rPr sz="3200" b="1" spc="21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B3B3B3"/>
                </a:solidFill>
                <a:latin typeface="Arial"/>
                <a:cs typeface="Arial"/>
              </a:rPr>
              <a:t>animation</a:t>
            </a:r>
            <a:endParaRPr sz="3200">
              <a:latin typeface="Arial"/>
              <a:cs typeface="Arial"/>
            </a:endParaRPr>
          </a:p>
          <a:p>
            <a:pPr marL="12700" marR="1005840">
              <a:lnSpc>
                <a:spcPct val="200500"/>
              </a:lnSpc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Graphics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engines  </a:t>
            </a:r>
            <a:r>
              <a:rPr sz="3200" b="1" spc="-60" dirty="0">
                <a:solidFill>
                  <a:srgbClr val="B3B3B3"/>
                </a:solidFill>
                <a:latin typeface="Arial"/>
                <a:cs typeface="Arial"/>
              </a:rPr>
              <a:t>Physics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engines  </a:t>
            </a:r>
            <a:r>
              <a:rPr sz="3200" b="1" spc="5" dirty="0">
                <a:latin typeface="Arial"/>
                <a:cs typeface="Arial"/>
              </a:rPr>
              <a:t>Game</a:t>
            </a:r>
            <a:r>
              <a:rPr sz="3200" b="1" spc="6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loop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06175" y="857250"/>
            <a:ext cx="6537959" cy="5130800"/>
            <a:chOff x="2606174" y="0"/>
            <a:chExt cx="6537959" cy="5130800"/>
          </a:xfrm>
        </p:grpSpPr>
        <p:sp>
          <p:nvSpPr>
            <p:cNvPr id="7" name="object 7"/>
            <p:cNvSpPr/>
            <p:nvPr/>
          </p:nvSpPr>
          <p:spPr>
            <a:xfrm>
              <a:off x="5016500" y="0"/>
              <a:ext cx="4127500" cy="513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0450" y="755650"/>
              <a:ext cx="1899285" cy="798830"/>
            </a:xfrm>
            <a:custGeom>
              <a:avLst/>
              <a:gdLst/>
              <a:ahLst/>
              <a:cxnLst/>
              <a:rect l="l" t="t" r="r" b="b"/>
              <a:pathLst>
                <a:path w="1899284" h="798830">
                  <a:moveTo>
                    <a:pt x="0" y="0"/>
                  </a:moveTo>
                  <a:lnTo>
                    <a:pt x="1899083" y="798809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92550" y="1708150"/>
              <a:ext cx="2779395" cy="76835"/>
            </a:xfrm>
            <a:custGeom>
              <a:avLst/>
              <a:gdLst/>
              <a:ahLst/>
              <a:cxnLst/>
              <a:rect l="l" t="t" r="r" b="b"/>
              <a:pathLst>
                <a:path w="2779395" h="76835">
                  <a:moveTo>
                    <a:pt x="0" y="0"/>
                  </a:moveTo>
                  <a:lnTo>
                    <a:pt x="2779387" y="76762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6650" y="2038664"/>
              <a:ext cx="3098165" cy="617220"/>
            </a:xfrm>
            <a:custGeom>
              <a:avLst/>
              <a:gdLst/>
              <a:ahLst/>
              <a:cxnLst/>
              <a:rect l="l" t="t" r="r" b="b"/>
              <a:pathLst>
                <a:path w="3098165" h="617219">
                  <a:moveTo>
                    <a:pt x="0" y="617201"/>
                  </a:moveTo>
                  <a:lnTo>
                    <a:pt x="3097879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22550" y="2293030"/>
              <a:ext cx="4144645" cy="1334135"/>
            </a:xfrm>
            <a:custGeom>
              <a:avLst/>
              <a:gdLst/>
              <a:ahLst/>
              <a:cxnLst/>
              <a:rect l="l" t="t" r="r" b="b"/>
              <a:pathLst>
                <a:path w="4144645" h="1334135">
                  <a:moveTo>
                    <a:pt x="0" y="1334107"/>
                  </a:moveTo>
                  <a:lnTo>
                    <a:pt x="4144355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65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792163"/>
          </a:xfrm>
        </p:spPr>
        <p:txBody>
          <a:bodyPr/>
          <a:lstStyle/>
          <a:p>
            <a:r>
              <a:rPr lang="en-US" dirty="0" smtClean="0"/>
              <a:t>Game loop</a:t>
            </a:r>
            <a:endParaRPr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object 6"/>
          <p:cNvGrpSpPr/>
          <p:nvPr/>
        </p:nvGrpSpPr>
        <p:grpSpPr>
          <a:xfrm>
            <a:off x="317500" y="1073150"/>
            <a:ext cx="8597900" cy="4279900"/>
            <a:chOff x="317500" y="215900"/>
            <a:chExt cx="8597900" cy="4279900"/>
          </a:xfrm>
        </p:grpSpPr>
        <p:sp>
          <p:nvSpPr>
            <p:cNvPr id="7" name="object 7"/>
            <p:cNvSpPr/>
            <p:nvPr/>
          </p:nvSpPr>
          <p:spPr>
            <a:xfrm>
              <a:off x="3683000" y="215900"/>
              <a:ext cx="5232400" cy="2946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2900" y="2794005"/>
              <a:ext cx="2438400" cy="520700"/>
            </a:xfrm>
            <a:custGeom>
              <a:avLst/>
              <a:gdLst/>
              <a:ahLst/>
              <a:cxnLst/>
              <a:rect l="l" t="t" r="r" b="b"/>
              <a:pathLst>
                <a:path w="2438400" h="520700">
                  <a:moveTo>
                    <a:pt x="2351620" y="0"/>
                  </a:moveTo>
                  <a:lnTo>
                    <a:pt x="86779" y="0"/>
                  </a:lnTo>
                  <a:lnTo>
                    <a:pt x="52999" y="6819"/>
                  </a:lnTo>
                  <a:lnTo>
                    <a:pt x="25415" y="25415"/>
                  </a:lnTo>
                  <a:lnTo>
                    <a:pt x="6819" y="52999"/>
                  </a:lnTo>
                  <a:lnTo>
                    <a:pt x="0" y="86779"/>
                  </a:lnTo>
                  <a:lnTo>
                    <a:pt x="0" y="433908"/>
                  </a:lnTo>
                  <a:lnTo>
                    <a:pt x="6819" y="467689"/>
                  </a:lnTo>
                  <a:lnTo>
                    <a:pt x="25415" y="495277"/>
                  </a:lnTo>
                  <a:lnTo>
                    <a:pt x="52999" y="513878"/>
                  </a:lnTo>
                  <a:lnTo>
                    <a:pt x="86779" y="520700"/>
                  </a:lnTo>
                  <a:lnTo>
                    <a:pt x="2351620" y="520700"/>
                  </a:lnTo>
                  <a:lnTo>
                    <a:pt x="2385400" y="513878"/>
                  </a:lnTo>
                  <a:lnTo>
                    <a:pt x="2412984" y="495277"/>
                  </a:lnTo>
                  <a:lnTo>
                    <a:pt x="2431580" y="467689"/>
                  </a:lnTo>
                  <a:lnTo>
                    <a:pt x="2438400" y="433908"/>
                  </a:lnTo>
                  <a:lnTo>
                    <a:pt x="2438400" y="86779"/>
                  </a:lnTo>
                  <a:lnTo>
                    <a:pt x="2431580" y="52999"/>
                  </a:lnTo>
                  <a:lnTo>
                    <a:pt x="2412984" y="25415"/>
                  </a:lnTo>
                  <a:lnTo>
                    <a:pt x="2385400" y="6819"/>
                  </a:lnTo>
                  <a:lnTo>
                    <a:pt x="2351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2900" y="2794000"/>
              <a:ext cx="2437765" cy="520700"/>
            </a:xfrm>
            <a:custGeom>
              <a:avLst/>
              <a:gdLst/>
              <a:ahLst/>
              <a:cxnLst/>
              <a:rect l="l" t="t" r="r" b="b"/>
              <a:pathLst>
                <a:path w="2437765" h="520700">
                  <a:moveTo>
                    <a:pt x="0" y="86739"/>
                  </a:moveTo>
                  <a:lnTo>
                    <a:pt x="6816" y="52976"/>
                  </a:lnTo>
                  <a:lnTo>
                    <a:pt x="25405" y="25405"/>
                  </a:lnTo>
                  <a:lnTo>
                    <a:pt x="52976" y="6816"/>
                  </a:lnTo>
                  <a:lnTo>
                    <a:pt x="86739" y="0"/>
                  </a:lnTo>
                  <a:lnTo>
                    <a:pt x="2350416" y="0"/>
                  </a:lnTo>
                  <a:lnTo>
                    <a:pt x="2384179" y="6816"/>
                  </a:lnTo>
                  <a:lnTo>
                    <a:pt x="2411751" y="25405"/>
                  </a:lnTo>
                  <a:lnTo>
                    <a:pt x="2430340" y="52976"/>
                  </a:lnTo>
                  <a:lnTo>
                    <a:pt x="2437156" y="86739"/>
                  </a:lnTo>
                  <a:lnTo>
                    <a:pt x="2437156" y="433694"/>
                  </a:lnTo>
                  <a:lnTo>
                    <a:pt x="2430340" y="467457"/>
                  </a:lnTo>
                  <a:lnTo>
                    <a:pt x="2411751" y="495028"/>
                  </a:lnTo>
                  <a:lnTo>
                    <a:pt x="2384179" y="513618"/>
                  </a:lnTo>
                  <a:lnTo>
                    <a:pt x="2350416" y="520434"/>
                  </a:lnTo>
                  <a:lnTo>
                    <a:pt x="86739" y="520434"/>
                  </a:lnTo>
                  <a:lnTo>
                    <a:pt x="52976" y="513618"/>
                  </a:lnTo>
                  <a:lnTo>
                    <a:pt x="25405" y="495028"/>
                  </a:lnTo>
                  <a:lnTo>
                    <a:pt x="6816" y="467457"/>
                  </a:lnTo>
                  <a:lnTo>
                    <a:pt x="0" y="433694"/>
                  </a:lnTo>
                  <a:lnTo>
                    <a:pt x="0" y="86739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0200" y="1041405"/>
              <a:ext cx="2438400" cy="520700"/>
            </a:xfrm>
            <a:custGeom>
              <a:avLst/>
              <a:gdLst/>
              <a:ahLst/>
              <a:cxnLst/>
              <a:rect l="l" t="t" r="r" b="b"/>
              <a:pathLst>
                <a:path w="2438400" h="520700">
                  <a:moveTo>
                    <a:pt x="2351620" y="0"/>
                  </a:moveTo>
                  <a:lnTo>
                    <a:pt x="86779" y="0"/>
                  </a:lnTo>
                  <a:lnTo>
                    <a:pt x="52999" y="6819"/>
                  </a:lnTo>
                  <a:lnTo>
                    <a:pt x="25415" y="25415"/>
                  </a:lnTo>
                  <a:lnTo>
                    <a:pt x="6819" y="52999"/>
                  </a:lnTo>
                  <a:lnTo>
                    <a:pt x="0" y="86779"/>
                  </a:lnTo>
                  <a:lnTo>
                    <a:pt x="0" y="433908"/>
                  </a:lnTo>
                  <a:lnTo>
                    <a:pt x="6819" y="467689"/>
                  </a:lnTo>
                  <a:lnTo>
                    <a:pt x="25415" y="495277"/>
                  </a:lnTo>
                  <a:lnTo>
                    <a:pt x="52999" y="513878"/>
                  </a:lnTo>
                  <a:lnTo>
                    <a:pt x="86779" y="520700"/>
                  </a:lnTo>
                  <a:lnTo>
                    <a:pt x="2351620" y="520700"/>
                  </a:lnTo>
                  <a:lnTo>
                    <a:pt x="2385400" y="513878"/>
                  </a:lnTo>
                  <a:lnTo>
                    <a:pt x="2412984" y="495277"/>
                  </a:lnTo>
                  <a:lnTo>
                    <a:pt x="2431580" y="467689"/>
                  </a:lnTo>
                  <a:lnTo>
                    <a:pt x="2438400" y="433908"/>
                  </a:lnTo>
                  <a:lnTo>
                    <a:pt x="2438400" y="86779"/>
                  </a:lnTo>
                  <a:lnTo>
                    <a:pt x="2431580" y="52999"/>
                  </a:lnTo>
                  <a:lnTo>
                    <a:pt x="2412984" y="25415"/>
                  </a:lnTo>
                  <a:lnTo>
                    <a:pt x="2385400" y="6819"/>
                  </a:lnTo>
                  <a:lnTo>
                    <a:pt x="2351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0200" y="1041400"/>
              <a:ext cx="2437765" cy="520700"/>
            </a:xfrm>
            <a:custGeom>
              <a:avLst/>
              <a:gdLst/>
              <a:ahLst/>
              <a:cxnLst/>
              <a:rect l="l" t="t" r="r" b="b"/>
              <a:pathLst>
                <a:path w="2437765" h="520700">
                  <a:moveTo>
                    <a:pt x="0" y="86739"/>
                  </a:moveTo>
                  <a:lnTo>
                    <a:pt x="6816" y="52976"/>
                  </a:lnTo>
                  <a:lnTo>
                    <a:pt x="25405" y="25405"/>
                  </a:lnTo>
                  <a:lnTo>
                    <a:pt x="52976" y="6816"/>
                  </a:lnTo>
                  <a:lnTo>
                    <a:pt x="86739" y="0"/>
                  </a:lnTo>
                  <a:lnTo>
                    <a:pt x="2350416" y="0"/>
                  </a:lnTo>
                  <a:lnTo>
                    <a:pt x="2384179" y="6816"/>
                  </a:lnTo>
                  <a:lnTo>
                    <a:pt x="2411751" y="25405"/>
                  </a:lnTo>
                  <a:lnTo>
                    <a:pt x="2430340" y="52976"/>
                  </a:lnTo>
                  <a:lnTo>
                    <a:pt x="2437156" y="86739"/>
                  </a:lnTo>
                  <a:lnTo>
                    <a:pt x="2437156" y="433694"/>
                  </a:lnTo>
                  <a:lnTo>
                    <a:pt x="2430340" y="467457"/>
                  </a:lnTo>
                  <a:lnTo>
                    <a:pt x="2411751" y="495028"/>
                  </a:lnTo>
                  <a:lnTo>
                    <a:pt x="2384179" y="513618"/>
                  </a:lnTo>
                  <a:lnTo>
                    <a:pt x="2350416" y="520434"/>
                  </a:lnTo>
                  <a:lnTo>
                    <a:pt x="86739" y="520434"/>
                  </a:lnTo>
                  <a:lnTo>
                    <a:pt x="52976" y="513618"/>
                  </a:lnTo>
                  <a:lnTo>
                    <a:pt x="25405" y="495028"/>
                  </a:lnTo>
                  <a:lnTo>
                    <a:pt x="6816" y="467457"/>
                  </a:lnTo>
                  <a:lnTo>
                    <a:pt x="0" y="433694"/>
                  </a:lnTo>
                  <a:lnTo>
                    <a:pt x="0" y="86739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0200" y="1625605"/>
              <a:ext cx="2438400" cy="520700"/>
            </a:xfrm>
            <a:custGeom>
              <a:avLst/>
              <a:gdLst/>
              <a:ahLst/>
              <a:cxnLst/>
              <a:rect l="l" t="t" r="r" b="b"/>
              <a:pathLst>
                <a:path w="2438400" h="520700">
                  <a:moveTo>
                    <a:pt x="2351620" y="0"/>
                  </a:moveTo>
                  <a:lnTo>
                    <a:pt x="86779" y="0"/>
                  </a:lnTo>
                  <a:lnTo>
                    <a:pt x="52999" y="6819"/>
                  </a:lnTo>
                  <a:lnTo>
                    <a:pt x="25415" y="25415"/>
                  </a:lnTo>
                  <a:lnTo>
                    <a:pt x="6819" y="52999"/>
                  </a:lnTo>
                  <a:lnTo>
                    <a:pt x="0" y="86779"/>
                  </a:lnTo>
                  <a:lnTo>
                    <a:pt x="0" y="433908"/>
                  </a:lnTo>
                  <a:lnTo>
                    <a:pt x="6819" y="467689"/>
                  </a:lnTo>
                  <a:lnTo>
                    <a:pt x="25415" y="495277"/>
                  </a:lnTo>
                  <a:lnTo>
                    <a:pt x="52999" y="513878"/>
                  </a:lnTo>
                  <a:lnTo>
                    <a:pt x="86779" y="520700"/>
                  </a:lnTo>
                  <a:lnTo>
                    <a:pt x="2351620" y="520700"/>
                  </a:lnTo>
                  <a:lnTo>
                    <a:pt x="2385400" y="513878"/>
                  </a:lnTo>
                  <a:lnTo>
                    <a:pt x="2412984" y="495277"/>
                  </a:lnTo>
                  <a:lnTo>
                    <a:pt x="2431580" y="467689"/>
                  </a:lnTo>
                  <a:lnTo>
                    <a:pt x="2438400" y="433908"/>
                  </a:lnTo>
                  <a:lnTo>
                    <a:pt x="2438400" y="86779"/>
                  </a:lnTo>
                  <a:lnTo>
                    <a:pt x="2431580" y="52999"/>
                  </a:lnTo>
                  <a:lnTo>
                    <a:pt x="2412984" y="25415"/>
                  </a:lnTo>
                  <a:lnTo>
                    <a:pt x="2385400" y="6819"/>
                  </a:lnTo>
                  <a:lnTo>
                    <a:pt x="2351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0200" y="1625600"/>
              <a:ext cx="2437765" cy="520700"/>
            </a:xfrm>
            <a:custGeom>
              <a:avLst/>
              <a:gdLst/>
              <a:ahLst/>
              <a:cxnLst/>
              <a:rect l="l" t="t" r="r" b="b"/>
              <a:pathLst>
                <a:path w="2437765" h="520700">
                  <a:moveTo>
                    <a:pt x="0" y="86739"/>
                  </a:moveTo>
                  <a:lnTo>
                    <a:pt x="6816" y="52976"/>
                  </a:lnTo>
                  <a:lnTo>
                    <a:pt x="25405" y="25405"/>
                  </a:lnTo>
                  <a:lnTo>
                    <a:pt x="52976" y="6816"/>
                  </a:lnTo>
                  <a:lnTo>
                    <a:pt x="86739" y="0"/>
                  </a:lnTo>
                  <a:lnTo>
                    <a:pt x="2350416" y="0"/>
                  </a:lnTo>
                  <a:lnTo>
                    <a:pt x="2384179" y="6816"/>
                  </a:lnTo>
                  <a:lnTo>
                    <a:pt x="2411751" y="25405"/>
                  </a:lnTo>
                  <a:lnTo>
                    <a:pt x="2430340" y="52976"/>
                  </a:lnTo>
                  <a:lnTo>
                    <a:pt x="2437156" y="86739"/>
                  </a:lnTo>
                  <a:lnTo>
                    <a:pt x="2437156" y="433694"/>
                  </a:lnTo>
                  <a:lnTo>
                    <a:pt x="2430340" y="467457"/>
                  </a:lnTo>
                  <a:lnTo>
                    <a:pt x="2411751" y="495028"/>
                  </a:lnTo>
                  <a:lnTo>
                    <a:pt x="2384179" y="513618"/>
                  </a:lnTo>
                  <a:lnTo>
                    <a:pt x="2350416" y="520434"/>
                  </a:lnTo>
                  <a:lnTo>
                    <a:pt x="86739" y="520434"/>
                  </a:lnTo>
                  <a:lnTo>
                    <a:pt x="52976" y="513618"/>
                  </a:lnTo>
                  <a:lnTo>
                    <a:pt x="25405" y="495028"/>
                  </a:lnTo>
                  <a:lnTo>
                    <a:pt x="6816" y="467457"/>
                  </a:lnTo>
                  <a:lnTo>
                    <a:pt x="0" y="433694"/>
                  </a:lnTo>
                  <a:lnTo>
                    <a:pt x="0" y="86739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0200" y="2197105"/>
              <a:ext cx="2438400" cy="520700"/>
            </a:xfrm>
            <a:custGeom>
              <a:avLst/>
              <a:gdLst/>
              <a:ahLst/>
              <a:cxnLst/>
              <a:rect l="l" t="t" r="r" b="b"/>
              <a:pathLst>
                <a:path w="2438400" h="520700">
                  <a:moveTo>
                    <a:pt x="2351620" y="0"/>
                  </a:moveTo>
                  <a:lnTo>
                    <a:pt x="86779" y="0"/>
                  </a:lnTo>
                  <a:lnTo>
                    <a:pt x="52999" y="6819"/>
                  </a:lnTo>
                  <a:lnTo>
                    <a:pt x="25415" y="25415"/>
                  </a:lnTo>
                  <a:lnTo>
                    <a:pt x="6819" y="52999"/>
                  </a:lnTo>
                  <a:lnTo>
                    <a:pt x="0" y="86779"/>
                  </a:lnTo>
                  <a:lnTo>
                    <a:pt x="0" y="433908"/>
                  </a:lnTo>
                  <a:lnTo>
                    <a:pt x="6819" y="467689"/>
                  </a:lnTo>
                  <a:lnTo>
                    <a:pt x="25415" y="495277"/>
                  </a:lnTo>
                  <a:lnTo>
                    <a:pt x="52999" y="513878"/>
                  </a:lnTo>
                  <a:lnTo>
                    <a:pt x="86779" y="520700"/>
                  </a:lnTo>
                  <a:lnTo>
                    <a:pt x="2351620" y="520700"/>
                  </a:lnTo>
                  <a:lnTo>
                    <a:pt x="2385400" y="513878"/>
                  </a:lnTo>
                  <a:lnTo>
                    <a:pt x="2412984" y="495277"/>
                  </a:lnTo>
                  <a:lnTo>
                    <a:pt x="2431580" y="467689"/>
                  </a:lnTo>
                  <a:lnTo>
                    <a:pt x="2438400" y="433908"/>
                  </a:lnTo>
                  <a:lnTo>
                    <a:pt x="2438400" y="86779"/>
                  </a:lnTo>
                  <a:lnTo>
                    <a:pt x="2431580" y="52999"/>
                  </a:lnTo>
                  <a:lnTo>
                    <a:pt x="2412984" y="25415"/>
                  </a:lnTo>
                  <a:lnTo>
                    <a:pt x="2385400" y="6819"/>
                  </a:lnTo>
                  <a:lnTo>
                    <a:pt x="2351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0200" y="2197100"/>
              <a:ext cx="2437765" cy="520700"/>
            </a:xfrm>
            <a:custGeom>
              <a:avLst/>
              <a:gdLst/>
              <a:ahLst/>
              <a:cxnLst/>
              <a:rect l="l" t="t" r="r" b="b"/>
              <a:pathLst>
                <a:path w="2437765" h="520700">
                  <a:moveTo>
                    <a:pt x="0" y="86739"/>
                  </a:moveTo>
                  <a:lnTo>
                    <a:pt x="6816" y="52976"/>
                  </a:lnTo>
                  <a:lnTo>
                    <a:pt x="25405" y="25405"/>
                  </a:lnTo>
                  <a:lnTo>
                    <a:pt x="52976" y="6816"/>
                  </a:lnTo>
                  <a:lnTo>
                    <a:pt x="86739" y="0"/>
                  </a:lnTo>
                  <a:lnTo>
                    <a:pt x="2350416" y="0"/>
                  </a:lnTo>
                  <a:lnTo>
                    <a:pt x="2384179" y="6816"/>
                  </a:lnTo>
                  <a:lnTo>
                    <a:pt x="2411751" y="25405"/>
                  </a:lnTo>
                  <a:lnTo>
                    <a:pt x="2430340" y="52976"/>
                  </a:lnTo>
                  <a:lnTo>
                    <a:pt x="2437156" y="86739"/>
                  </a:lnTo>
                  <a:lnTo>
                    <a:pt x="2437156" y="433694"/>
                  </a:lnTo>
                  <a:lnTo>
                    <a:pt x="2430340" y="467457"/>
                  </a:lnTo>
                  <a:lnTo>
                    <a:pt x="2411751" y="495028"/>
                  </a:lnTo>
                  <a:lnTo>
                    <a:pt x="2384179" y="513618"/>
                  </a:lnTo>
                  <a:lnTo>
                    <a:pt x="2350416" y="520434"/>
                  </a:lnTo>
                  <a:lnTo>
                    <a:pt x="86739" y="520434"/>
                  </a:lnTo>
                  <a:lnTo>
                    <a:pt x="52976" y="513618"/>
                  </a:lnTo>
                  <a:lnTo>
                    <a:pt x="25405" y="495028"/>
                  </a:lnTo>
                  <a:lnTo>
                    <a:pt x="6816" y="467457"/>
                  </a:lnTo>
                  <a:lnTo>
                    <a:pt x="0" y="433694"/>
                  </a:lnTo>
                  <a:lnTo>
                    <a:pt x="0" y="86739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0200" y="3378205"/>
              <a:ext cx="2438400" cy="520700"/>
            </a:xfrm>
            <a:custGeom>
              <a:avLst/>
              <a:gdLst/>
              <a:ahLst/>
              <a:cxnLst/>
              <a:rect l="l" t="t" r="r" b="b"/>
              <a:pathLst>
                <a:path w="2438400" h="520700">
                  <a:moveTo>
                    <a:pt x="2351620" y="0"/>
                  </a:moveTo>
                  <a:lnTo>
                    <a:pt x="86779" y="0"/>
                  </a:lnTo>
                  <a:lnTo>
                    <a:pt x="52999" y="6819"/>
                  </a:lnTo>
                  <a:lnTo>
                    <a:pt x="25415" y="25415"/>
                  </a:lnTo>
                  <a:lnTo>
                    <a:pt x="6819" y="52999"/>
                  </a:lnTo>
                  <a:lnTo>
                    <a:pt x="0" y="86779"/>
                  </a:lnTo>
                  <a:lnTo>
                    <a:pt x="0" y="433908"/>
                  </a:lnTo>
                  <a:lnTo>
                    <a:pt x="6819" y="467689"/>
                  </a:lnTo>
                  <a:lnTo>
                    <a:pt x="25415" y="495277"/>
                  </a:lnTo>
                  <a:lnTo>
                    <a:pt x="52999" y="513878"/>
                  </a:lnTo>
                  <a:lnTo>
                    <a:pt x="86779" y="520700"/>
                  </a:lnTo>
                  <a:lnTo>
                    <a:pt x="2351620" y="520700"/>
                  </a:lnTo>
                  <a:lnTo>
                    <a:pt x="2385400" y="513878"/>
                  </a:lnTo>
                  <a:lnTo>
                    <a:pt x="2412984" y="495277"/>
                  </a:lnTo>
                  <a:lnTo>
                    <a:pt x="2431580" y="467689"/>
                  </a:lnTo>
                  <a:lnTo>
                    <a:pt x="2438400" y="433908"/>
                  </a:lnTo>
                  <a:lnTo>
                    <a:pt x="2438400" y="86779"/>
                  </a:lnTo>
                  <a:lnTo>
                    <a:pt x="2431580" y="52999"/>
                  </a:lnTo>
                  <a:lnTo>
                    <a:pt x="2412984" y="25415"/>
                  </a:lnTo>
                  <a:lnTo>
                    <a:pt x="2385400" y="6819"/>
                  </a:lnTo>
                  <a:lnTo>
                    <a:pt x="2351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0200" y="3378200"/>
              <a:ext cx="2437765" cy="520700"/>
            </a:xfrm>
            <a:custGeom>
              <a:avLst/>
              <a:gdLst/>
              <a:ahLst/>
              <a:cxnLst/>
              <a:rect l="l" t="t" r="r" b="b"/>
              <a:pathLst>
                <a:path w="2437765" h="520700">
                  <a:moveTo>
                    <a:pt x="0" y="86739"/>
                  </a:moveTo>
                  <a:lnTo>
                    <a:pt x="6816" y="52976"/>
                  </a:lnTo>
                  <a:lnTo>
                    <a:pt x="25405" y="25405"/>
                  </a:lnTo>
                  <a:lnTo>
                    <a:pt x="52976" y="6816"/>
                  </a:lnTo>
                  <a:lnTo>
                    <a:pt x="86739" y="0"/>
                  </a:lnTo>
                  <a:lnTo>
                    <a:pt x="2350416" y="0"/>
                  </a:lnTo>
                  <a:lnTo>
                    <a:pt x="2384179" y="6816"/>
                  </a:lnTo>
                  <a:lnTo>
                    <a:pt x="2411751" y="25405"/>
                  </a:lnTo>
                  <a:lnTo>
                    <a:pt x="2430340" y="52976"/>
                  </a:lnTo>
                  <a:lnTo>
                    <a:pt x="2437156" y="86739"/>
                  </a:lnTo>
                  <a:lnTo>
                    <a:pt x="2437156" y="433694"/>
                  </a:lnTo>
                  <a:lnTo>
                    <a:pt x="2430340" y="467457"/>
                  </a:lnTo>
                  <a:lnTo>
                    <a:pt x="2411751" y="495028"/>
                  </a:lnTo>
                  <a:lnTo>
                    <a:pt x="2384179" y="513618"/>
                  </a:lnTo>
                  <a:lnTo>
                    <a:pt x="2350416" y="520434"/>
                  </a:lnTo>
                  <a:lnTo>
                    <a:pt x="86739" y="520434"/>
                  </a:lnTo>
                  <a:lnTo>
                    <a:pt x="52976" y="513618"/>
                  </a:lnTo>
                  <a:lnTo>
                    <a:pt x="25405" y="495028"/>
                  </a:lnTo>
                  <a:lnTo>
                    <a:pt x="6816" y="467457"/>
                  </a:lnTo>
                  <a:lnTo>
                    <a:pt x="0" y="433694"/>
                  </a:lnTo>
                  <a:lnTo>
                    <a:pt x="0" y="86739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2900" y="3975098"/>
              <a:ext cx="2438400" cy="508000"/>
            </a:xfrm>
            <a:custGeom>
              <a:avLst/>
              <a:gdLst/>
              <a:ahLst/>
              <a:cxnLst/>
              <a:rect l="l" t="t" r="r" b="b"/>
              <a:pathLst>
                <a:path w="2438400" h="508000">
                  <a:moveTo>
                    <a:pt x="2353729" y="0"/>
                  </a:moveTo>
                  <a:lnTo>
                    <a:pt x="84670" y="0"/>
                  </a:lnTo>
                  <a:lnTo>
                    <a:pt x="51713" y="6654"/>
                  </a:lnTo>
                  <a:lnTo>
                    <a:pt x="24799" y="24799"/>
                  </a:lnTo>
                  <a:lnTo>
                    <a:pt x="6654" y="51713"/>
                  </a:lnTo>
                  <a:lnTo>
                    <a:pt x="0" y="84670"/>
                  </a:lnTo>
                  <a:lnTo>
                    <a:pt x="0" y="423329"/>
                  </a:lnTo>
                  <a:lnTo>
                    <a:pt x="6654" y="456286"/>
                  </a:lnTo>
                  <a:lnTo>
                    <a:pt x="24799" y="483200"/>
                  </a:lnTo>
                  <a:lnTo>
                    <a:pt x="51713" y="501345"/>
                  </a:lnTo>
                  <a:lnTo>
                    <a:pt x="84670" y="507999"/>
                  </a:lnTo>
                  <a:lnTo>
                    <a:pt x="2353729" y="507999"/>
                  </a:lnTo>
                  <a:lnTo>
                    <a:pt x="2386686" y="501345"/>
                  </a:lnTo>
                  <a:lnTo>
                    <a:pt x="2413600" y="483200"/>
                  </a:lnTo>
                  <a:lnTo>
                    <a:pt x="2431745" y="456286"/>
                  </a:lnTo>
                  <a:lnTo>
                    <a:pt x="2438400" y="423329"/>
                  </a:lnTo>
                  <a:lnTo>
                    <a:pt x="2438400" y="84670"/>
                  </a:lnTo>
                  <a:lnTo>
                    <a:pt x="2431745" y="51713"/>
                  </a:lnTo>
                  <a:lnTo>
                    <a:pt x="2413600" y="24799"/>
                  </a:lnTo>
                  <a:lnTo>
                    <a:pt x="2386686" y="6654"/>
                  </a:lnTo>
                  <a:lnTo>
                    <a:pt x="23537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2900" y="3975100"/>
              <a:ext cx="2437765" cy="508000"/>
            </a:xfrm>
            <a:custGeom>
              <a:avLst/>
              <a:gdLst/>
              <a:ahLst/>
              <a:cxnLst/>
              <a:rect l="l" t="t" r="r" b="b"/>
              <a:pathLst>
                <a:path w="2437765" h="508000">
                  <a:moveTo>
                    <a:pt x="0" y="84626"/>
                  </a:moveTo>
                  <a:lnTo>
                    <a:pt x="6650" y="51685"/>
                  </a:lnTo>
                  <a:lnTo>
                    <a:pt x="24786" y="24786"/>
                  </a:lnTo>
                  <a:lnTo>
                    <a:pt x="51685" y="6650"/>
                  </a:lnTo>
                  <a:lnTo>
                    <a:pt x="84626" y="0"/>
                  </a:lnTo>
                  <a:lnTo>
                    <a:pt x="2352530" y="0"/>
                  </a:lnTo>
                  <a:lnTo>
                    <a:pt x="2385470" y="6650"/>
                  </a:lnTo>
                  <a:lnTo>
                    <a:pt x="2412370" y="24786"/>
                  </a:lnTo>
                  <a:lnTo>
                    <a:pt x="2430506" y="51685"/>
                  </a:lnTo>
                  <a:lnTo>
                    <a:pt x="2437156" y="84626"/>
                  </a:lnTo>
                  <a:lnTo>
                    <a:pt x="2437156" y="423114"/>
                  </a:lnTo>
                  <a:lnTo>
                    <a:pt x="2430506" y="456055"/>
                  </a:lnTo>
                  <a:lnTo>
                    <a:pt x="2412370" y="482954"/>
                  </a:lnTo>
                  <a:lnTo>
                    <a:pt x="2385470" y="501090"/>
                  </a:lnTo>
                  <a:lnTo>
                    <a:pt x="2352530" y="507740"/>
                  </a:lnTo>
                  <a:lnTo>
                    <a:pt x="84626" y="507740"/>
                  </a:lnTo>
                  <a:lnTo>
                    <a:pt x="51685" y="501090"/>
                  </a:lnTo>
                  <a:lnTo>
                    <a:pt x="24786" y="482954"/>
                  </a:lnTo>
                  <a:lnTo>
                    <a:pt x="6650" y="456055"/>
                  </a:lnTo>
                  <a:lnTo>
                    <a:pt x="0" y="423114"/>
                  </a:lnTo>
                  <a:lnTo>
                    <a:pt x="0" y="84626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28214" y="2035017"/>
            <a:ext cx="1826260" cy="317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>
              <a:spcBef>
                <a:spcPts val="100"/>
              </a:spcBef>
            </a:pPr>
            <a:r>
              <a:rPr sz="1400" spc="5" dirty="0">
                <a:latin typeface="Arial"/>
                <a:cs typeface="Arial"/>
              </a:rPr>
              <a:t>update player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health</a:t>
            </a:r>
            <a:endParaRPr sz="1400">
              <a:latin typeface="Arial"/>
              <a:cs typeface="Arial"/>
            </a:endParaRPr>
          </a:p>
          <a:p>
            <a:pPr marL="226060" marR="5080" indent="-213995">
              <a:lnSpc>
                <a:spcPct val="274600"/>
              </a:lnSpc>
              <a:spcBef>
                <a:spcPts val="20"/>
              </a:spcBef>
            </a:pPr>
            <a:r>
              <a:rPr sz="1400" spc="5" dirty="0">
                <a:latin typeface="Arial"/>
                <a:cs typeface="Arial"/>
              </a:rPr>
              <a:t>update </a:t>
            </a:r>
            <a:r>
              <a:rPr sz="1400" spc="10" dirty="0">
                <a:latin typeface="Arial"/>
                <a:cs typeface="Arial"/>
              </a:rPr>
              <a:t>monster </a:t>
            </a:r>
            <a:r>
              <a:rPr sz="1400" spc="5" dirty="0">
                <a:latin typeface="Arial"/>
                <a:cs typeface="Arial"/>
              </a:rPr>
              <a:t>health  </a:t>
            </a:r>
            <a:r>
              <a:rPr sz="1400" spc="15" dirty="0">
                <a:latin typeface="Arial"/>
                <a:cs typeface="Arial"/>
              </a:rPr>
              <a:t>physics </a:t>
            </a:r>
            <a:r>
              <a:rPr sz="1400" spc="5" dirty="0">
                <a:latin typeface="Arial"/>
                <a:cs typeface="Arial"/>
              </a:rPr>
              <a:t>engine  </a:t>
            </a:r>
            <a:r>
              <a:rPr sz="1400" spc="15" dirty="0">
                <a:latin typeface="Arial"/>
                <a:cs typeface="Arial"/>
              </a:rPr>
              <a:t>render </a:t>
            </a:r>
            <a:r>
              <a:rPr sz="1400" spc="20" dirty="0">
                <a:latin typeface="Arial"/>
                <a:cs typeface="Arial"/>
              </a:rPr>
              <a:t>scene  sound effects  </a:t>
            </a:r>
            <a:r>
              <a:rPr sz="1400" spc="10" dirty="0">
                <a:latin typeface="Arial"/>
                <a:cs typeface="Arial"/>
              </a:rPr>
              <a:t>Heads-up-display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27265" y="1504951"/>
            <a:ext cx="1497965" cy="4239895"/>
          </a:xfrm>
          <a:custGeom>
            <a:avLst/>
            <a:gdLst/>
            <a:ahLst/>
            <a:cxnLst/>
            <a:rect l="l" t="t" r="r" b="b"/>
            <a:pathLst>
              <a:path w="1497964" h="4239895">
                <a:moveTo>
                  <a:pt x="594191" y="164114"/>
                </a:moveTo>
                <a:lnTo>
                  <a:pt x="625635" y="139748"/>
                </a:lnTo>
                <a:lnTo>
                  <a:pt x="656865" y="115092"/>
                </a:lnTo>
                <a:lnTo>
                  <a:pt x="688524" y="91015"/>
                </a:lnTo>
                <a:lnTo>
                  <a:pt x="721257" y="68380"/>
                </a:lnTo>
                <a:lnTo>
                  <a:pt x="731638" y="61171"/>
                </a:lnTo>
                <a:lnTo>
                  <a:pt x="741881" y="53713"/>
                </a:lnTo>
                <a:lnTo>
                  <a:pt x="752401" y="46751"/>
                </a:lnTo>
                <a:lnTo>
                  <a:pt x="763613" y="41028"/>
                </a:lnTo>
                <a:lnTo>
                  <a:pt x="777372" y="36603"/>
                </a:lnTo>
                <a:lnTo>
                  <a:pt x="791634" y="33642"/>
                </a:lnTo>
                <a:lnTo>
                  <a:pt x="806004" y="30955"/>
                </a:lnTo>
                <a:lnTo>
                  <a:pt x="820086" y="27352"/>
                </a:lnTo>
                <a:lnTo>
                  <a:pt x="837950" y="21085"/>
                </a:lnTo>
                <a:lnTo>
                  <a:pt x="855574" y="14183"/>
                </a:lnTo>
                <a:lnTo>
                  <a:pt x="873102" y="7028"/>
                </a:lnTo>
                <a:lnTo>
                  <a:pt x="890678" y="0"/>
                </a:lnTo>
                <a:lnTo>
                  <a:pt x="947338" y="2044"/>
                </a:lnTo>
                <a:lnTo>
                  <a:pt x="1004120" y="3172"/>
                </a:lnTo>
                <a:lnTo>
                  <a:pt x="1060656" y="6133"/>
                </a:lnTo>
                <a:lnTo>
                  <a:pt x="1116573" y="13675"/>
                </a:lnTo>
                <a:lnTo>
                  <a:pt x="1187701" y="67980"/>
                </a:lnTo>
                <a:lnTo>
                  <a:pt x="1225518" y="104220"/>
                </a:lnTo>
                <a:lnTo>
                  <a:pt x="1258270" y="143311"/>
                </a:lnTo>
                <a:lnTo>
                  <a:pt x="1273244" y="163345"/>
                </a:lnTo>
                <a:lnTo>
                  <a:pt x="1287533" y="183763"/>
                </a:lnTo>
                <a:lnTo>
                  <a:pt x="1300113" y="205143"/>
                </a:lnTo>
                <a:lnTo>
                  <a:pt x="1316638" y="237071"/>
                </a:lnTo>
                <a:lnTo>
                  <a:pt x="1325756" y="254570"/>
                </a:lnTo>
                <a:lnTo>
                  <a:pt x="1329337" y="261416"/>
                </a:lnTo>
                <a:lnTo>
                  <a:pt x="1327376" y="258252"/>
                </a:lnTo>
                <a:lnTo>
                  <a:pt x="1325577" y="255795"/>
                </a:lnTo>
                <a:lnTo>
                  <a:pt x="1356587" y="328229"/>
                </a:lnTo>
                <a:lnTo>
                  <a:pt x="1371414" y="355315"/>
                </a:lnTo>
                <a:lnTo>
                  <a:pt x="1378805" y="368847"/>
                </a:lnTo>
                <a:lnTo>
                  <a:pt x="1400888" y="431286"/>
                </a:lnTo>
                <a:lnTo>
                  <a:pt x="1414392" y="480524"/>
                </a:lnTo>
                <a:lnTo>
                  <a:pt x="1415169" y="488887"/>
                </a:lnTo>
                <a:lnTo>
                  <a:pt x="1414187" y="491399"/>
                </a:lnTo>
                <a:lnTo>
                  <a:pt x="1413115" y="491798"/>
                </a:lnTo>
                <a:lnTo>
                  <a:pt x="1413621" y="493824"/>
                </a:lnTo>
                <a:lnTo>
                  <a:pt x="1417374" y="501215"/>
                </a:lnTo>
                <a:lnTo>
                  <a:pt x="1426043" y="517710"/>
                </a:lnTo>
                <a:lnTo>
                  <a:pt x="1441297" y="547049"/>
                </a:lnTo>
                <a:lnTo>
                  <a:pt x="1444770" y="560739"/>
                </a:lnTo>
                <a:lnTo>
                  <a:pt x="1448206" y="574439"/>
                </a:lnTo>
                <a:lnTo>
                  <a:pt x="1451716" y="588120"/>
                </a:lnTo>
                <a:lnTo>
                  <a:pt x="1455414" y="601754"/>
                </a:lnTo>
                <a:lnTo>
                  <a:pt x="1463055" y="625587"/>
                </a:lnTo>
                <a:lnTo>
                  <a:pt x="1471383" y="649271"/>
                </a:lnTo>
                <a:lnTo>
                  <a:pt x="1478785" y="673131"/>
                </a:lnTo>
                <a:lnTo>
                  <a:pt x="1488550" y="746546"/>
                </a:lnTo>
                <a:lnTo>
                  <a:pt x="1491634" y="795759"/>
                </a:lnTo>
                <a:lnTo>
                  <a:pt x="1493679" y="845059"/>
                </a:lnTo>
                <a:lnTo>
                  <a:pt x="1495466" y="894382"/>
                </a:lnTo>
                <a:lnTo>
                  <a:pt x="1497771" y="943660"/>
                </a:lnTo>
                <a:lnTo>
                  <a:pt x="1497121" y="994458"/>
                </a:lnTo>
                <a:lnTo>
                  <a:pt x="1496511" y="1045256"/>
                </a:lnTo>
                <a:lnTo>
                  <a:pt x="1495935" y="1096056"/>
                </a:lnTo>
                <a:lnTo>
                  <a:pt x="1495386" y="1146855"/>
                </a:lnTo>
                <a:lnTo>
                  <a:pt x="1494856" y="1197655"/>
                </a:lnTo>
                <a:lnTo>
                  <a:pt x="1494341" y="1248455"/>
                </a:lnTo>
                <a:lnTo>
                  <a:pt x="1493831" y="1299255"/>
                </a:lnTo>
                <a:lnTo>
                  <a:pt x="1493322" y="1350056"/>
                </a:lnTo>
                <a:lnTo>
                  <a:pt x="1492806" y="1400856"/>
                </a:lnTo>
                <a:lnTo>
                  <a:pt x="1492277" y="1451656"/>
                </a:lnTo>
                <a:lnTo>
                  <a:pt x="1491728" y="1502455"/>
                </a:lnTo>
                <a:lnTo>
                  <a:pt x="1491151" y="1553254"/>
                </a:lnTo>
                <a:lnTo>
                  <a:pt x="1490542" y="1604053"/>
                </a:lnTo>
                <a:lnTo>
                  <a:pt x="1489891" y="1654851"/>
                </a:lnTo>
                <a:lnTo>
                  <a:pt x="1489195" y="1705648"/>
                </a:lnTo>
                <a:lnTo>
                  <a:pt x="1488444" y="1756444"/>
                </a:lnTo>
                <a:lnTo>
                  <a:pt x="1487633" y="1807239"/>
                </a:lnTo>
                <a:lnTo>
                  <a:pt x="1486755" y="1858033"/>
                </a:lnTo>
                <a:lnTo>
                  <a:pt x="1485803" y="1908826"/>
                </a:lnTo>
                <a:lnTo>
                  <a:pt x="1484771" y="1959618"/>
                </a:lnTo>
                <a:lnTo>
                  <a:pt x="1483652" y="2010408"/>
                </a:lnTo>
                <a:lnTo>
                  <a:pt x="1477108" y="2096430"/>
                </a:lnTo>
                <a:lnTo>
                  <a:pt x="1471230" y="2157519"/>
                </a:lnTo>
                <a:lnTo>
                  <a:pt x="1464976" y="2219347"/>
                </a:lnTo>
                <a:lnTo>
                  <a:pt x="1459364" y="2273430"/>
                </a:lnTo>
                <a:lnTo>
                  <a:pt x="1455414" y="2311286"/>
                </a:lnTo>
                <a:lnTo>
                  <a:pt x="1457372" y="2360859"/>
                </a:lnTo>
                <a:lnTo>
                  <a:pt x="1459606" y="2410428"/>
                </a:lnTo>
                <a:lnTo>
                  <a:pt x="1461950" y="2459995"/>
                </a:lnTo>
                <a:lnTo>
                  <a:pt x="1464239" y="2509562"/>
                </a:lnTo>
                <a:lnTo>
                  <a:pt x="1466307" y="2559134"/>
                </a:lnTo>
                <a:lnTo>
                  <a:pt x="1467989" y="2608711"/>
                </a:lnTo>
                <a:lnTo>
                  <a:pt x="1469120" y="2658298"/>
                </a:lnTo>
                <a:lnTo>
                  <a:pt x="1469533" y="2707897"/>
                </a:lnTo>
                <a:lnTo>
                  <a:pt x="1469528" y="2758700"/>
                </a:lnTo>
                <a:lnTo>
                  <a:pt x="1469508" y="2809504"/>
                </a:lnTo>
                <a:lnTo>
                  <a:pt x="1469464" y="2860310"/>
                </a:lnTo>
                <a:lnTo>
                  <a:pt x="1469389" y="2911117"/>
                </a:lnTo>
                <a:lnTo>
                  <a:pt x="1469274" y="2961924"/>
                </a:lnTo>
                <a:lnTo>
                  <a:pt x="1469111" y="3012732"/>
                </a:lnTo>
                <a:lnTo>
                  <a:pt x="1468892" y="3063540"/>
                </a:lnTo>
                <a:lnTo>
                  <a:pt x="1468609" y="3114348"/>
                </a:lnTo>
                <a:lnTo>
                  <a:pt x="1468254" y="3165154"/>
                </a:lnTo>
                <a:lnTo>
                  <a:pt x="1467819" y="3215960"/>
                </a:lnTo>
                <a:lnTo>
                  <a:pt x="1467296" y="3266764"/>
                </a:lnTo>
                <a:lnTo>
                  <a:pt x="1466676" y="3317566"/>
                </a:lnTo>
                <a:lnTo>
                  <a:pt x="1465951" y="3368366"/>
                </a:lnTo>
                <a:lnTo>
                  <a:pt x="1465113" y="3419164"/>
                </a:lnTo>
                <a:lnTo>
                  <a:pt x="1464155" y="3469959"/>
                </a:lnTo>
                <a:lnTo>
                  <a:pt x="1463068" y="3520750"/>
                </a:lnTo>
                <a:lnTo>
                  <a:pt x="1461844" y="3571538"/>
                </a:lnTo>
                <a:lnTo>
                  <a:pt x="1460475" y="3622321"/>
                </a:lnTo>
                <a:lnTo>
                  <a:pt x="1458952" y="3673101"/>
                </a:lnTo>
                <a:lnTo>
                  <a:pt x="1457268" y="3723875"/>
                </a:lnTo>
                <a:lnTo>
                  <a:pt x="1455414" y="3774645"/>
                </a:lnTo>
                <a:lnTo>
                  <a:pt x="1435796" y="3806025"/>
                </a:lnTo>
                <a:lnTo>
                  <a:pt x="1427178" y="3815673"/>
                </a:lnTo>
                <a:lnTo>
                  <a:pt x="1413269" y="3832925"/>
                </a:lnTo>
                <a:lnTo>
                  <a:pt x="1398941" y="3849863"/>
                </a:lnTo>
                <a:lnTo>
                  <a:pt x="1384613" y="3866801"/>
                </a:lnTo>
                <a:lnTo>
                  <a:pt x="1370705" y="3884054"/>
                </a:lnTo>
                <a:lnTo>
                  <a:pt x="1350041" y="3912754"/>
                </a:lnTo>
                <a:lnTo>
                  <a:pt x="1339372" y="3930268"/>
                </a:lnTo>
                <a:lnTo>
                  <a:pt x="1326721" y="3948609"/>
                </a:lnTo>
                <a:lnTo>
                  <a:pt x="1300113" y="3979788"/>
                </a:lnTo>
                <a:lnTo>
                  <a:pt x="1286358" y="3993794"/>
                </a:lnTo>
                <a:lnTo>
                  <a:pt x="1271875" y="4007140"/>
                </a:lnTo>
                <a:lnTo>
                  <a:pt x="1257393" y="4020487"/>
                </a:lnTo>
                <a:lnTo>
                  <a:pt x="1243638" y="4034493"/>
                </a:lnTo>
                <a:lnTo>
                  <a:pt x="1216213" y="4069137"/>
                </a:lnTo>
                <a:lnTo>
                  <a:pt x="1184467" y="4111093"/>
                </a:lnTo>
                <a:lnTo>
                  <a:pt x="1150540" y="4148939"/>
                </a:lnTo>
                <a:lnTo>
                  <a:pt x="1116573" y="4171255"/>
                </a:lnTo>
                <a:lnTo>
                  <a:pt x="1068639" y="4186600"/>
                </a:lnTo>
                <a:lnTo>
                  <a:pt x="1017744" y="4198607"/>
                </a:lnTo>
                <a:lnTo>
                  <a:pt x="975341" y="4205230"/>
                </a:lnTo>
                <a:lnTo>
                  <a:pt x="954111" y="4208374"/>
                </a:lnTo>
                <a:lnTo>
                  <a:pt x="909803" y="4217524"/>
                </a:lnTo>
                <a:lnTo>
                  <a:pt x="871289" y="4228535"/>
                </a:lnTo>
                <a:lnTo>
                  <a:pt x="830570" y="4233300"/>
                </a:lnTo>
                <a:lnTo>
                  <a:pt x="777730" y="4239636"/>
                </a:lnTo>
                <a:lnTo>
                  <a:pt x="726294" y="4238778"/>
                </a:lnTo>
                <a:lnTo>
                  <a:pt x="674851" y="4238120"/>
                </a:lnTo>
                <a:lnTo>
                  <a:pt x="623401" y="4237608"/>
                </a:lnTo>
                <a:lnTo>
                  <a:pt x="571948" y="4237188"/>
                </a:lnTo>
                <a:lnTo>
                  <a:pt x="520494" y="4236803"/>
                </a:lnTo>
                <a:lnTo>
                  <a:pt x="469040" y="4236401"/>
                </a:lnTo>
                <a:lnTo>
                  <a:pt x="417589" y="4235926"/>
                </a:lnTo>
                <a:lnTo>
                  <a:pt x="366144" y="4235323"/>
                </a:lnTo>
                <a:lnTo>
                  <a:pt x="314705" y="4234537"/>
                </a:lnTo>
                <a:lnTo>
                  <a:pt x="263275" y="4233514"/>
                </a:lnTo>
                <a:lnTo>
                  <a:pt x="211857" y="4232200"/>
                </a:lnTo>
                <a:lnTo>
                  <a:pt x="160452" y="4230539"/>
                </a:lnTo>
                <a:lnTo>
                  <a:pt x="109063" y="4228477"/>
                </a:lnTo>
                <a:lnTo>
                  <a:pt x="57692" y="4225959"/>
                </a:lnTo>
                <a:lnTo>
                  <a:pt x="10985" y="4188869"/>
                </a:lnTo>
                <a:lnTo>
                  <a:pt x="1218" y="4130227"/>
                </a:lnTo>
                <a:lnTo>
                  <a:pt x="0" y="4102920"/>
                </a:lnTo>
                <a:lnTo>
                  <a:pt x="135" y="4075562"/>
                </a:lnTo>
                <a:lnTo>
                  <a:pt x="812" y="4048184"/>
                </a:lnTo>
                <a:lnTo>
                  <a:pt x="1218" y="4020816"/>
                </a:lnTo>
              </a:path>
            </a:pathLst>
          </a:custGeom>
          <a:ln w="25387">
            <a:solidFill>
              <a:srgbClr val="BC7D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38307" y="5403856"/>
            <a:ext cx="215789" cy="253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 and Mary Beth Kery</a:t>
            </a:r>
            <a:endParaRPr lang="en-US" alt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0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485" y="2323195"/>
            <a:ext cx="3729063" cy="1737817"/>
          </a:xfrm>
          <a:prstGeom prst="rect">
            <a:avLst/>
          </a:prstGeom>
        </p:spPr>
      </p:pic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https://unity.com/</a:t>
            </a:r>
            <a:r>
              <a:rPr lang="en-US" dirty="0"/>
              <a:t> </a:t>
            </a:r>
          </a:p>
          <a:p>
            <a:r>
              <a:rPr lang="en-US" dirty="0" smtClean="0"/>
              <a:t>A leading </a:t>
            </a:r>
            <a:r>
              <a:rPr lang="en-US" dirty="0"/>
              <a:t>game engine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77B1-CE06-4CD1-893A-1C072024AD65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5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504950"/>
            <a:ext cx="8486775" cy="4411662"/>
          </a:xfrm>
        </p:spPr>
        <p:txBody>
          <a:bodyPr>
            <a:normAutofit/>
          </a:bodyPr>
          <a:lstStyle/>
          <a:p>
            <a:r>
              <a:rPr lang="en-US" dirty="0" smtClean="0"/>
              <a:t>Regular Mouse or touch – 2D</a:t>
            </a:r>
          </a:p>
          <a:p>
            <a:pPr lvl="1"/>
            <a:r>
              <a:rPr lang="en-US" dirty="0" smtClean="0"/>
              <a:t>Possibly with extra knobs or buttons</a:t>
            </a:r>
          </a:p>
          <a:p>
            <a:r>
              <a:rPr lang="en-US" dirty="0" smtClean="0"/>
              <a:t>“Mouse in the air” tracked in 3D = “</a:t>
            </a:r>
            <a:r>
              <a:rPr lang="en-US" dirty="0" smtClean="0">
                <a:hlinkClick r:id="rId2"/>
              </a:rPr>
              <a:t>bat</a:t>
            </a:r>
            <a:r>
              <a:rPr lang="en-US" dirty="0" smtClean="0"/>
              <a:t>”; 6 </a:t>
            </a:r>
            <a:r>
              <a:rPr lang="en-US" dirty="0" err="1" smtClean="0"/>
              <a:t>DoF</a:t>
            </a:r>
            <a:endParaRPr lang="en-US" dirty="0" smtClean="0"/>
          </a:p>
          <a:p>
            <a:pPr lvl="1"/>
            <a:r>
              <a:rPr lang="en-US" dirty="0" smtClean="0"/>
              <a:t>“bat” translates to </a:t>
            </a:r>
            <a:r>
              <a:rPr lang="en-US" i="1" dirty="0" err="1" smtClean="0"/>
              <a:t>fledermaus</a:t>
            </a:r>
            <a:r>
              <a:rPr lang="en-US" dirty="0" smtClean="0"/>
              <a:t> in German</a:t>
            </a:r>
          </a:p>
          <a:p>
            <a:pPr lvl="1"/>
            <a:r>
              <a:rPr lang="en-US" dirty="0" smtClean="0"/>
              <a:t>(mouse that flies through the air)</a:t>
            </a:r>
          </a:p>
          <a:p>
            <a:r>
              <a:rPr lang="en-US" dirty="0" smtClean="0"/>
              <a:t>Fixed camera tracking object in 3D space</a:t>
            </a:r>
          </a:p>
          <a:p>
            <a:r>
              <a:rPr lang="en-US" dirty="0" smtClean="0"/>
              <a:t>Moving the end of an articulated motorized arm</a:t>
            </a:r>
          </a:p>
          <a:p>
            <a:r>
              <a:rPr lang="en-US" dirty="0" smtClean="0"/>
              <a:t>3D physical objects incorporating the above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66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775012"/>
            <a:ext cx="9144000" cy="5082988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39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5143499"/>
                  </a:lnTo>
                  <a:close/>
                </a:path>
              </a:pathLst>
            </a:custGeom>
            <a:solidFill>
              <a:srgbClr val="000000">
                <a:alpha val="226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897209" y="1060275"/>
            <a:ext cx="92333" cy="11455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spcBef>
                <a:spcPts val="55"/>
              </a:spcBef>
            </a:pPr>
            <a:r>
              <a:rPr sz="600" spc="-15" dirty="0">
                <a:solidFill>
                  <a:srgbClr val="AAAAAA"/>
                </a:solidFill>
                <a:latin typeface="Arial"/>
                <a:cs typeface="Arial"/>
              </a:rPr>
              <a:t>Generative </a:t>
            </a:r>
            <a:r>
              <a:rPr sz="600" spc="5" dirty="0">
                <a:solidFill>
                  <a:srgbClr val="AAAAAA"/>
                </a:solidFill>
                <a:latin typeface="Arial"/>
                <a:cs typeface="Arial"/>
              </a:rPr>
              <a:t>Art </a:t>
            </a:r>
            <a:r>
              <a:rPr sz="600" spc="-135" dirty="0">
                <a:solidFill>
                  <a:srgbClr val="AAAAAA"/>
                </a:solidFill>
                <a:latin typeface="Arial"/>
                <a:cs typeface="Arial"/>
              </a:rPr>
              <a:t>— </a:t>
            </a:r>
            <a:r>
              <a:rPr sz="600" spc="-5" dirty="0">
                <a:solidFill>
                  <a:srgbClr val="AAAAAA"/>
                </a:solidFill>
                <a:latin typeface="Arial"/>
                <a:cs typeface="Arial"/>
              </a:rPr>
              <a:t>Made </a:t>
            </a:r>
            <a:r>
              <a:rPr sz="600" spc="10" dirty="0">
                <a:solidFill>
                  <a:srgbClr val="AAAAAA"/>
                </a:solidFill>
                <a:latin typeface="Arial"/>
                <a:cs typeface="Arial"/>
              </a:rPr>
              <a:t>with</a:t>
            </a:r>
            <a:r>
              <a:rPr sz="600" spc="-120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AAAAAA"/>
                </a:solidFill>
                <a:latin typeface="Arial"/>
                <a:cs typeface="Arial"/>
              </a:rPr>
              <a:t>Unity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5126" y="1882588"/>
            <a:ext cx="8094345" cy="3880056"/>
            <a:chOff x="565125" y="525164"/>
            <a:chExt cx="8094345" cy="4380230"/>
          </a:xfrm>
        </p:grpSpPr>
        <p:sp>
          <p:nvSpPr>
            <p:cNvPr id="7" name="object 7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92875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5124" y="525170"/>
              <a:ext cx="4641215" cy="1228725"/>
            </a:xfrm>
            <a:custGeom>
              <a:avLst/>
              <a:gdLst/>
              <a:ahLst/>
              <a:cxnLst/>
              <a:rect l="l" t="t" r="r" b="b"/>
              <a:pathLst>
                <a:path w="4641215" h="1228725">
                  <a:moveTo>
                    <a:pt x="252857" y="842962"/>
                  </a:moveTo>
                  <a:lnTo>
                    <a:pt x="252831" y="836117"/>
                  </a:lnTo>
                  <a:lnTo>
                    <a:pt x="252552" y="742353"/>
                  </a:lnTo>
                  <a:lnTo>
                    <a:pt x="235038" y="738454"/>
                  </a:lnTo>
                  <a:lnTo>
                    <a:pt x="219252" y="735660"/>
                  </a:lnTo>
                  <a:lnTo>
                    <a:pt x="205206" y="733983"/>
                  </a:lnTo>
                  <a:lnTo>
                    <a:pt x="192874" y="733425"/>
                  </a:lnTo>
                  <a:lnTo>
                    <a:pt x="162737" y="735545"/>
                  </a:lnTo>
                  <a:lnTo>
                    <a:pt x="112737" y="752513"/>
                  </a:lnTo>
                  <a:lnTo>
                    <a:pt x="77038" y="785990"/>
                  </a:lnTo>
                  <a:lnTo>
                    <a:pt x="58953" y="833247"/>
                  </a:lnTo>
                  <a:lnTo>
                    <a:pt x="56692" y="861860"/>
                  </a:lnTo>
                  <a:lnTo>
                    <a:pt x="56692" y="874814"/>
                  </a:lnTo>
                  <a:lnTo>
                    <a:pt x="9969" y="874814"/>
                  </a:lnTo>
                  <a:lnTo>
                    <a:pt x="9969" y="969759"/>
                  </a:lnTo>
                  <a:lnTo>
                    <a:pt x="56692" y="969759"/>
                  </a:lnTo>
                  <a:lnTo>
                    <a:pt x="56692" y="1222171"/>
                  </a:lnTo>
                  <a:lnTo>
                    <a:pt x="182600" y="1222171"/>
                  </a:lnTo>
                  <a:lnTo>
                    <a:pt x="182600" y="969759"/>
                  </a:lnTo>
                  <a:lnTo>
                    <a:pt x="245414" y="969759"/>
                  </a:lnTo>
                  <a:lnTo>
                    <a:pt x="245414" y="874814"/>
                  </a:lnTo>
                  <a:lnTo>
                    <a:pt x="182600" y="874814"/>
                  </a:lnTo>
                  <a:lnTo>
                    <a:pt x="182600" y="862761"/>
                  </a:lnTo>
                  <a:lnTo>
                    <a:pt x="184658" y="851103"/>
                  </a:lnTo>
                  <a:lnTo>
                    <a:pt x="190830" y="842772"/>
                  </a:lnTo>
                  <a:lnTo>
                    <a:pt x="201104" y="837780"/>
                  </a:lnTo>
                  <a:lnTo>
                    <a:pt x="215493" y="836117"/>
                  </a:lnTo>
                  <a:lnTo>
                    <a:pt x="222961" y="836549"/>
                  </a:lnTo>
                  <a:lnTo>
                    <a:pt x="231686" y="837831"/>
                  </a:lnTo>
                  <a:lnTo>
                    <a:pt x="241642" y="839965"/>
                  </a:lnTo>
                  <a:lnTo>
                    <a:pt x="252857" y="842962"/>
                  </a:lnTo>
                  <a:close/>
                </a:path>
                <a:path w="4641215" h="1228725">
                  <a:moveTo>
                    <a:pt x="453618" y="488746"/>
                  </a:moveTo>
                  <a:lnTo>
                    <a:pt x="423697" y="407784"/>
                  </a:lnTo>
                  <a:lnTo>
                    <a:pt x="384543" y="301828"/>
                  </a:lnTo>
                  <a:lnTo>
                    <a:pt x="349453" y="206870"/>
                  </a:lnTo>
                  <a:lnTo>
                    <a:pt x="284111" y="30060"/>
                  </a:lnTo>
                  <a:lnTo>
                    <a:pt x="255828" y="30060"/>
                  </a:lnTo>
                  <a:lnTo>
                    <a:pt x="255828" y="301828"/>
                  </a:lnTo>
                  <a:lnTo>
                    <a:pt x="196888" y="301828"/>
                  </a:lnTo>
                  <a:lnTo>
                    <a:pt x="226212" y="206870"/>
                  </a:lnTo>
                  <a:lnTo>
                    <a:pt x="255828" y="301828"/>
                  </a:lnTo>
                  <a:lnTo>
                    <a:pt x="255828" y="30060"/>
                  </a:lnTo>
                  <a:lnTo>
                    <a:pt x="168313" y="30060"/>
                  </a:lnTo>
                  <a:lnTo>
                    <a:pt x="0" y="488746"/>
                  </a:lnTo>
                  <a:lnTo>
                    <a:pt x="139153" y="488746"/>
                  </a:lnTo>
                  <a:lnTo>
                    <a:pt x="164147" y="407784"/>
                  </a:lnTo>
                  <a:lnTo>
                    <a:pt x="288721" y="407784"/>
                  </a:lnTo>
                  <a:lnTo>
                    <a:pt x="314020" y="488746"/>
                  </a:lnTo>
                  <a:lnTo>
                    <a:pt x="453618" y="488746"/>
                  </a:lnTo>
                  <a:close/>
                </a:path>
                <a:path w="4641215" h="1228725">
                  <a:moveTo>
                    <a:pt x="784466" y="1201191"/>
                  </a:moveTo>
                  <a:lnTo>
                    <a:pt x="778700" y="1188275"/>
                  </a:lnTo>
                  <a:lnTo>
                    <a:pt x="774496" y="1173175"/>
                  </a:lnTo>
                  <a:lnTo>
                    <a:pt x="771855" y="1155903"/>
                  </a:lnTo>
                  <a:lnTo>
                    <a:pt x="770775" y="1136446"/>
                  </a:lnTo>
                  <a:lnTo>
                    <a:pt x="770775" y="1131392"/>
                  </a:lnTo>
                  <a:lnTo>
                    <a:pt x="770775" y="1079004"/>
                  </a:lnTo>
                  <a:lnTo>
                    <a:pt x="770737" y="993470"/>
                  </a:lnTo>
                  <a:lnTo>
                    <a:pt x="767842" y="966330"/>
                  </a:lnTo>
                  <a:lnTo>
                    <a:pt x="767130" y="964107"/>
                  </a:lnTo>
                  <a:lnTo>
                    <a:pt x="760056" y="941895"/>
                  </a:lnTo>
                  <a:lnTo>
                    <a:pt x="729996" y="902347"/>
                  </a:lnTo>
                  <a:lnTo>
                    <a:pt x="683780" y="877227"/>
                  </a:lnTo>
                  <a:lnTo>
                    <a:pt x="624332" y="868857"/>
                  </a:lnTo>
                  <a:lnTo>
                    <a:pt x="592734" y="870877"/>
                  </a:lnTo>
                  <a:lnTo>
                    <a:pt x="537743" y="887031"/>
                  </a:lnTo>
                  <a:lnTo>
                    <a:pt x="495134" y="919391"/>
                  </a:lnTo>
                  <a:lnTo>
                    <a:pt x="475818" y="959929"/>
                  </a:lnTo>
                  <a:lnTo>
                    <a:pt x="477227" y="886421"/>
                  </a:lnTo>
                  <a:lnTo>
                    <a:pt x="436651" y="868857"/>
                  </a:lnTo>
                  <a:lnTo>
                    <a:pt x="412978" y="869962"/>
                  </a:lnTo>
                  <a:lnTo>
                    <a:pt x="394792" y="873252"/>
                  </a:lnTo>
                  <a:lnTo>
                    <a:pt x="382104" y="878738"/>
                  </a:lnTo>
                  <a:lnTo>
                    <a:pt x="374891" y="886421"/>
                  </a:lnTo>
                  <a:lnTo>
                    <a:pt x="374599" y="874814"/>
                  </a:lnTo>
                  <a:lnTo>
                    <a:pt x="256133" y="874814"/>
                  </a:lnTo>
                  <a:lnTo>
                    <a:pt x="256133" y="1222171"/>
                  </a:lnTo>
                  <a:lnTo>
                    <a:pt x="381736" y="1222171"/>
                  </a:lnTo>
                  <a:lnTo>
                    <a:pt x="381736" y="1008316"/>
                  </a:lnTo>
                  <a:lnTo>
                    <a:pt x="388061" y="999655"/>
                  </a:lnTo>
                  <a:lnTo>
                    <a:pt x="398106" y="993470"/>
                  </a:lnTo>
                  <a:lnTo>
                    <a:pt x="411873" y="989749"/>
                  </a:lnTo>
                  <a:lnTo>
                    <a:pt x="429361" y="988517"/>
                  </a:lnTo>
                  <a:lnTo>
                    <a:pt x="471131" y="991501"/>
                  </a:lnTo>
                  <a:lnTo>
                    <a:pt x="470446" y="999236"/>
                  </a:lnTo>
                  <a:lnTo>
                    <a:pt x="596049" y="999236"/>
                  </a:lnTo>
                  <a:lnTo>
                    <a:pt x="619125" y="964107"/>
                  </a:lnTo>
                  <a:lnTo>
                    <a:pt x="630389" y="966089"/>
                  </a:lnTo>
                  <a:lnTo>
                    <a:pt x="638429" y="972032"/>
                  </a:lnTo>
                  <a:lnTo>
                    <a:pt x="643255" y="981938"/>
                  </a:lnTo>
                  <a:lnTo>
                    <a:pt x="644867" y="995807"/>
                  </a:lnTo>
                  <a:lnTo>
                    <a:pt x="644867" y="1000125"/>
                  </a:lnTo>
                  <a:lnTo>
                    <a:pt x="644867" y="1079004"/>
                  </a:lnTo>
                  <a:lnTo>
                    <a:pt x="644867" y="1114717"/>
                  </a:lnTo>
                  <a:lnTo>
                    <a:pt x="643280" y="1117701"/>
                  </a:lnTo>
                  <a:lnTo>
                    <a:pt x="639356" y="1121219"/>
                  </a:lnTo>
                  <a:lnTo>
                    <a:pt x="626859" y="1129360"/>
                  </a:lnTo>
                  <a:lnTo>
                    <a:pt x="618718" y="1131392"/>
                  </a:lnTo>
                  <a:lnTo>
                    <a:pt x="602449" y="1131392"/>
                  </a:lnTo>
                  <a:lnTo>
                    <a:pt x="597535" y="1129753"/>
                  </a:lnTo>
                  <a:lnTo>
                    <a:pt x="590397" y="1123200"/>
                  </a:lnTo>
                  <a:lnTo>
                    <a:pt x="588606" y="1118844"/>
                  </a:lnTo>
                  <a:lnTo>
                    <a:pt x="588606" y="1113383"/>
                  </a:lnTo>
                  <a:lnTo>
                    <a:pt x="591096" y="1098346"/>
                  </a:lnTo>
                  <a:lnTo>
                    <a:pt x="598538" y="1087602"/>
                  </a:lnTo>
                  <a:lnTo>
                    <a:pt x="610958" y="1081151"/>
                  </a:lnTo>
                  <a:lnTo>
                    <a:pt x="628345" y="1079004"/>
                  </a:lnTo>
                  <a:lnTo>
                    <a:pt x="644867" y="1079004"/>
                  </a:lnTo>
                  <a:lnTo>
                    <a:pt x="644867" y="1000125"/>
                  </a:lnTo>
                  <a:lnTo>
                    <a:pt x="626567" y="1000125"/>
                  </a:lnTo>
                  <a:lnTo>
                    <a:pt x="589813" y="1001991"/>
                  </a:lnTo>
                  <a:lnTo>
                    <a:pt x="529399" y="1016863"/>
                  </a:lnTo>
                  <a:lnTo>
                    <a:pt x="486892" y="1046607"/>
                  </a:lnTo>
                  <a:lnTo>
                    <a:pt x="465391" y="1091031"/>
                  </a:lnTo>
                  <a:lnTo>
                    <a:pt x="462711" y="1118844"/>
                  </a:lnTo>
                  <a:lnTo>
                    <a:pt x="464934" y="1141450"/>
                  </a:lnTo>
                  <a:lnTo>
                    <a:pt x="482790" y="1180668"/>
                  </a:lnTo>
                  <a:lnTo>
                    <a:pt x="517258" y="1210716"/>
                  </a:lnTo>
                  <a:lnTo>
                    <a:pt x="560336" y="1226197"/>
                  </a:lnTo>
                  <a:lnTo>
                    <a:pt x="584593" y="1228128"/>
                  </a:lnTo>
                  <a:lnTo>
                    <a:pt x="610044" y="1226477"/>
                  </a:lnTo>
                  <a:lnTo>
                    <a:pt x="630618" y="1221511"/>
                  </a:lnTo>
                  <a:lnTo>
                    <a:pt x="646290" y="1213231"/>
                  </a:lnTo>
                  <a:lnTo>
                    <a:pt x="655269" y="1203579"/>
                  </a:lnTo>
                  <a:lnTo>
                    <a:pt x="657517" y="1210170"/>
                  </a:lnTo>
                  <a:lnTo>
                    <a:pt x="664070" y="1222171"/>
                  </a:lnTo>
                  <a:lnTo>
                    <a:pt x="784466" y="1222171"/>
                  </a:lnTo>
                  <a:lnTo>
                    <a:pt x="784466" y="1201635"/>
                  </a:lnTo>
                  <a:lnTo>
                    <a:pt x="784466" y="1201191"/>
                  </a:lnTo>
                  <a:close/>
                </a:path>
                <a:path w="4641215" h="1228725">
                  <a:moveTo>
                    <a:pt x="1117841" y="467766"/>
                  </a:moveTo>
                  <a:lnTo>
                    <a:pt x="1112075" y="454850"/>
                  </a:lnTo>
                  <a:lnTo>
                    <a:pt x="1107871" y="439750"/>
                  </a:lnTo>
                  <a:lnTo>
                    <a:pt x="1105230" y="422478"/>
                  </a:lnTo>
                  <a:lnTo>
                    <a:pt x="1104150" y="403021"/>
                  </a:lnTo>
                  <a:lnTo>
                    <a:pt x="1104150" y="397967"/>
                  </a:lnTo>
                  <a:lnTo>
                    <a:pt x="1104150" y="345579"/>
                  </a:lnTo>
                  <a:lnTo>
                    <a:pt x="1104150" y="260451"/>
                  </a:lnTo>
                  <a:lnTo>
                    <a:pt x="1101217" y="232905"/>
                  </a:lnTo>
                  <a:lnTo>
                    <a:pt x="1100505" y="230682"/>
                  </a:lnTo>
                  <a:lnTo>
                    <a:pt x="1093431" y="208470"/>
                  </a:lnTo>
                  <a:lnTo>
                    <a:pt x="1063371" y="168922"/>
                  </a:lnTo>
                  <a:lnTo>
                    <a:pt x="1017155" y="143802"/>
                  </a:lnTo>
                  <a:lnTo>
                    <a:pt x="957707" y="135432"/>
                  </a:lnTo>
                  <a:lnTo>
                    <a:pt x="926109" y="137452"/>
                  </a:lnTo>
                  <a:lnTo>
                    <a:pt x="871118" y="153606"/>
                  </a:lnTo>
                  <a:lnTo>
                    <a:pt x="828509" y="185966"/>
                  </a:lnTo>
                  <a:lnTo>
                    <a:pt x="806564" y="235013"/>
                  </a:lnTo>
                  <a:lnTo>
                    <a:pt x="803821" y="265811"/>
                  </a:lnTo>
                  <a:lnTo>
                    <a:pt x="929424" y="265811"/>
                  </a:lnTo>
                  <a:lnTo>
                    <a:pt x="930871" y="250444"/>
                  </a:lnTo>
                  <a:lnTo>
                    <a:pt x="935189" y="239471"/>
                  </a:lnTo>
                  <a:lnTo>
                    <a:pt x="942403" y="232879"/>
                  </a:lnTo>
                  <a:lnTo>
                    <a:pt x="952500" y="230682"/>
                  </a:lnTo>
                  <a:lnTo>
                    <a:pt x="963764" y="232664"/>
                  </a:lnTo>
                  <a:lnTo>
                    <a:pt x="971804" y="238607"/>
                  </a:lnTo>
                  <a:lnTo>
                    <a:pt x="976630" y="248513"/>
                  </a:lnTo>
                  <a:lnTo>
                    <a:pt x="978242" y="262382"/>
                  </a:lnTo>
                  <a:lnTo>
                    <a:pt x="978242" y="266700"/>
                  </a:lnTo>
                  <a:lnTo>
                    <a:pt x="978242" y="345579"/>
                  </a:lnTo>
                  <a:lnTo>
                    <a:pt x="978242" y="381292"/>
                  </a:lnTo>
                  <a:lnTo>
                    <a:pt x="976655" y="384276"/>
                  </a:lnTo>
                  <a:lnTo>
                    <a:pt x="972731" y="387794"/>
                  </a:lnTo>
                  <a:lnTo>
                    <a:pt x="960234" y="395935"/>
                  </a:lnTo>
                  <a:lnTo>
                    <a:pt x="952093" y="397967"/>
                  </a:lnTo>
                  <a:lnTo>
                    <a:pt x="935824" y="397967"/>
                  </a:lnTo>
                  <a:lnTo>
                    <a:pt x="930910" y="396328"/>
                  </a:lnTo>
                  <a:lnTo>
                    <a:pt x="923772" y="389775"/>
                  </a:lnTo>
                  <a:lnTo>
                    <a:pt x="922489" y="386651"/>
                  </a:lnTo>
                  <a:lnTo>
                    <a:pt x="921981" y="385419"/>
                  </a:lnTo>
                  <a:lnTo>
                    <a:pt x="944333" y="347726"/>
                  </a:lnTo>
                  <a:lnTo>
                    <a:pt x="961720" y="345579"/>
                  </a:lnTo>
                  <a:lnTo>
                    <a:pt x="978242" y="345579"/>
                  </a:lnTo>
                  <a:lnTo>
                    <a:pt x="978242" y="266700"/>
                  </a:lnTo>
                  <a:lnTo>
                    <a:pt x="959942" y="266700"/>
                  </a:lnTo>
                  <a:lnTo>
                    <a:pt x="923188" y="268566"/>
                  </a:lnTo>
                  <a:lnTo>
                    <a:pt x="862774" y="283438"/>
                  </a:lnTo>
                  <a:lnTo>
                    <a:pt x="820267" y="313182"/>
                  </a:lnTo>
                  <a:lnTo>
                    <a:pt x="798766" y="357606"/>
                  </a:lnTo>
                  <a:lnTo>
                    <a:pt x="796175" y="384276"/>
                  </a:lnTo>
                  <a:lnTo>
                    <a:pt x="796290" y="387438"/>
                  </a:lnTo>
                  <a:lnTo>
                    <a:pt x="789851" y="388480"/>
                  </a:lnTo>
                  <a:lnTo>
                    <a:pt x="779818" y="389775"/>
                  </a:lnTo>
                  <a:lnTo>
                    <a:pt x="771029" y="390563"/>
                  </a:lnTo>
                  <a:lnTo>
                    <a:pt x="763485" y="390817"/>
                  </a:lnTo>
                  <a:lnTo>
                    <a:pt x="754253" y="390817"/>
                  </a:lnTo>
                  <a:lnTo>
                    <a:pt x="743686" y="236334"/>
                  </a:lnTo>
                  <a:lnTo>
                    <a:pt x="796671" y="236334"/>
                  </a:lnTo>
                  <a:lnTo>
                    <a:pt x="796671" y="141389"/>
                  </a:lnTo>
                  <a:lnTo>
                    <a:pt x="743686" y="141389"/>
                  </a:lnTo>
                  <a:lnTo>
                    <a:pt x="743686" y="61315"/>
                  </a:lnTo>
                  <a:lnTo>
                    <a:pt x="618083" y="61315"/>
                  </a:lnTo>
                  <a:lnTo>
                    <a:pt x="618083" y="141389"/>
                  </a:lnTo>
                  <a:lnTo>
                    <a:pt x="576999" y="141389"/>
                  </a:lnTo>
                  <a:lnTo>
                    <a:pt x="576999" y="236334"/>
                  </a:lnTo>
                  <a:lnTo>
                    <a:pt x="618083" y="236334"/>
                  </a:lnTo>
                  <a:lnTo>
                    <a:pt x="618197" y="385368"/>
                  </a:lnTo>
                  <a:lnTo>
                    <a:pt x="619848" y="409384"/>
                  </a:lnTo>
                  <a:lnTo>
                    <a:pt x="634072" y="450977"/>
                  </a:lnTo>
                  <a:lnTo>
                    <a:pt x="662508" y="478967"/>
                  </a:lnTo>
                  <a:lnTo>
                    <a:pt x="705218" y="492950"/>
                  </a:lnTo>
                  <a:lnTo>
                    <a:pt x="731926" y="494703"/>
                  </a:lnTo>
                  <a:lnTo>
                    <a:pt x="748030" y="493953"/>
                  </a:lnTo>
                  <a:lnTo>
                    <a:pt x="764933" y="491693"/>
                  </a:lnTo>
                  <a:lnTo>
                    <a:pt x="782637" y="487921"/>
                  </a:lnTo>
                  <a:lnTo>
                    <a:pt x="801141" y="482650"/>
                  </a:lnTo>
                  <a:lnTo>
                    <a:pt x="801141" y="416737"/>
                  </a:lnTo>
                  <a:lnTo>
                    <a:pt x="805002" y="428663"/>
                  </a:lnTo>
                  <a:lnTo>
                    <a:pt x="831799" y="463753"/>
                  </a:lnTo>
                  <a:lnTo>
                    <a:pt x="871270" y="486968"/>
                  </a:lnTo>
                  <a:lnTo>
                    <a:pt x="917968" y="494703"/>
                  </a:lnTo>
                  <a:lnTo>
                    <a:pt x="943419" y="493052"/>
                  </a:lnTo>
                  <a:lnTo>
                    <a:pt x="963993" y="488086"/>
                  </a:lnTo>
                  <a:lnTo>
                    <a:pt x="979665" y="479806"/>
                  </a:lnTo>
                  <a:lnTo>
                    <a:pt x="988644" y="470154"/>
                  </a:lnTo>
                  <a:lnTo>
                    <a:pt x="990892" y="476745"/>
                  </a:lnTo>
                  <a:lnTo>
                    <a:pt x="997445" y="488746"/>
                  </a:lnTo>
                  <a:lnTo>
                    <a:pt x="1117841" y="488746"/>
                  </a:lnTo>
                  <a:lnTo>
                    <a:pt x="1117841" y="468210"/>
                  </a:lnTo>
                  <a:lnTo>
                    <a:pt x="1117841" y="467766"/>
                  </a:lnTo>
                  <a:close/>
                </a:path>
                <a:path w="4641215" h="1228725">
                  <a:moveTo>
                    <a:pt x="1265478" y="6248"/>
                  </a:moveTo>
                  <a:lnTo>
                    <a:pt x="1139571" y="6248"/>
                  </a:lnTo>
                  <a:lnTo>
                    <a:pt x="1139571" y="488746"/>
                  </a:lnTo>
                  <a:lnTo>
                    <a:pt x="1265478" y="488746"/>
                  </a:lnTo>
                  <a:lnTo>
                    <a:pt x="1265478" y="6248"/>
                  </a:lnTo>
                  <a:close/>
                </a:path>
                <a:path w="4641215" h="1228725">
                  <a:moveTo>
                    <a:pt x="1294053" y="999832"/>
                  </a:moveTo>
                  <a:lnTo>
                    <a:pt x="1290015" y="971550"/>
                  </a:lnTo>
                  <a:lnTo>
                    <a:pt x="1285862" y="942530"/>
                  </a:lnTo>
                  <a:lnTo>
                    <a:pt x="1265504" y="903986"/>
                  </a:lnTo>
                  <a:lnTo>
                    <a:pt x="1264246" y="901598"/>
                  </a:lnTo>
                  <a:lnTo>
                    <a:pt x="1229233" y="877049"/>
                  </a:lnTo>
                  <a:lnTo>
                    <a:pt x="1180795" y="868857"/>
                  </a:lnTo>
                  <a:lnTo>
                    <a:pt x="1149299" y="871054"/>
                  </a:lnTo>
                  <a:lnTo>
                    <a:pt x="1123429" y="877646"/>
                  </a:lnTo>
                  <a:lnTo>
                    <a:pt x="1103160" y="888619"/>
                  </a:lnTo>
                  <a:lnTo>
                    <a:pt x="1088529" y="903986"/>
                  </a:lnTo>
                  <a:lnTo>
                    <a:pt x="1079982" y="892225"/>
                  </a:lnTo>
                  <a:lnTo>
                    <a:pt x="1077366" y="888619"/>
                  </a:lnTo>
                  <a:lnTo>
                    <a:pt x="1059497" y="877646"/>
                  </a:lnTo>
                  <a:lnTo>
                    <a:pt x="1034948" y="871054"/>
                  </a:lnTo>
                  <a:lnTo>
                    <a:pt x="1003693" y="868857"/>
                  </a:lnTo>
                  <a:lnTo>
                    <a:pt x="974610" y="870318"/>
                  </a:lnTo>
                  <a:lnTo>
                    <a:pt x="951230" y="874699"/>
                  </a:lnTo>
                  <a:lnTo>
                    <a:pt x="933538" y="882002"/>
                  </a:lnTo>
                  <a:lnTo>
                    <a:pt x="921537" y="892225"/>
                  </a:lnTo>
                  <a:lnTo>
                    <a:pt x="920051" y="874814"/>
                  </a:lnTo>
                  <a:lnTo>
                    <a:pt x="801725" y="874814"/>
                  </a:lnTo>
                  <a:lnTo>
                    <a:pt x="801725" y="1222171"/>
                  </a:lnTo>
                  <a:lnTo>
                    <a:pt x="927341" y="1222171"/>
                  </a:lnTo>
                  <a:lnTo>
                    <a:pt x="927341" y="988809"/>
                  </a:lnTo>
                  <a:lnTo>
                    <a:pt x="932992" y="981265"/>
                  </a:lnTo>
                  <a:lnTo>
                    <a:pt x="940104" y="975868"/>
                  </a:lnTo>
                  <a:lnTo>
                    <a:pt x="948690" y="972629"/>
                  </a:lnTo>
                  <a:lnTo>
                    <a:pt x="958748" y="971550"/>
                  </a:lnTo>
                  <a:lnTo>
                    <a:pt x="969467" y="971550"/>
                  </a:lnTo>
                  <a:lnTo>
                    <a:pt x="984796" y="1222171"/>
                  </a:lnTo>
                  <a:lnTo>
                    <a:pt x="1110703" y="1222171"/>
                  </a:lnTo>
                  <a:lnTo>
                    <a:pt x="1110703" y="988225"/>
                  </a:lnTo>
                  <a:lnTo>
                    <a:pt x="1116063" y="980922"/>
                  </a:lnTo>
                  <a:lnTo>
                    <a:pt x="1123086" y="975715"/>
                  </a:lnTo>
                  <a:lnTo>
                    <a:pt x="1131773" y="972591"/>
                  </a:lnTo>
                  <a:lnTo>
                    <a:pt x="1142098" y="971550"/>
                  </a:lnTo>
                  <a:lnTo>
                    <a:pt x="1152525" y="971550"/>
                  </a:lnTo>
                  <a:lnTo>
                    <a:pt x="1168146" y="1006233"/>
                  </a:lnTo>
                  <a:lnTo>
                    <a:pt x="1168146" y="1222171"/>
                  </a:lnTo>
                  <a:lnTo>
                    <a:pt x="1294053" y="1222171"/>
                  </a:lnTo>
                  <a:lnTo>
                    <a:pt x="1294053" y="999832"/>
                  </a:lnTo>
                  <a:close/>
                </a:path>
                <a:path w="4641215" h="1228725">
                  <a:moveTo>
                    <a:pt x="1618792" y="307632"/>
                  </a:moveTo>
                  <a:lnTo>
                    <a:pt x="1616570" y="276072"/>
                  </a:lnTo>
                  <a:lnTo>
                    <a:pt x="1616113" y="269659"/>
                  </a:lnTo>
                  <a:lnTo>
                    <a:pt x="1608594" y="238125"/>
                  </a:lnTo>
                  <a:lnTo>
                    <a:pt x="1608086" y="235966"/>
                  </a:lnTo>
                  <a:lnTo>
                    <a:pt x="1594688" y="206552"/>
                  </a:lnTo>
                  <a:lnTo>
                    <a:pt x="1575930" y="181419"/>
                  </a:lnTo>
                  <a:lnTo>
                    <a:pt x="1552600" y="161302"/>
                  </a:lnTo>
                  <a:lnTo>
                    <a:pt x="1543900" y="156705"/>
                  </a:lnTo>
                  <a:lnTo>
                    <a:pt x="1543900" y="359270"/>
                  </a:lnTo>
                  <a:lnTo>
                    <a:pt x="1534528" y="369163"/>
                  </a:lnTo>
                  <a:lnTo>
                    <a:pt x="1516557" y="381850"/>
                  </a:lnTo>
                  <a:lnTo>
                    <a:pt x="1497469" y="389470"/>
                  </a:lnTo>
                  <a:lnTo>
                    <a:pt x="1477264" y="392010"/>
                  </a:lnTo>
                  <a:lnTo>
                    <a:pt x="1465732" y="391236"/>
                  </a:lnTo>
                  <a:lnTo>
                    <a:pt x="1431785" y="373507"/>
                  </a:lnTo>
                  <a:lnTo>
                    <a:pt x="1422044" y="359270"/>
                  </a:lnTo>
                  <a:lnTo>
                    <a:pt x="1543900" y="359270"/>
                  </a:lnTo>
                  <a:lnTo>
                    <a:pt x="1543900" y="156705"/>
                  </a:lnTo>
                  <a:lnTo>
                    <a:pt x="1525447" y="146926"/>
                  </a:lnTo>
                  <a:lnTo>
                    <a:pt x="1495259" y="138518"/>
                  </a:lnTo>
                  <a:lnTo>
                    <a:pt x="1495259" y="275767"/>
                  </a:lnTo>
                  <a:lnTo>
                    <a:pt x="1421307" y="271170"/>
                  </a:lnTo>
                  <a:lnTo>
                    <a:pt x="1425448" y="256705"/>
                  </a:lnTo>
                  <a:lnTo>
                    <a:pt x="1433131" y="246380"/>
                  </a:lnTo>
                  <a:lnTo>
                    <a:pt x="1444358" y="240195"/>
                  </a:lnTo>
                  <a:lnTo>
                    <a:pt x="1459103" y="238125"/>
                  </a:lnTo>
                  <a:lnTo>
                    <a:pt x="1467751" y="238709"/>
                  </a:lnTo>
                  <a:lnTo>
                    <a:pt x="1494904" y="267004"/>
                  </a:lnTo>
                  <a:lnTo>
                    <a:pt x="1495259" y="275767"/>
                  </a:lnTo>
                  <a:lnTo>
                    <a:pt x="1495259" y="138518"/>
                  </a:lnTo>
                  <a:lnTo>
                    <a:pt x="1494485" y="138303"/>
                  </a:lnTo>
                  <a:lnTo>
                    <a:pt x="1459699" y="135432"/>
                  </a:lnTo>
                  <a:lnTo>
                    <a:pt x="1434719" y="136842"/>
                  </a:lnTo>
                  <a:lnTo>
                    <a:pt x="1389773" y="148158"/>
                  </a:lnTo>
                  <a:lnTo>
                    <a:pt x="1351838" y="170446"/>
                  </a:lnTo>
                  <a:lnTo>
                    <a:pt x="1322819" y="202145"/>
                  </a:lnTo>
                  <a:lnTo>
                    <a:pt x="1303108" y="242557"/>
                  </a:lnTo>
                  <a:lnTo>
                    <a:pt x="1293202" y="289077"/>
                  </a:lnTo>
                  <a:lnTo>
                    <a:pt x="1291971" y="314477"/>
                  </a:lnTo>
                  <a:lnTo>
                    <a:pt x="1291971" y="322808"/>
                  </a:lnTo>
                  <a:lnTo>
                    <a:pt x="1304366" y="391934"/>
                  </a:lnTo>
                  <a:lnTo>
                    <a:pt x="1341526" y="446925"/>
                  </a:lnTo>
                  <a:lnTo>
                    <a:pt x="1398612" y="482765"/>
                  </a:lnTo>
                  <a:lnTo>
                    <a:pt x="1470418" y="494703"/>
                  </a:lnTo>
                  <a:lnTo>
                    <a:pt x="1491221" y="493674"/>
                  </a:lnTo>
                  <a:lnTo>
                    <a:pt x="1530883" y="485406"/>
                  </a:lnTo>
                  <a:lnTo>
                    <a:pt x="1567688" y="468604"/>
                  </a:lnTo>
                  <a:lnTo>
                    <a:pt x="1599603" y="441960"/>
                  </a:lnTo>
                  <a:lnTo>
                    <a:pt x="1613585" y="424903"/>
                  </a:lnTo>
                  <a:lnTo>
                    <a:pt x="1585760" y="392010"/>
                  </a:lnTo>
                  <a:lnTo>
                    <a:pt x="1558048" y="359270"/>
                  </a:lnTo>
                  <a:lnTo>
                    <a:pt x="1618792" y="359270"/>
                  </a:lnTo>
                  <a:lnTo>
                    <a:pt x="1618792" y="351383"/>
                  </a:lnTo>
                  <a:lnTo>
                    <a:pt x="1618792" y="307632"/>
                  </a:lnTo>
                  <a:close/>
                </a:path>
                <a:path w="4641215" h="1228725">
                  <a:moveTo>
                    <a:pt x="1642910" y="1041057"/>
                  </a:moveTo>
                  <a:lnTo>
                    <a:pt x="1632712" y="971550"/>
                  </a:lnTo>
                  <a:lnTo>
                    <a:pt x="1600047" y="914844"/>
                  </a:lnTo>
                  <a:lnTo>
                    <a:pt x="1568005" y="890130"/>
                  </a:lnTo>
                  <a:lnTo>
                    <a:pt x="1568005" y="1092695"/>
                  </a:lnTo>
                  <a:lnTo>
                    <a:pt x="1558632" y="1102588"/>
                  </a:lnTo>
                  <a:lnTo>
                    <a:pt x="1540662" y="1115275"/>
                  </a:lnTo>
                  <a:lnTo>
                    <a:pt x="1521574" y="1122895"/>
                  </a:lnTo>
                  <a:lnTo>
                    <a:pt x="1501368" y="1125435"/>
                  </a:lnTo>
                  <a:lnTo>
                    <a:pt x="1489837" y="1124661"/>
                  </a:lnTo>
                  <a:lnTo>
                    <a:pt x="1455902" y="1106932"/>
                  </a:lnTo>
                  <a:lnTo>
                    <a:pt x="1446161" y="1092695"/>
                  </a:lnTo>
                  <a:lnTo>
                    <a:pt x="1568005" y="1092695"/>
                  </a:lnTo>
                  <a:lnTo>
                    <a:pt x="1568005" y="890130"/>
                  </a:lnTo>
                  <a:lnTo>
                    <a:pt x="1549552" y="880351"/>
                  </a:lnTo>
                  <a:lnTo>
                    <a:pt x="1519377" y="871956"/>
                  </a:lnTo>
                  <a:lnTo>
                    <a:pt x="1519377" y="1009192"/>
                  </a:lnTo>
                  <a:lnTo>
                    <a:pt x="1445412" y="1004595"/>
                  </a:lnTo>
                  <a:lnTo>
                    <a:pt x="1449565" y="990130"/>
                  </a:lnTo>
                  <a:lnTo>
                    <a:pt x="1457248" y="979805"/>
                  </a:lnTo>
                  <a:lnTo>
                    <a:pt x="1468462" y="973620"/>
                  </a:lnTo>
                  <a:lnTo>
                    <a:pt x="1483220" y="971550"/>
                  </a:lnTo>
                  <a:lnTo>
                    <a:pt x="1491856" y="972134"/>
                  </a:lnTo>
                  <a:lnTo>
                    <a:pt x="1519008" y="1000429"/>
                  </a:lnTo>
                  <a:lnTo>
                    <a:pt x="1519377" y="1009192"/>
                  </a:lnTo>
                  <a:lnTo>
                    <a:pt x="1519377" y="871956"/>
                  </a:lnTo>
                  <a:lnTo>
                    <a:pt x="1518589" y="871728"/>
                  </a:lnTo>
                  <a:lnTo>
                    <a:pt x="1483817" y="868857"/>
                  </a:lnTo>
                  <a:lnTo>
                    <a:pt x="1458823" y="870267"/>
                  </a:lnTo>
                  <a:lnTo>
                    <a:pt x="1413878" y="881583"/>
                  </a:lnTo>
                  <a:lnTo>
                    <a:pt x="1375943" y="903871"/>
                  </a:lnTo>
                  <a:lnTo>
                    <a:pt x="1346923" y="935570"/>
                  </a:lnTo>
                  <a:lnTo>
                    <a:pt x="1327213" y="975982"/>
                  </a:lnTo>
                  <a:lnTo>
                    <a:pt x="1317320" y="1022502"/>
                  </a:lnTo>
                  <a:lnTo>
                    <a:pt x="1316075" y="1056233"/>
                  </a:lnTo>
                  <a:lnTo>
                    <a:pt x="1319174" y="1092568"/>
                  </a:lnTo>
                  <a:lnTo>
                    <a:pt x="1343964" y="1154633"/>
                  </a:lnTo>
                  <a:lnTo>
                    <a:pt x="1392339" y="1201254"/>
                  </a:lnTo>
                  <a:lnTo>
                    <a:pt x="1456740" y="1225130"/>
                  </a:lnTo>
                  <a:lnTo>
                    <a:pt x="1494523" y="1228128"/>
                  </a:lnTo>
                  <a:lnTo>
                    <a:pt x="1515338" y="1227099"/>
                  </a:lnTo>
                  <a:lnTo>
                    <a:pt x="1555000" y="1218831"/>
                  </a:lnTo>
                  <a:lnTo>
                    <a:pt x="1591792" y="1202029"/>
                  </a:lnTo>
                  <a:lnTo>
                    <a:pt x="1623720" y="1175385"/>
                  </a:lnTo>
                  <a:lnTo>
                    <a:pt x="1637703" y="1158328"/>
                  </a:lnTo>
                  <a:lnTo>
                    <a:pt x="1609864" y="1125435"/>
                  </a:lnTo>
                  <a:lnTo>
                    <a:pt x="1575485" y="1084808"/>
                  </a:lnTo>
                  <a:lnTo>
                    <a:pt x="1582166" y="1092695"/>
                  </a:lnTo>
                  <a:lnTo>
                    <a:pt x="1642910" y="1092695"/>
                  </a:lnTo>
                  <a:lnTo>
                    <a:pt x="1642910" y="1084808"/>
                  </a:lnTo>
                  <a:lnTo>
                    <a:pt x="1642910" y="1041057"/>
                  </a:lnTo>
                  <a:close/>
                </a:path>
                <a:path w="4641215" h="1228725">
                  <a:moveTo>
                    <a:pt x="2093264" y="874814"/>
                  </a:moveTo>
                  <a:lnTo>
                    <a:pt x="1970481" y="874814"/>
                  </a:lnTo>
                  <a:lnTo>
                    <a:pt x="1946071" y="1018133"/>
                  </a:lnTo>
                  <a:lnTo>
                    <a:pt x="1907819" y="874814"/>
                  </a:lnTo>
                  <a:lnTo>
                    <a:pt x="1818373" y="874814"/>
                  </a:lnTo>
                  <a:lnTo>
                    <a:pt x="1779828" y="1021257"/>
                  </a:lnTo>
                  <a:lnTo>
                    <a:pt x="1755863" y="874814"/>
                  </a:lnTo>
                  <a:lnTo>
                    <a:pt x="1633080" y="874814"/>
                  </a:lnTo>
                  <a:lnTo>
                    <a:pt x="1714944" y="1222171"/>
                  </a:lnTo>
                  <a:lnTo>
                    <a:pt x="1819275" y="1222171"/>
                  </a:lnTo>
                  <a:lnTo>
                    <a:pt x="1863318" y="1065466"/>
                  </a:lnTo>
                  <a:lnTo>
                    <a:pt x="1906930" y="1222171"/>
                  </a:lnTo>
                  <a:lnTo>
                    <a:pt x="2011400" y="1222171"/>
                  </a:lnTo>
                  <a:lnTo>
                    <a:pt x="2048332" y="1065466"/>
                  </a:lnTo>
                  <a:lnTo>
                    <a:pt x="2058746" y="1021257"/>
                  </a:lnTo>
                  <a:lnTo>
                    <a:pt x="2059482" y="1018133"/>
                  </a:lnTo>
                  <a:lnTo>
                    <a:pt x="2093264" y="874814"/>
                  </a:lnTo>
                  <a:close/>
                </a:path>
                <a:path w="4641215" h="1228725">
                  <a:moveTo>
                    <a:pt x="2109038" y="314769"/>
                  </a:moveTo>
                  <a:lnTo>
                    <a:pt x="2106206" y="275856"/>
                  </a:lnTo>
                  <a:lnTo>
                    <a:pt x="2096350" y="238125"/>
                  </a:lnTo>
                  <a:lnTo>
                    <a:pt x="2063788" y="184099"/>
                  </a:lnTo>
                  <a:lnTo>
                    <a:pt x="2010397" y="147599"/>
                  </a:lnTo>
                  <a:lnTo>
                    <a:pt x="1983422" y="140106"/>
                  </a:lnTo>
                  <a:lnTo>
                    <a:pt x="1983422" y="312089"/>
                  </a:lnTo>
                  <a:lnTo>
                    <a:pt x="1983422" y="322059"/>
                  </a:lnTo>
                  <a:lnTo>
                    <a:pt x="1980399" y="352666"/>
                  </a:lnTo>
                  <a:lnTo>
                    <a:pt x="1972373" y="374523"/>
                  </a:lnTo>
                  <a:lnTo>
                    <a:pt x="1959343" y="387642"/>
                  </a:lnTo>
                  <a:lnTo>
                    <a:pt x="1941309" y="392010"/>
                  </a:lnTo>
                  <a:lnTo>
                    <a:pt x="1931568" y="390994"/>
                  </a:lnTo>
                  <a:lnTo>
                    <a:pt x="1901342" y="353098"/>
                  </a:lnTo>
                  <a:lnTo>
                    <a:pt x="1898599" y="318490"/>
                  </a:lnTo>
                  <a:lnTo>
                    <a:pt x="1898891" y="300634"/>
                  </a:lnTo>
                  <a:lnTo>
                    <a:pt x="1902790" y="273291"/>
                  </a:lnTo>
                  <a:lnTo>
                    <a:pt x="1911057" y="253758"/>
                  </a:lnTo>
                  <a:lnTo>
                    <a:pt x="1923694" y="242036"/>
                  </a:lnTo>
                  <a:lnTo>
                    <a:pt x="1940712" y="238125"/>
                  </a:lnTo>
                  <a:lnTo>
                    <a:pt x="1959394" y="242747"/>
                  </a:lnTo>
                  <a:lnTo>
                    <a:pt x="1972754" y="256616"/>
                  </a:lnTo>
                  <a:lnTo>
                    <a:pt x="1980755" y="279730"/>
                  </a:lnTo>
                  <a:lnTo>
                    <a:pt x="1983422" y="312089"/>
                  </a:lnTo>
                  <a:lnTo>
                    <a:pt x="1983422" y="140106"/>
                  </a:lnTo>
                  <a:lnTo>
                    <a:pt x="1977593" y="138480"/>
                  </a:lnTo>
                  <a:lnTo>
                    <a:pt x="1940712" y="135432"/>
                  </a:lnTo>
                  <a:lnTo>
                    <a:pt x="1916125" y="136804"/>
                  </a:lnTo>
                  <a:lnTo>
                    <a:pt x="1871624" y="147828"/>
                  </a:lnTo>
                  <a:lnTo>
                    <a:pt x="1833714" y="169646"/>
                  </a:lnTo>
                  <a:lnTo>
                    <a:pt x="1804466" y="201053"/>
                  </a:lnTo>
                  <a:lnTo>
                    <a:pt x="1784375" y="241249"/>
                  </a:lnTo>
                  <a:lnTo>
                    <a:pt x="1774253" y="287235"/>
                  </a:lnTo>
                  <a:lnTo>
                    <a:pt x="1772996" y="312089"/>
                  </a:lnTo>
                  <a:lnTo>
                    <a:pt x="1773275" y="329501"/>
                  </a:lnTo>
                  <a:lnTo>
                    <a:pt x="1787271" y="397408"/>
                  </a:lnTo>
                  <a:lnTo>
                    <a:pt x="1822094" y="449910"/>
                  </a:lnTo>
                  <a:lnTo>
                    <a:pt x="1874520" y="483501"/>
                  </a:lnTo>
                  <a:lnTo>
                    <a:pt x="1941309" y="494703"/>
                  </a:lnTo>
                  <a:lnTo>
                    <a:pt x="1977809" y="491705"/>
                  </a:lnTo>
                  <a:lnTo>
                    <a:pt x="2038972" y="467753"/>
                  </a:lnTo>
                  <a:lnTo>
                    <a:pt x="2083498" y="420725"/>
                  </a:lnTo>
                  <a:lnTo>
                    <a:pt x="2097036" y="392010"/>
                  </a:lnTo>
                  <a:lnTo>
                    <a:pt x="2097684" y="390639"/>
                  </a:lnTo>
                  <a:lnTo>
                    <a:pt x="2106206" y="356514"/>
                  </a:lnTo>
                  <a:lnTo>
                    <a:pt x="2109025" y="318490"/>
                  </a:lnTo>
                  <a:lnTo>
                    <a:pt x="2109038" y="314769"/>
                  </a:lnTo>
                  <a:close/>
                </a:path>
                <a:path w="4641215" h="1228725">
                  <a:moveTo>
                    <a:pt x="2346274" y="109537"/>
                  </a:moveTo>
                  <a:lnTo>
                    <a:pt x="2346248" y="102692"/>
                  </a:lnTo>
                  <a:lnTo>
                    <a:pt x="2345969" y="8928"/>
                  </a:lnTo>
                  <a:lnTo>
                    <a:pt x="2328456" y="5029"/>
                  </a:lnTo>
                  <a:lnTo>
                    <a:pt x="2312670" y="2235"/>
                  </a:lnTo>
                  <a:lnTo>
                    <a:pt x="2298611" y="558"/>
                  </a:lnTo>
                  <a:lnTo>
                    <a:pt x="2286292" y="0"/>
                  </a:lnTo>
                  <a:lnTo>
                    <a:pt x="2256155" y="2120"/>
                  </a:lnTo>
                  <a:lnTo>
                    <a:pt x="2206142" y="19088"/>
                  </a:lnTo>
                  <a:lnTo>
                    <a:pt x="2170455" y="52565"/>
                  </a:lnTo>
                  <a:lnTo>
                    <a:pt x="2152370" y="99822"/>
                  </a:lnTo>
                  <a:lnTo>
                    <a:pt x="2150110" y="128435"/>
                  </a:lnTo>
                  <a:lnTo>
                    <a:pt x="2150110" y="141389"/>
                  </a:lnTo>
                  <a:lnTo>
                    <a:pt x="2103386" y="141389"/>
                  </a:lnTo>
                  <a:lnTo>
                    <a:pt x="2103386" y="236334"/>
                  </a:lnTo>
                  <a:lnTo>
                    <a:pt x="2150110" y="236334"/>
                  </a:lnTo>
                  <a:lnTo>
                    <a:pt x="2150110" y="488746"/>
                  </a:lnTo>
                  <a:lnTo>
                    <a:pt x="2276017" y="488746"/>
                  </a:lnTo>
                  <a:lnTo>
                    <a:pt x="2276017" y="236334"/>
                  </a:lnTo>
                  <a:lnTo>
                    <a:pt x="2338832" y="236334"/>
                  </a:lnTo>
                  <a:lnTo>
                    <a:pt x="2338832" y="141389"/>
                  </a:lnTo>
                  <a:lnTo>
                    <a:pt x="2276017" y="141389"/>
                  </a:lnTo>
                  <a:lnTo>
                    <a:pt x="2276017" y="129336"/>
                  </a:lnTo>
                  <a:lnTo>
                    <a:pt x="2278075" y="117678"/>
                  </a:lnTo>
                  <a:lnTo>
                    <a:pt x="2284247" y="109347"/>
                  </a:lnTo>
                  <a:lnTo>
                    <a:pt x="2294521" y="104355"/>
                  </a:lnTo>
                  <a:lnTo>
                    <a:pt x="2308910" y="102692"/>
                  </a:lnTo>
                  <a:lnTo>
                    <a:pt x="2316378" y="103124"/>
                  </a:lnTo>
                  <a:lnTo>
                    <a:pt x="2325103" y="104406"/>
                  </a:lnTo>
                  <a:lnTo>
                    <a:pt x="2335060" y="106540"/>
                  </a:lnTo>
                  <a:lnTo>
                    <a:pt x="2346274" y="109537"/>
                  </a:lnTo>
                  <a:close/>
                </a:path>
                <a:path w="4641215" h="1228725">
                  <a:moveTo>
                    <a:pt x="2423947" y="1051915"/>
                  </a:moveTo>
                  <a:lnTo>
                    <a:pt x="2421140" y="1009497"/>
                  </a:lnTo>
                  <a:lnTo>
                    <a:pt x="2411272" y="971550"/>
                  </a:lnTo>
                  <a:lnTo>
                    <a:pt x="2378710" y="917524"/>
                  </a:lnTo>
                  <a:lnTo>
                    <a:pt x="2325319" y="881024"/>
                  </a:lnTo>
                  <a:lnTo>
                    <a:pt x="2298344" y="873531"/>
                  </a:lnTo>
                  <a:lnTo>
                    <a:pt x="2298344" y="1045514"/>
                  </a:lnTo>
                  <a:lnTo>
                    <a:pt x="2298268" y="1056233"/>
                  </a:lnTo>
                  <a:lnTo>
                    <a:pt x="2295321" y="1086091"/>
                  </a:lnTo>
                  <a:lnTo>
                    <a:pt x="2287295" y="1107948"/>
                  </a:lnTo>
                  <a:lnTo>
                    <a:pt x="2274265" y="1121067"/>
                  </a:lnTo>
                  <a:lnTo>
                    <a:pt x="2256231" y="1125435"/>
                  </a:lnTo>
                  <a:lnTo>
                    <a:pt x="2246490" y="1124419"/>
                  </a:lnTo>
                  <a:lnTo>
                    <a:pt x="2216264" y="1086523"/>
                  </a:lnTo>
                  <a:lnTo>
                    <a:pt x="2213521" y="1051915"/>
                  </a:lnTo>
                  <a:lnTo>
                    <a:pt x="2213813" y="1034059"/>
                  </a:lnTo>
                  <a:lnTo>
                    <a:pt x="2217712" y="1006716"/>
                  </a:lnTo>
                  <a:lnTo>
                    <a:pt x="2225979" y="987183"/>
                  </a:lnTo>
                  <a:lnTo>
                    <a:pt x="2238616" y="975461"/>
                  </a:lnTo>
                  <a:lnTo>
                    <a:pt x="2255634" y="971550"/>
                  </a:lnTo>
                  <a:lnTo>
                    <a:pt x="2274316" y="976172"/>
                  </a:lnTo>
                  <a:lnTo>
                    <a:pt x="2287663" y="990041"/>
                  </a:lnTo>
                  <a:lnTo>
                    <a:pt x="2295677" y="1013155"/>
                  </a:lnTo>
                  <a:lnTo>
                    <a:pt x="2298344" y="1045514"/>
                  </a:lnTo>
                  <a:lnTo>
                    <a:pt x="2298344" y="873531"/>
                  </a:lnTo>
                  <a:lnTo>
                    <a:pt x="2292515" y="871905"/>
                  </a:lnTo>
                  <a:lnTo>
                    <a:pt x="2255634" y="868857"/>
                  </a:lnTo>
                  <a:lnTo>
                    <a:pt x="2231034" y="870229"/>
                  </a:lnTo>
                  <a:lnTo>
                    <a:pt x="2186546" y="881253"/>
                  </a:lnTo>
                  <a:lnTo>
                    <a:pt x="2148636" y="903071"/>
                  </a:lnTo>
                  <a:lnTo>
                    <a:pt x="2119388" y="934478"/>
                  </a:lnTo>
                  <a:lnTo>
                    <a:pt x="2099284" y="974674"/>
                  </a:lnTo>
                  <a:lnTo>
                    <a:pt x="2089175" y="1020660"/>
                  </a:lnTo>
                  <a:lnTo>
                    <a:pt x="2087918" y="1045514"/>
                  </a:lnTo>
                  <a:lnTo>
                    <a:pt x="2088197" y="1062926"/>
                  </a:lnTo>
                  <a:lnTo>
                    <a:pt x="2102192" y="1130833"/>
                  </a:lnTo>
                  <a:lnTo>
                    <a:pt x="2137016" y="1183335"/>
                  </a:lnTo>
                  <a:lnTo>
                    <a:pt x="2189442" y="1216926"/>
                  </a:lnTo>
                  <a:lnTo>
                    <a:pt x="2256231" y="1228128"/>
                  </a:lnTo>
                  <a:lnTo>
                    <a:pt x="2292731" y="1225130"/>
                  </a:lnTo>
                  <a:lnTo>
                    <a:pt x="2353894" y="1201178"/>
                  </a:lnTo>
                  <a:lnTo>
                    <a:pt x="2398420" y="1154150"/>
                  </a:lnTo>
                  <a:lnTo>
                    <a:pt x="2411958" y="1125435"/>
                  </a:lnTo>
                  <a:lnTo>
                    <a:pt x="2412606" y="1124064"/>
                  </a:lnTo>
                  <a:lnTo>
                    <a:pt x="2421115" y="1089939"/>
                  </a:lnTo>
                  <a:lnTo>
                    <a:pt x="2423947" y="1051915"/>
                  </a:lnTo>
                  <a:close/>
                </a:path>
                <a:path w="4641215" h="1228725">
                  <a:moveTo>
                    <a:pt x="2664917" y="875703"/>
                  </a:moveTo>
                  <a:lnTo>
                    <a:pt x="2653766" y="872705"/>
                  </a:lnTo>
                  <a:lnTo>
                    <a:pt x="2643251" y="870572"/>
                  </a:lnTo>
                  <a:lnTo>
                    <a:pt x="2633383" y="869289"/>
                  </a:lnTo>
                  <a:lnTo>
                    <a:pt x="2624137" y="868857"/>
                  </a:lnTo>
                  <a:lnTo>
                    <a:pt x="2600464" y="869962"/>
                  </a:lnTo>
                  <a:lnTo>
                    <a:pt x="2582278" y="873252"/>
                  </a:lnTo>
                  <a:lnTo>
                    <a:pt x="2569578" y="878738"/>
                  </a:lnTo>
                  <a:lnTo>
                    <a:pt x="2562364" y="886421"/>
                  </a:lnTo>
                  <a:lnTo>
                    <a:pt x="2562072" y="874814"/>
                  </a:lnTo>
                  <a:lnTo>
                    <a:pt x="2443607" y="874814"/>
                  </a:lnTo>
                  <a:lnTo>
                    <a:pt x="2443607" y="1222171"/>
                  </a:lnTo>
                  <a:lnTo>
                    <a:pt x="2569210" y="1222171"/>
                  </a:lnTo>
                  <a:lnTo>
                    <a:pt x="2569210" y="1008316"/>
                  </a:lnTo>
                  <a:lnTo>
                    <a:pt x="2575534" y="999655"/>
                  </a:lnTo>
                  <a:lnTo>
                    <a:pt x="2585580" y="993470"/>
                  </a:lnTo>
                  <a:lnTo>
                    <a:pt x="2599347" y="989749"/>
                  </a:lnTo>
                  <a:lnTo>
                    <a:pt x="2616835" y="988517"/>
                  </a:lnTo>
                  <a:lnTo>
                    <a:pt x="2662682" y="991793"/>
                  </a:lnTo>
                  <a:lnTo>
                    <a:pt x="2662745" y="988517"/>
                  </a:lnTo>
                  <a:lnTo>
                    <a:pt x="2664701" y="886421"/>
                  </a:lnTo>
                  <a:lnTo>
                    <a:pt x="2664917" y="875703"/>
                  </a:lnTo>
                  <a:close/>
                </a:path>
                <a:path w="4641215" h="1228725">
                  <a:moveTo>
                    <a:pt x="2700185" y="386651"/>
                  </a:moveTo>
                  <a:lnTo>
                    <a:pt x="2688894" y="388480"/>
                  </a:lnTo>
                  <a:lnTo>
                    <a:pt x="2678861" y="389775"/>
                  </a:lnTo>
                  <a:lnTo>
                    <a:pt x="2670073" y="390563"/>
                  </a:lnTo>
                  <a:lnTo>
                    <a:pt x="2662529" y="390817"/>
                  </a:lnTo>
                  <a:lnTo>
                    <a:pt x="2653296" y="390817"/>
                  </a:lnTo>
                  <a:lnTo>
                    <a:pt x="2647696" y="389737"/>
                  </a:lnTo>
                  <a:lnTo>
                    <a:pt x="2643733" y="385368"/>
                  </a:lnTo>
                  <a:lnTo>
                    <a:pt x="2642730" y="379857"/>
                  </a:lnTo>
                  <a:lnTo>
                    <a:pt x="2642730" y="236334"/>
                  </a:lnTo>
                  <a:lnTo>
                    <a:pt x="2695714" y="236334"/>
                  </a:lnTo>
                  <a:lnTo>
                    <a:pt x="2695714" y="141389"/>
                  </a:lnTo>
                  <a:lnTo>
                    <a:pt x="2642730" y="141389"/>
                  </a:lnTo>
                  <a:lnTo>
                    <a:pt x="2642730" y="61315"/>
                  </a:lnTo>
                  <a:lnTo>
                    <a:pt x="2517127" y="61315"/>
                  </a:lnTo>
                  <a:lnTo>
                    <a:pt x="2517127" y="141389"/>
                  </a:lnTo>
                  <a:lnTo>
                    <a:pt x="2476042" y="141389"/>
                  </a:lnTo>
                  <a:lnTo>
                    <a:pt x="2476042" y="236334"/>
                  </a:lnTo>
                  <a:lnTo>
                    <a:pt x="2517127" y="236334"/>
                  </a:lnTo>
                  <a:lnTo>
                    <a:pt x="2517254" y="385368"/>
                  </a:lnTo>
                  <a:lnTo>
                    <a:pt x="2518905" y="409384"/>
                  </a:lnTo>
                  <a:lnTo>
                    <a:pt x="2533116" y="450977"/>
                  </a:lnTo>
                  <a:lnTo>
                    <a:pt x="2561552" y="478967"/>
                  </a:lnTo>
                  <a:lnTo>
                    <a:pt x="2604262" y="492950"/>
                  </a:lnTo>
                  <a:lnTo>
                    <a:pt x="2630982" y="494703"/>
                  </a:lnTo>
                  <a:lnTo>
                    <a:pt x="2647073" y="493953"/>
                  </a:lnTo>
                  <a:lnTo>
                    <a:pt x="2663977" y="491693"/>
                  </a:lnTo>
                  <a:lnTo>
                    <a:pt x="2681681" y="487921"/>
                  </a:lnTo>
                  <a:lnTo>
                    <a:pt x="2700185" y="482650"/>
                  </a:lnTo>
                  <a:lnTo>
                    <a:pt x="2700185" y="390817"/>
                  </a:lnTo>
                  <a:lnTo>
                    <a:pt x="2700185" y="386651"/>
                  </a:lnTo>
                  <a:close/>
                </a:path>
                <a:path w="4641215" h="1228725">
                  <a:moveTo>
                    <a:pt x="3023438" y="272808"/>
                  </a:moveTo>
                  <a:lnTo>
                    <a:pt x="3015361" y="214160"/>
                  </a:lnTo>
                  <a:lnTo>
                    <a:pt x="2992336" y="171005"/>
                  </a:lnTo>
                  <a:lnTo>
                    <a:pt x="2954680" y="144322"/>
                  </a:lnTo>
                  <a:lnTo>
                    <a:pt x="2902737" y="135432"/>
                  </a:lnTo>
                  <a:lnTo>
                    <a:pt x="2877350" y="136486"/>
                  </a:lnTo>
                  <a:lnTo>
                    <a:pt x="2857309" y="139636"/>
                  </a:lnTo>
                  <a:lnTo>
                    <a:pt x="2842603" y="144894"/>
                  </a:lnTo>
                  <a:lnTo>
                    <a:pt x="2833230" y="152247"/>
                  </a:lnTo>
                  <a:lnTo>
                    <a:pt x="2833230" y="6248"/>
                  </a:lnTo>
                  <a:lnTo>
                    <a:pt x="2707627" y="6248"/>
                  </a:lnTo>
                  <a:lnTo>
                    <a:pt x="2707627" y="488746"/>
                  </a:lnTo>
                  <a:lnTo>
                    <a:pt x="2833230" y="488746"/>
                  </a:lnTo>
                  <a:lnTo>
                    <a:pt x="2833230" y="248843"/>
                  </a:lnTo>
                  <a:lnTo>
                    <a:pt x="2837802" y="244157"/>
                  </a:lnTo>
                  <a:lnTo>
                    <a:pt x="2844508" y="240804"/>
                  </a:lnTo>
                  <a:lnTo>
                    <a:pt x="2853359" y="238798"/>
                  </a:lnTo>
                  <a:lnTo>
                    <a:pt x="2864345" y="238125"/>
                  </a:lnTo>
                  <a:lnTo>
                    <a:pt x="2873171" y="238633"/>
                  </a:lnTo>
                  <a:lnTo>
                    <a:pt x="2897416" y="272808"/>
                  </a:lnTo>
                  <a:lnTo>
                    <a:pt x="2897530" y="488746"/>
                  </a:lnTo>
                  <a:lnTo>
                    <a:pt x="3023438" y="488746"/>
                  </a:lnTo>
                  <a:lnTo>
                    <a:pt x="3023438" y="272808"/>
                  </a:lnTo>
                  <a:close/>
                </a:path>
                <a:path w="4641215" h="1228725">
                  <a:moveTo>
                    <a:pt x="3024035" y="1222171"/>
                  </a:moveTo>
                  <a:lnTo>
                    <a:pt x="2952915" y="1110107"/>
                  </a:lnTo>
                  <a:lnTo>
                    <a:pt x="2896336" y="1020965"/>
                  </a:lnTo>
                  <a:lnTo>
                    <a:pt x="2932874" y="978103"/>
                  </a:lnTo>
                  <a:lnTo>
                    <a:pt x="3020911" y="874814"/>
                  </a:lnTo>
                  <a:lnTo>
                    <a:pt x="2867164" y="874814"/>
                  </a:lnTo>
                  <a:lnTo>
                    <a:pt x="2793542" y="966508"/>
                  </a:lnTo>
                  <a:lnTo>
                    <a:pt x="2800197" y="739381"/>
                  </a:lnTo>
                  <a:lnTo>
                    <a:pt x="2674582" y="739381"/>
                  </a:lnTo>
                  <a:lnTo>
                    <a:pt x="2674582" y="1222171"/>
                  </a:lnTo>
                  <a:lnTo>
                    <a:pt x="2800197" y="1222171"/>
                  </a:lnTo>
                  <a:lnTo>
                    <a:pt x="2800197" y="1123061"/>
                  </a:lnTo>
                  <a:lnTo>
                    <a:pt x="2813139" y="1110107"/>
                  </a:lnTo>
                  <a:lnTo>
                    <a:pt x="2878772" y="1222171"/>
                  </a:lnTo>
                  <a:lnTo>
                    <a:pt x="3024035" y="1222171"/>
                  </a:lnTo>
                  <a:close/>
                </a:path>
                <a:path w="4641215" h="1228725">
                  <a:moveTo>
                    <a:pt x="3276003" y="142278"/>
                  </a:moveTo>
                  <a:lnTo>
                    <a:pt x="3264852" y="139280"/>
                  </a:lnTo>
                  <a:lnTo>
                    <a:pt x="3254349" y="137147"/>
                  </a:lnTo>
                  <a:lnTo>
                    <a:pt x="3244469" y="135864"/>
                  </a:lnTo>
                  <a:lnTo>
                    <a:pt x="3235223" y="135432"/>
                  </a:lnTo>
                  <a:lnTo>
                    <a:pt x="3211550" y="136537"/>
                  </a:lnTo>
                  <a:lnTo>
                    <a:pt x="3193364" y="139827"/>
                  </a:lnTo>
                  <a:lnTo>
                    <a:pt x="3180664" y="145313"/>
                  </a:lnTo>
                  <a:lnTo>
                    <a:pt x="3173450" y="152996"/>
                  </a:lnTo>
                  <a:lnTo>
                    <a:pt x="3173158" y="141389"/>
                  </a:lnTo>
                  <a:lnTo>
                    <a:pt x="3054693" y="141389"/>
                  </a:lnTo>
                  <a:lnTo>
                    <a:pt x="3054693" y="488746"/>
                  </a:lnTo>
                  <a:lnTo>
                    <a:pt x="3180308" y="488746"/>
                  </a:lnTo>
                  <a:lnTo>
                    <a:pt x="3180308" y="274891"/>
                  </a:lnTo>
                  <a:lnTo>
                    <a:pt x="3186633" y="266230"/>
                  </a:lnTo>
                  <a:lnTo>
                    <a:pt x="3196679" y="260045"/>
                  </a:lnTo>
                  <a:lnTo>
                    <a:pt x="3210445" y="256324"/>
                  </a:lnTo>
                  <a:lnTo>
                    <a:pt x="3227933" y="255092"/>
                  </a:lnTo>
                  <a:lnTo>
                    <a:pt x="3273768" y="258368"/>
                  </a:lnTo>
                  <a:lnTo>
                    <a:pt x="3273831" y="255092"/>
                  </a:lnTo>
                  <a:lnTo>
                    <a:pt x="3275787" y="152996"/>
                  </a:lnTo>
                  <a:lnTo>
                    <a:pt x="3276003" y="142278"/>
                  </a:lnTo>
                  <a:close/>
                </a:path>
                <a:path w="4641215" h="1228725">
                  <a:moveTo>
                    <a:pt x="3298469" y="998931"/>
                  </a:moveTo>
                  <a:lnTo>
                    <a:pt x="3295789" y="968019"/>
                  </a:lnTo>
                  <a:lnTo>
                    <a:pt x="3293427" y="960234"/>
                  </a:lnTo>
                  <a:lnTo>
                    <a:pt x="3287725" y="941374"/>
                  </a:lnTo>
                  <a:lnTo>
                    <a:pt x="3255467" y="900861"/>
                  </a:lnTo>
                  <a:lnTo>
                    <a:pt x="3206343" y="876858"/>
                  </a:lnTo>
                  <a:lnTo>
                    <a:pt x="3144736" y="868857"/>
                  </a:lnTo>
                  <a:lnTo>
                    <a:pt x="3114383" y="870864"/>
                  </a:lnTo>
                  <a:lnTo>
                    <a:pt x="3062211" y="886853"/>
                  </a:lnTo>
                  <a:lnTo>
                    <a:pt x="3022562" y="918006"/>
                  </a:lnTo>
                  <a:lnTo>
                    <a:pt x="3002178" y="959231"/>
                  </a:lnTo>
                  <a:lnTo>
                    <a:pt x="2999625" y="983310"/>
                  </a:lnTo>
                  <a:lnTo>
                    <a:pt x="3000540" y="997331"/>
                  </a:lnTo>
                  <a:lnTo>
                    <a:pt x="3014357" y="1034351"/>
                  </a:lnTo>
                  <a:lnTo>
                    <a:pt x="3043072" y="1063434"/>
                  </a:lnTo>
                  <a:lnTo>
                    <a:pt x="3084906" y="1084402"/>
                  </a:lnTo>
                  <a:lnTo>
                    <a:pt x="3136569" y="1098321"/>
                  </a:lnTo>
                  <a:lnTo>
                    <a:pt x="3150057" y="1101966"/>
                  </a:lnTo>
                  <a:lnTo>
                    <a:pt x="3160014" y="1105242"/>
                  </a:lnTo>
                  <a:lnTo>
                    <a:pt x="3166465" y="1108176"/>
                  </a:lnTo>
                  <a:lnTo>
                    <a:pt x="3172714" y="1111745"/>
                  </a:lnTo>
                  <a:lnTo>
                    <a:pt x="3175838" y="1115364"/>
                  </a:lnTo>
                  <a:lnTo>
                    <a:pt x="3175838" y="1124000"/>
                  </a:lnTo>
                  <a:lnTo>
                    <a:pt x="3173755" y="1128166"/>
                  </a:lnTo>
                  <a:lnTo>
                    <a:pt x="3165513" y="1134821"/>
                  </a:lnTo>
                  <a:lnTo>
                    <a:pt x="3158121" y="1136446"/>
                  </a:lnTo>
                  <a:lnTo>
                    <a:pt x="3147415" y="1136446"/>
                  </a:lnTo>
                  <a:lnTo>
                    <a:pt x="3111322" y="1116736"/>
                  </a:lnTo>
                  <a:lnTo>
                    <a:pt x="3108274" y="1093584"/>
                  </a:lnTo>
                  <a:lnTo>
                    <a:pt x="2989503" y="1093584"/>
                  </a:lnTo>
                  <a:lnTo>
                    <a:pt x="2994571" y="1134478"/>
                  </a:lnTo>
                  <a:lnTo>
                    <a:pt x="3020860" y="1180769"/>
                  </a:lnTo>
                  <a:lnTo>
                    <a:pt x="3065259" y="1212062"/>
                  </a:lnTo>
                  <a:lnTo>
                    <a:pt x="3102762" y="1224114"/>
                  </a:lnTo>
                  <a:lnTo>
                    <a:pt x="3144736" y="1228128"/>
                  </a:lnTo>
                  <a:lnTo>
                    <a:pt x="3176422" y="1226210"/>
                  </a:lnTo>
                  <a:lnTo>
                    <a:pt x="3231261" y="1210881"/>
                  </a:lnTo>
                  <a:lnTo>
                    <a:pt x="3273437" y="1180833"/>
                  </a:lnTo>
                  <a:lnTo>
                    <a:pt x="3295154" y="1140129"/>
                  </a:lnTo>
                  <a:lnTo>
                    <a:pt x="3297796" y="1116736"/>
                  </a:lnTo>
                  <a:lnTo>
                    <a:pt x="3297771" y="1115364"/>
                  </a:lnTo>
                  <a:lnTo>
                    <a:pt x="3277603" y="1053858"/>
                  </a:lnTo>
                  <a:lnTo>
                    <a:pt x="3216770" y="1014564"/>
                  </a:lnTo>
                  <a:lnTo>
                    <a:pt x="3179813" y="1004379"/>
                  </a:lnTo>
                  <a:lnTo>
                    <a:pt x="3153346" y="998905"/>
                  </a:lnTo>
                  <a:lnTo>
                    <a:pt x="3142869" y="996149"/>
                  </a:lnTo>
                  <a:lnTo>
                    <a:pt x="3134741" y="993330"/>
                  </a:lnTo>
                  <a:lnTo>
                    <a:pt x="3128962" y="990447"/>
                  </a:lnTo>
                  <a:lnTo>
                    <a:pt x="3122904" y="986586"/>
                  </a:lnTo>
                  <a:lnTo>
                    <a:pt x="3119882" y="982510"/>
                  </a:lnTo>
                  <a:lnTo>
                    <a:pt x="3119882" y="973480"/>
                  </a:lnTo>
                  <a:lnTo>
                    <a:pt x="3122066" y="969314"/>
                  </a:lnTo>
                  <a:lnTo>
                    <a:pt x="3130893" y="962075"/>
                  </a:lnTo>
                  <a:lnTo>
                    <a:pt x="3136900" y="960234"/>
                  </a:lnTo>
                  <a:lnTo>
                    <a:pt x="3144431" y="960234"/>
                  </a:lnTo>
                  <a:lnTo>
                    <a:pt x="3156737" y="962660"/>
                  </a:lnTo>
                  <a:lnTo>
                    <a:pt x="3165525" y="969911"/>
                  </a:lnTo>
                  <a:lnTo>
                    <a:pt x="3170809" y="982002"/>
                  </a:lnTo>
                  <a:lnTo>
                    <a:pt x="3172561" y="998931"/>
                  </a:lnTo>
                  <a:lnTo>
                    <a:pt x="3298469" y="998931"/>
                  </a:lnTo>
                  <a:close/>
                </a:path>
                <a:path w="4641215" h="1228725">
                  <a:moveTo>
                    <a:pt x="3596132" y="307632"/>
                  </a:moveTo>
                  <a:lnTo>
                    <a:pt x="3593896" y="276072"/>
                  </a:lnTo>
                  <a:lnTo>
                    <a:pt x="3593452" y="269659"/>
                  </a:lnTo>
                  <a:lnTo>
                    <a:pt x="3585934" y="238125"/>
                  </a:lnTo>
                  <a:lnTo>
                    <a:pt x="3553269" y="181419"/>
                  </a:lnTo>
                  <a:lnTo>
                    <a:pt x="3521227" y="156705"/>
                  </a:lnTo>
                  <a:lnTo>
                    <a:pt x="3521227" y="359270"/>
                  </a:lnTo>
                  <a:lnTo>
                    <a:pt x="3511854" y="369163"/>
                  </a:lnTo>
                  <a:lnTo>
                    <a:pt x="3493884" y="381850"/>
                  </a:lnTo>
                  <a:lnTo>
                    <a:pt x="3474796" y="389470"/>
                  </a:lnTo>
                  <a:lnTo>
                    <a:pt x="3454590" y="392010"/>
                  </a:lnTo>
                  <a:lnTo>
                    <a:pt x="3443059" y="391236"/>
                  </a:lnTo>
                  <a:lnTo>
                    <a:pt x="3409111" y="373507"/>
                  </a:lnTo>
                  <a:lnTo>
                    <a:pt x="3399383" y="359270"/>
                  </a:lnTo>
                  <a:lnTo>
                    <a:pt x="3521227" y="359270"/>
                  </a:lnTo>
                  <a:lnTo>
                    <a:pt x="3521227" y="156705"/>
                  </a:lnTo>
                  <a:lnTo>
                    <a:pt x="3502774" y="146926"/>
                  </a:lnTo>
                  <a:lnTo>
                    <a:pt x="3472599" y="138531"/>
                  </a:lnTo>
                  <a:lnTo>
                    <a:pt x="3472599" y="275767"/>
                  </a:lnTo>
                  <a:lnTo>
                    <a:pt x="3398634" y="271170"/>
                  </a:lnTo>
                  <a:lnTo>
                    <a:pt x="3402787" y="256705"/>
                  </a:lnTo>
                  <a:lnTo>
                    <a:pt x="3410470" y="246380"/>
                  </a:lnTo>
                  <a:lnTo>
                    <a:pt x="3421684" y="240195"/>
                  </a:lnTo>
                  <a:lnTo>
                    <a:pt x="3436442" y="238125"/>
                  </a:lnTo>
                  <a:lnTo>
                    <a:pt x="3445078" y="238709"/>
                  </a:lnTo>
                  <a:lnTo>
                    <a:pt x="3472230" y="267004"/>
                  </a:lnTo>
                  <a:lnTo>
                    <a:pt x="3472599" y="275767"/>
                  </a:lnTo>
                  <a:lnTo>
                    <a:pt x="3472599" y="138531"/>
                  </a:lnTo>
                  <a:lnTo>
                    <a:pt x="3471811" y="138303"/>
                  </a:lnTo>
                  <a:lnTo>
                    <a:pt x="3437026" y="135432"/>
                  </a:lnTo>
                  <a:lnTo>
                    <a:pt x="3412045" y="136842"/>
                  </a:lnTo>
                  <a:lnTo>
                    <a:pt x="3367100" y="148158"/>
                  </a:lnTo>
                  <a:lnTo>
                    <a:pt x="3329165" y="170446"/>
                  </a:lnTo>
                  <a:lnTo>
                    <a:pt x="3300145" y="202145"/>
                  </a:lnTo>
                  <a:lnTo>
                    <a:pt x="3280435" y="242557"/>
                  </a:lnTo>
                  <a:lnTo>
                    <a:pt x="3270542" y="289077"/>
                  </a:lnTo>
                  <a:lnTo>
                    <a:pt x="3269297" y="314477"/>
                  </a:lnTo>
                  <a:lnTo>
                    <a:pt x="3269297" y="322808"/>
                  </a:lnTo>
                  <a:lnTo>
                    <a:pt x="3281692" y="391934"/>
                  </a:lnTo>
                  <a:lnTo>
                    <a:pt x="3318865" y="446925"/>
                  </a:lnTo>
                  <a:lnTo>
                    <a:pt x="3375939" y="482765"/>
                  </a:lnTo>
                  <a:lnTo>
                    <a:pt x="3447745" y="494703"/>
                  </a:lnTo>
                  <a:lnTo>
                    <a:pt x="3468560" y="493674"/>
                  </a:lnTo>
                  <a:lnTo>
                    <a:pt x="3508222" y="485406"/>
                  </a:lnTo>
                  <a:lnTo>
                    <a:pt x="3545014" y="468604"/>
                  </a:lnTo>
                  <a:lnTo>
                    <a:pt x="3576942" y="441960"/>
                  </a:lnTo>
                  <a:lnTo>
                    <a:pt x="3590925" y="424903"/>
                  </a:lnTo>
                  <a:lnTo>
                    <a:pt x="3563086" y="392010"/>
                  </a:lnTo>
                  <a:lnTo>
                    <a:pt x="3528707" y="351383"/>
                  </a:lnTo>
                  <a:lnTo>
                    <a:pt x="3535388" y="359270"/>
                  </a:lnTo>
                  <a:lnTo>
                    <a:pt x="3596132" y="359270"/>
                  </a:lnTo>
                  <a:lnTo>
                    <a:pt x="3596132" y="351383"/>
                  </a:lnTo>
                  <a:lnTo>
                    <a:pt x="3596132" y="307632"/>
                  </a:lnTo>
                  <a:close/>
                </a:path>
                <a:path w="4641215" h="1228725">
                  <a:moveTo>
                    <a:pt x="3928021" y="307632"/>
                  </a:moveTo>
                  <a:lnTo>
                    <a:pt x="3925786" y="276072"/>
                  </a:lnTo>
                  <a:lnTo>
                    <a:pt x="3925341" y="269659"/>
                  </a:lnTo>
                  <a:lnTo>
                    <a:pt x="3917810" y="238125"/>
                  </a:lnTo>
                  <a:lnTo>
                    <a:pt x="3885158" y="181419"/>
                  </a:lnTo>
                  <a:lnTo>
                    <a:pt x="3853116" y="156705"/>
                  </a:lnTo>
                  <a:lnTo>
                    <a:pt x="3853116" y="359270"/>
                  </a:lnTo>
                  <a:lnTo>
                    <a:pt x="3843744" y="369163"/>
                  </a:lnTo>
                  <a:lnTo>
                    <a:pt x="3825773" y="381850"/>
                  </a:lnTo>
                  <a:lnTo>
                    <a:pt x="3806685" y="389470"/>
                  </a:lnTo>
                  <a:lnTo>
                    <a:pt x="3786479" y="392010"/>
                  </a:lnTo>
                  <a:lnTo>
                    <a:pt x="3774948" y="391236"/>
                  </a:lnTo>
                  <a:lnTo>
                    <a:pt x="3741001" y="373507"/>
                  </a:lnTo>
                  <a:lnTo>
                    <a:pt x="3731260" y="359270"/>
                  </a:lnTo>
                  <a:lnTo>
                    <a:pt x="3853116" y="359270"/>
                  </a:lnTo>
                  <a:lnTo>
                    <a:pt x="3853116" y="156705"/>
                  </a:lnTo>
                  <a:lnTo>
                    <a:pt x="3834663" y="146926"/>
                  </a:lnTo>
                  <a:lnTo>
                    <a:pt x="3804475" y="138518"/>
                  </a:lnTo>
                  <a:lnTo>
                    <a:pt x="3804475" y="275767"/>
                  </a:lnTo>
                  <a:lnTo>
                    <a:pt x="3730523" y="271170"/>
                  </a:lnTo>
                  <a:lnTo>
                    <a:pt x="3734663" y="256705"/>
                  </a:lnTo>
                  <a:lnTo>
                    <a:pt x="3742347" y="246380"/>
                  </a:lnTo>
                  <a:lnTo>
                    <a:pt x="3753574" y="240195"/>
                  </a:lnTo>
                  <a:lnTo>
                    <a:pt x="3768318" y="238125"/>
                  </a:lnTo>
                  <a:lnTo>
                    <a:pt x="3776967" y="238709"/>
                  </a:lnTo>
                  <a:lnTo>
                    <a:pt x="3804120" y="267004"/>
                  </a:lnTo>
                  <a:lnTo>
                    <a:pt x="3804475" y="275767"/>
                  </a:lnTo>
                  <a:lnTo>
                    <a:pt x="3804475" y="138518"/>
                  </a:lnTo>
                  <a:lnTo>
                    <a:pt x="3803700" y="138303"/>
                  </a:lnTo>
                  <a:lnTo>
                    <a:pt x="3768915" y="135432"/>
                  </a:lnTo>
                  <a:lnTo>
                    <a:pt x="3743934" y="136842"/>
                  </a:lnTo>
                  <a:lnTo>
                    <a:pt x="3698989" y="148158"/>
                  </a:lnTo>
                  <a:lnTo>
                    <a:pt x="3661054" y="170446"/>
                  </a:lnTo>
                  <a:lnTo>
                    <a:pt x="3632035" y="202145"/>
                  </a:lnTo>
                  <a:lnTo>
                    <a:pt x="3612324" y="242557"/>
                  </a:lnTo>
                  <a:lnTo>
                    <a:pt x="3602431" y="289077"/>
                  </a:lnTo>
                  <a:lnTo>
                    <a:pt x="3601186" y="314477"/>
                  </a:lnTo>
                  <a:lnTo>
                    <a:pt x="3601186" y="322808"/>
                  </a:lnTo>
                  <a:lnTo>
                    <a:pt x="3613581" y="391934"/>
                  </a:lnTo>
                  <a:lnTo>
                    <a:pt x="3650754" y="446925"/>
                  </a:lnTo>
                  <a:lnTo>
                    <a:pt x="3707828" y="482765"/>
                  </a:lnTo>
                  <a:lnTo>
                    <a:pt x="3779634" y="494703"/>
                  </a:lnTo>
                  <a:lnTo>
                    <a:pt x="3800437" y="493674"/>
                  </a:lnTo>
                  <a:lnTo>
                    <a:pt x="3840099" y="485406"/>
                  </a:lnTo>
                  <a:lnTo>
                    <a:pt x="3876903" y="468604"/>
                  </a:lnTo>
                  <a:lnTo>
                    <a:pt x="3908831" y="441960"/>
                  </a:lnTo>
                  <a:lnTo>
                    <a:pt x="3922801" y="424903"/>
                  </a:lnTo>
                  <a:lnTo>
                    <a:pt x="3894975" y="392010"/>
                  </a:lnTo>
                  <a:lnTo>
                    <a:pt x="3867264" y="359270"/>
                  </a:lnTo>
                  <a:lnTo>
                    <a:pt x="3928021" y="359270"/>
                  </a:lnTo>
                  <a:lnTo>
                    <a:pt x="3928021" y="351383"/>
                  </a:lnTo>
                  <a:lnTo>
                    <a:pt x="3928021" y="307632"/>
                  </a:lnTo>
                  <a:close/>
                </a:path>
                <a:path w="4641215" h="1228725">
                  <a:moveTo>
                    <a:pt x="4464685" y="30060"/>
                  </a:moveTo>
                  <a:lnTo>
                    <a:pt x="4334916" y="30060"/>
                  </a:lnTo>
                  <a:lnTo>
                    <a:pt x="4334878" y="326377"/>
                  </a:lnTo>
                  <a:lnTo>
                    <a:pt x="4334091" y="342036"/>
                  </a:lnTo>
                  <a:lnTo>
                    <a:pt x="4314406" y="381165"/>
                  </a:lnTo>
                  <a:lnTo>
                    <a:pt x="4281779" y="389039"/>
                  </a:lnTo>
                  <a:lnTo>
                    <a:pt x="4258957" y="385368"/>
                  </a:lnTo>
                  <a:lnTo>
                    <a:pt x="4242447" y="374383"/>
                  </a:lnTo>
                  <a:lnTo>
                    <a:pt x="4232249" y="356057"/>
                  </a:lnTo>
                  <a:lnTo>
                    <a:pt x="4228350" y="330403"/>
                  </a:lnTo>
                  <a:lnTo>
                    <a:pt x="4228350" y="30060"/>
                  </a:lnTo>
                  <a:lnTo>
                    <a:pt x="4097972" y="30060"/>
                  </a:lnTo>
                  <a:lnTo>
                    <a:pt x="4097972" y="328612"/>
                  </a:lnTo>
                  <a:lnTo>
                    <a:pt x="4101452" y="365061"/>
                  </a:lnTo>
                  <a:lnTo>
                    <a:pt x="4126611" y="425869"/>
                  </a:lnTo>
                  <a:lnTo>
                    <a:pt x="4175150" y="469671"/>
                  </a:lnTo>
                  <a:lnTo>
                    <a:pt x="4241901" y="491921"/>
                  </a:lnTo>
                  <a:lnTo>
                    <a:pt x="4281779" y="494703"/>
                  </a:lnTo>
                  <a:lnTo>
                    <a:pt x="4308526" y="493458"/>
                  </a:lnTo>
                  <a:lnTo>
                    <a:pt x="4356811" y="483489"/>
                  </a:lnTo>
                  <a:lnTo>
                    <a:pt x="4397934" y="463638"/>
                  </a:lnTo>
                  <a:lnTo>
                    <a:pt x="4429849" y="434467"/>
                  </a:lnTo>
                  <a:lnTo>
                    <a:pt x="4452048" y="396392"/>
                  </a:lnTo>
                  <a:lnTo>
                    <a:pt x="4463288" y="351370"/>
                  </a:lnTo>
                  <a:lnTo>
                    <a:pt x="4464558" y="328612"/>
                  </a:lnTo>
                  <a:lnTo>
                    <a:pt x="4464685" y="30060"/>
                  </a:lnTo>
                  <a:close/>
                </a:path>
                <a:path w="4641215" h="1228725">
                  <a:moveTo>
                    <a:pt x="4641202" y="30060"/>
                  </a:moveTo>
                  <a:lnTo>
                    <a:pt x="4511713" y="30060"/>
                  </a:lnTo>
                  <a:lnTo>
                    <a:pt x="4511713" y="488746"/>
                  </a:lnTo>
                  <a:lnTo>
                    <a:pt x="4641202" y="488746"/>
                  </a:lnTo>
                  <a:lnTo>
                    <a:pt x="4641202" y="30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65125" y="3016421"/>
            <a:ext cx="605663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pc="-30" dirty="0">
                <a:solidFill>
                  <a:srgbClr val="EEEEEE"/>
                </a:solidFill>
                <a:latin typeface="Arial"/>
                <a:cs typeface="Arial"/>
              </a:rPr>
              <a:t>A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15" dirty="0">
                <a:solidFill>
                  <a:srgbClr val="EEEEEE"/>
                </a:solidFill>
                <a:latin typeface="Arial"/>
                <a:cs typeface="Arial"/>
              </a:rPr>
              <a:t>decade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70" dirty="0">
                <a:solidFill>
                  <a:srgbClr val="EEEEEE"/>
                </a:solidFill>
                <a:latin typeface="Arial"/>
                <a:cs typeface="Arial"/>
              </a:rPr>
              <a:t>of</a:t>
            </a:r>
            <a:r>
              <a:rPr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EEEEEE"/>
                </a:solidFill>
                <a:latin typeface="Arial"/>
                <a:cs typeface="Arial"/>
              </a:rPr>
              <a:t>evolving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EEEEEE"/>
                </a:solidFill>
                <a:latin typeface="Arial"/>
                <a:cs typeface="Arial"/>
              </a:rPr>
              <a:t>developer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EEEEEE"/>
                </a:solidFill>
                <a:latin typeface="Arial"/>
                <a:cs typeface="Arial"/>
              </a:rPr>
              <a:t>and</a:t>
            </a:r>
            <a:r>
              <a:rPr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EEEEE"/>
                </a:solidFill>
                <a:latin typeface="Arial"/>
                <a:cs typeface="Arial"/>
              </a:rPr>
              <a:t>designer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35" dirty="0">
                <a:solidFill>
                  <a:srgbClr val="EEEEEE"/>
                </a:solidFill>
                <a:latin typeface="Arial"/>
                <a:cs typeface="Arial"/>
              </a:rPr>
              <a:t>workﬂows</a:t>
            </a:r>
            <a:r>
              <a:rPr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10" dirty="0">
                <a:solidFill>
                  <a:srgbClr val="EEEEEE"/>
                </a:solidFill>
                <a:latin typeface="Arial"/>
                <a:cs typeface="Arial"/>
              </a:rPr>
              <a:t>in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EEEEEE"/>
                </a:solidFill>
                <a:latin typeface="Arial"/>
                <a:cs typeface="Arial"/>
              </a:rPr>
              <a:t>a  </a:t>
            </a:r>
            <a:r>
              <a:rPr dirty="0">
                <a:solidFill>
                  <a:srgbClr val="EEEEEE"/>
                </a:solidFill>
                <a:latin typeface="Arial"/>
                <a:cs typeface="Arial"/>
              </a:rPr>
              <a:t>game</a:t>
            </a:r>
            <a:r>
              <a:rPr spc="-6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EEEEEE"/>
                </a:solidFill>
                <a:latin typeface="Arial"/>
                <a:cs typeface="Arial"/>
              </a:rPr>
              <a:t>engine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562240" y="3824675"/>
            <a:ext cx="2051599" cy="20514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/>
          <p:nvPr/>
        </p:nvSpPr>
        <p:spPr>
          <a:xfrm>
            <a:off x="2908425" y="3824676"/>
            <a:ext cx="2051600" cy="20514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 txBox="1"/>
          <p:nvPr/>
        </p:nvSpPr>
        <p:spPr>
          <a:xfrm>
            <a:off x="696139" y="5882769"/>
            <a:ext cx="1917700" cy="981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00"/>
              </a:spcBef>
            </a:pPr>
            <a:r>
              <a:rPr sz="1400" b="1" spc="5" dirty="0">
                <a:solidFill>
                  <a:srgbClr val="EEEEEE"/>
                </a:solidFill>
                <a:latin typeface="Trebuchet MS"/>
                <a:cs typeface="Trebuchet MS"/>
              </a:rPr>
              <a:t>Adam</a:t>
            </a:r>
            <a:r>
              <a:rPr sz="1400" b="1" spc="-90" dirty="0">
                <a:solidFill>
                  <a:srgbClr val="EEEEEE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EEEEEE"/>
                </a:solidFill>
                <a:latin typeface="Trebuchet MS"/>
                <a:cs typeface="Trebuchet MS"/>
              </a:rPr>
              <a:t>Mechtley</a:t>
            </a:r>
            <a:endParaRPr sz="1400" dirty="0">
              <a:latin typeface="Trebuchet MS"/>
              <a:cs typeface="Trebuchet MS"/>
            </a:endParaRPr>
          </a:p>
          <a:p>
            <a:pPr marL="12700" marR="5080" indent="338455">
              <a:lnSpc>
                <a:spcPct val="174100"/>
              </a:lnSpc>
            </a:pPr>
            <a:r>
              <a:rPr sz="1400" spc="-25" dirty="0">
                <a:solidFill>
                  <a:srgbClr val="EEEEEE"/>
                </a:solidFill>
                <a:latin typeface="Arial"/>
                <a:cs typeface="Arial"/>
              </a:rPr>
              <a:t>Lead Developer  </a:t>
            </a:r>
            <a:r>
              <a:rPr sz="1400" spc="-100" dirty="0">
                <a:solidFill>
                  <a:srgbClr val="EEEEEE"/>
                </a:solidFill>
                <a:latin typeface="Arial"/>
                <a:cs typeface="Arial"/>
              </a:rPr>
              <a:t>DOTS </a:t>
            </a:r>
            <a:r>
              <a:rPr sz="1400" spc="-5" dirty="0">
                <a:solidFill>
                  <a:srgbClr val="EEEEEE"/>
                </a:solidFill>
                <a:latin typeface="Arial"/>
                <a:cs typeface="Arial"/>
              </a:rPr>
              <a:t>Physics </a:t>
            </a:r>
            <a:r>
              <a:rPr sz="1400" spc="-65" dirty="0">
                <a:solidFill>
                  <a:srgbClr val="EEEEEE"/>
                </a:solidFill>
                <a:latin typeface="Arial"/>
                <a:cs typeface="Arial"/>
              </a:rPr>
              <a:t>&amp;</a:t>
            </a:r>
            <a:r>
              <a:rPr sz="1400" spc="-7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EEEEEE"/>
                </a:solidFill>
                <a:latin typeface="Arial"/>
                <a:cs typeface="Arial"/>
              </a:rPr>
              <a:t>Rigging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3044724" y="5882769"/>
            <a:ext cx="1530350" cy="981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EEEEEE"/>
                </a:solidFill>
                <a:latin typeface="Trebuchet MS"/>
                <a:cs typeface="Trebuchet MS"/>
              </a:rPr>
              <a:t>Damian</a:t>
            </a:r>
            <a:r>
              <a:rPr sz="1400" b="1" spc="-125" dirty="0">
                <a:solidFill>
                  <a:srgbClr val="EEEEEE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EEEEEE"/>
                </a:solidFill>
                <a:latin typeface="Trebuchet MS"/>
                <a:cs typeface="Trebuchet MS"/>
              </a:rPr>
              <a:t>Campeanu</a:t>
            </a:r>
            <a:endParaRPr sz="1400" dirty="0">
              <a:latin typeface="Trebuchet MS"/>
              <a:cs typeface="Trebuchet MS"/>
            </a:endParaRPr>
          </a:p>
          <a:p>
            <a:pPr marL="354330" marR="346075" algn="ctr">
              <a:lnSpc>
                <a:spcPct val="174100"/>
              </a:lnSpc>
            </a:pPr>
            <a:r>
              <a:rPr sz="1400" spc="-25" dirty="0">
                <a:solidFill>
                  <a:srgbClr val="EEEEEE"/>
                </a:solidFill>
                <a:latin typeface="Arial"/>
                <a:cs typeface="Arial"/>
              </a:rPr>
              <a:t>Developer  </a:t>
            </a:r>
            <a:r>
              <a:rPr sz="1400" spc="-10" dirty="0">
                <a:solidFill>
                  <a:srgbClr val="EEEEEE"/>
                </a:solidFill>
                <a:latin typeface="Arial"/>
                <a:cs typeface="Arial"/>
              </a:rPr>
              <a:t>Editor </a:t>
            </a:r>
            <a:r>
              <a:rPr sz="1400" spc="-65" dirty="0">
                <a:solidFill>
                  <a:srgbClr val="EEEEEE"/>
                </a:solidFill>
                <a:latin typeface="Arial"/>
                <a:cs typeface="Arial"/>
              </a:rPr>
              <a:t>&amp;</a:t>
            </a:r>
            <a:r>
              <a:rPr sz="1400" spc="-1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400" spc="-65" dirty="0">
                <a:solidFill>
                  <a:srgbClr val="EEEEEE"/>
                </a:solidFill>
                <a:latin typeface="Arial"/>
                <a:cs typeface="Arial"/>
              </a:rPr>
              <a:t>UI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47918" y="159879"/>
            <a:ext cx="7543800" cy="681885"/>
          </a:xfrm>
        </p:spPr>
        <p:txBody>
          <a:bodyPr/>
          <a:lstStyle/>
          <a:p>
            <a:r>
              <a:rPr lang="en-US" sz="3200" dirty="0" smtClean="0"/>
              <a:t>Guest lecture in 05-830, Spring 2020</a:t>
            </a:r>
            <a:endParaRPr lang="en-US" sz="32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63276" y="874009"/>
            <a:ext cx="8229600" cy="90100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Lead developers at Unity</a:t>
            </a:r>
          </a:p>
          <a:p>
            <a:r>
              <a:rPr lang="en-US" dirty="0">
                <a:hlinkClick r:id="rId7"/>
              </a:rPr>
              <a:t>Video of the presentation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65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2876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97209" y="1060275"/>
            <a:ext cx="92333" cy="11455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spcBef>
                <a:spcPts val="55"/>
              </a:spcBef>
            </a:pPr>
            <a:r>
              <a:rPr sz="600" spc="-15" dirty="0">
                <a:solidFill>
                  <a:srgbClr val="D9D9D9"/>
                </a:solidFill>
                <a:latin typeface="Arial"/>
                <a:cs typeface="Arial"/>
              </a:rPr>
              <a:t>Generative </a:t>
            </a:r>
            <a:r>
              <a:rPr sz="600" spc="5" dirty="0">
                <a:solidFill>
                  <a:srgbClr val="D9D9D9"/>
                </a:solidFill>
                <a:latin typeface="Arial"/>
                <a:cs typeface="Arial"/>
              </a:rPr>
              <a:t>Art </a:t>
            </a:r>
            <a:r>
              <a:rPr sz="600" spc="-135" dirty="0">
                <a:solidFill>
                  <a:srgbClr val="D9D9D9"/>
                </a:solidFill>
                <a:latin typeface="Arial"/>
                <a:cs typeface="Arial"/>
              </a:rPr>
              <a:t>— </a:t>
            </a:r>
            <a:r>
              <a:rPr sz="600" spc="-5" dirty="0">
                <a:solidFill>
                  <a:srgbClr val="D9D9D9"/>
                </a:solidFill>
                <a:latin typeface="Arial"/>
                <a:cs typeface="Arial"/>
              </a:rPr>
              <a:t>Made </a:t>
            </a:r>
            <a:r>
              <a:rPr sz="600" spc="10" dirty="0">
                <a:solidFill>
                  <a:srgbClr val="D9D9D9"/>
                </a:solidFill>
                <a:latin typeface="Arial"/>
                <a:cs typeface="Arial"/>
              </a:rPr>
              <a:t>with</a:t>
            </a:r>
            <a:r>
              <a:rPr sz="600" spc="-12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D9D9D9"/>
                </a:solidFill>
                <a:latin typeface="Arial"/>
                <a:cs typeface="Arial"/>
              </a:rPr>
              <a:t>Unity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4055" y="1362912"/>
            <a:ext cx="6700520" cy="919480"/>
            <a:chOff x="574055" y="505662"/>
            <a:chExt cx="6700520" cy="919480"/>
          </a:xfrm>
        </p:grpSpPr>
        <p:sp>
          <p:nvSpPr>
            <p:cNvPr id="8" name="object 8"/>
            <p:cNvSpPr/>
            <p:nvPr/>
          </p:nvSpPr>
          <p:spPr>
            <a:xfrm>
              <a:off x="574055" y="505662"/>
              <a:ext cx="6699944" cy="45958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3253" y="1053349"/>
              <a:ext cx="3822650" cy="3711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58825" y="4898806"/>
            <a:ext cx="2423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70" dirty="0">
                <a:solidFill>
                  <a:srgbClr val="EEEEEE"/>
                </a:solidFill>
                <a:latin typeface="Arial"/>
                <a:cs typeface="Arial"/>
              </a:rPr>
              <a:t>* </a:t>
            </a:r>
            <a:r>
              <a:rPr spc="-5" dirty="0">
                <a:solidFill>
                  <a:srgbClr val="EEEEEE"/>
                </a:solidFill>
                <a:latin typeface="Arial"/>
                <a:cs typeface="Arial"/>
              </a:rPr>
              <a:t>Oversimpliﬁed</a:t>
            </a:r>
            <a:r>
              <a:rPr spc="-22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EEEEE"/>
                </a:solidFill>
                <a:latin typeface="Arial"/>
                <a:cs typeface="Arial"/>
              </a:rPr>
              <a:t>version</a:t>
            </a:r>
            <a:endParaRPr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63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than just a game engine!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Run-Time</a:t>
            </a:r>
          </a:p>
          <a:p>
            <a:pPr lvl="1"/>
            <a:r>
              <a:rPr lang="en-US" dirty="0"/>
              <a:t>Built-in libraries (input, animation, physics, UI, rendering, etc.)</a:t>
            </a:r>
          </a:p>
          <a:p>
            <a:pPr lvl="1"/>
            <a:r>
              <a:rPr lang="en-US" dirty="0"/>
              <a:t>Compatible with much of .NET ecosystem</a:t>
            </a:r>
          </a:p>
          <a:p>
            <a:r>
              <a:rPr lang="en-US" dirty="0"/>
              <a:t>Editor</a:t>
            </a:r>
          </a:p>
          <a:p>
            <a:r>
              <a:rPr lang="en-US" dirty="0"/>
              <a:t>Services</a:t>
            </a:r>
          </a:p>
          <a:p>
            <a:pPr lvl="1"/>
            <a:r>
              <a:rPr lang="en-US" dirty="0"/>
              <a:t>Analytics, live ops, etc.</a:t>
            </a:r>
          </a:p>
          <a:p>
            <a:r>
              <a:rPr lang="en-US" dirty="0"/>
              <a:t>Asset Store</a:t>
            </a:r>
          </a:p>
          <a:p>
            <a:r>
              <a:rPr lang="en-US" dirty="0"/>
              <a:t>Millions of users, hundreds of thousands active monthly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1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 users make stuff with Unity?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GameObjects</a:t>
            </a:r>
            <a:r>
              <a:rPr lang="en-US" dirty="0"/>
              <a:t> and add </a:t>
            </a:r>
            <a:r>
              <a:rPr lang="en-US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Components</a:t>
            </a:r>
            <a:r>
              <a:rPr lang="en-US" dirty="0"/>
              <a:t> to produce behavior</a:t>
            </a:r>
          </a:p>
          <a:p>
            <a:r>
              <a:rPr lang="en-US" dirty="0"/>
              <a:t>Create new Components via C</a:t>
            </a:r>
            <a:r>
              <a:rPr lang="en-US" dirty="0" smtClean="0"/>
              <a:t>#</a:t>
            </a:r>
          </a:p>
          <a:p>
            <a:pPr lvl="1"/>
            <a:r>
              <a:rPr lang="en-US" dirty="0" smtClean="0"/>
              <a:t>Or imported from other programs like </a:t>
            </a:r>
            <a:r>
              <a:rPr lang="en-US" dirty="0" err="1" smtClean="0"/>
              <a:t>AutoDesk’s</a:t>
            </a:r>
            <a:r>
              <a:rPr lang="en-US" dirty="0" smtClean="0"/>
              <a:t> Maya</a:t>
            </a:r>
            <a:endParaRPr lang="en-US" dirty="0"/>
          </a:p>
          <a:p>
            <a:r>
              <a:rPr lang="en-US" dirty="0"/>
              <a:t>Create reusable </a:t>
            </a:r>
            <a:r>
              <a:rPr lang="en-US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Prefabs</a:t>
            </a:r>
            <a:r>
              <a:rPr lang="en-US" dirty="0"/>
              <a:t> from </a:t>
            </a:r>
            <a:r>
              <a:rPr lang="en-US" dirty="0" err="1"/>
              <a:t>GameObjects</a:t>
            </a:r>
            <a:endParaRPr lang="en-US" dirty="0"/>
          </a:p>
          <a:p>
            <a:r>
              <a:rPr lang="en-US" dirty="0"/>
              <a:t>Prefabs can be nested in each other with overrides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43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834" y="857250"/>
            <a:ext cx="8092440" cy="5143500"/>
            <a:chOff x="525834" y="0"/>
            <a:chExt cx="8092440" cy="5143500"/>
          </a:xfrm>
        </p:grpSpPr>
        <p:sp>
          <p:nvSpPr>
            <p:cNvPr id="3" name="object 3"/>
            <p:cNvSpPr/>
            <p:nvPr/>
          </p:nvSpPr>
          <p:spPr>
            <a:xfrm>
              <a:off x="525834" y="0"/>
              <a:ext cx="8092340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27575" y="757649"/>
              <a:ext cx="7437120" cy="2766060"/>
            </a:xfrm>
            <a:custGeom>
              <a:avLst/>
              <a:gdLst/>
              <a:ahLst/>
              <a:cxnLst/>
              <a:rect l="l" t="t" r="r" b="b"/>
              <a:pathLst>
                <a:path w="7437120" h="2766060">
                  <a:moveTo>
                    <a:pt x="0" y="55325"/>
                  </a:moveTo>
                  <a:lnTo>
                    <a:pt x="2675" y="42071"/>
                  </a:lnTo>
                  <a:lnTo>
                    <a:pt x="9973" y="31248"/>
                  </a:lnTo>
                  <a:lnTo>
                    <a:pt x="20796" y="23950"/>
                  </a:lnTo>
                  <a:lnTo>
                    <a:pt x="34050" y="21274"/>
                  </a:lnTo>
                  <a:lnTo>
                    <a:pt x="1306049" y="21274"/>
                  </a:lnTo>
                  <a:lnTo>
                    <a:pt x="1339439" y="48651"/>
                  </a:lnTo>
                  <a:lnTo>
                    <a:pt x="1340099" y="55325"/>
                  </a:lnTo>
                  <a:lnTo>
                    <a:pt x="1340099" y="191524"/>
                  </a:lnTo>
                  <a:lnTo>
                    <a:pt x="1337424" y="204778"/>
                  </a:lnTo>
                  <a:lnTo>
                    <a:pt x="1330126" y="215601"/>
                  </a:lnTo>
                  <a:lnTo>
                    <a:pt x="1319303" y="222899"/>
                  </a:lnTo>
                  <a:lnTo>
                    <a:pt x="1306049" y="225574"/>
                  </a:lnTo>
                  <a:lnTo>
                    <a:pt x="34050" y="225574"/>
                  </a:lnTo>
                  <a:lnTo>
                    <a:pt x="20796" y="222899"/>
                  </a:lnTo>
                  <a:lnTo>
                    <a:pt x="9973" y="215601"/>
                  </a:lnTo>
                  <a:lnTo>
                    <a:pt x="2675" y="204778"/>
                  </a:lnTo>
                  <a:lnTo>
                    <a:pt x="0" y="191524"/>
                  </a:lnTo>
                  <a:lnTo>
                    <a:pt x="0" y="55325"/>
                  </a:lnTo>
                  <a:close/>
                </a:path>
                <a:path w="7437120" h="2766060">
                  <a:moveTo>
                    <a:pt x="5905024" y="97848"/>
                  </a:moveTo>
                  <a:lnTo>
                    <a:pt x="5912714" y="59761"/>
                  </a:lnTo>
                  <a:lnTo>
                    <a:pt x="5933684" y="28659"/>
                  </a:lnTo>
                  <a:lnTo>
                    <a:pt x="5964786" y="7689"/>
                  </a:lnTo>
                  <a:lnTo>
                    <a:pt x="6002874" y="0"/>
                  </a:lnTo>
                  <a:lnTo>
                    <a:pt x="7334475" y="0"/>
                  </a:lnTo>
                  <a:lnTo>
                    <a:pt x="7371921" y="7448"/>
                  </a:lnTo>
                  <a:lnTo>
                    <a:pt x="7403665" y="28659"/>
                  </a:lnTo>
                  <a:lnTo>
                    <a:pt x="7424876" y="60403"/>
                  </a:lnTo>
                  <a:lnTo>
                    <a:pt x="7432324" y="97848"/>
                  </a:lnTo>
                  <a:lnTo>
                    <a:pt x="7432324" y="319150"/>
                  </a:lnTo>
                  <a:lnTo>
                    <a:pt x="7424635" y="357238"/>
                  </a:lnTo>
                  <a:lnTo>
                    <a:pt x="7403665" y="388340"/>
                  </a:lnTo>
                  <a:lnTo>
                    <a:pt x="7372563" y="409310"/>
                  </a:lnTo>
                  <a:lnTo>
                    <a:pt x="7334475" y="416999"/>
                  </a:lnTo>
                  <a:lnTo>
                    <a:pt x="6002874" y="416999"/>
                  </a:lnTo>
                  <a:lnTo>
                    <a:pt x="5964786" y="409310"/>
                  </a:lnTo>
                  <a:lnTo>
                    <a:pt x="5933684" y="388340"/>
                  </a:lnTo>
                  <a:lnTo>
                    <a:pt x="5912714" y="357238"/>
                  </a:lnTo>
                  <a:lnTo>
                    <a:pt x="5905024" y="319150"/>
                  </a:lnTo>
                  <a:lnTo>
                    <a:pt x="5905024" y="97848"/>
                  </a:lnTo>
                  <a:close/>
                </a:path>
                <a:path w="7437120" h="2766060">
                  <a:moveTo>
                    <a:pt x="5905024" y="512737"/>
                  </a:moveTo>
                  <a:lnTo>
                    <a:pt x="5912548" y="475472"/>
                  </a:lnTo>
                  <a:lnTo>
                    <a:pt x="5933065" y="445040"/>
                  </a:lnTo>
                  <a:lnTo>
                    <a:pt x="5963497" y="424523"/>
                  </a:lnTo>
                  <a:lnTo>
                    <a:pt x="6000762" y="416999"/>
                  </a:lnTo>
                  <a:lnTo>
                    <a:pt x="7340787" y="416999"/>
                  </a:lnTo>
                  <a:lnTo>
                    <a:pt x="7393902" y="433085"/>
                  </a:lnTo>
                  <a:lnTo>
                    <a:pt x="7429237" y="476100"/>
                  </a:lnTo>
                  <a:lnTo>
                    <a:pt x="7436524" y="512737"/>
                  </a:lnTo>
                  <a:lnTo>
                    <a:pt x="7436524" y="572062"/>
                  </a:lnTo>
                  <a:lnTo>
                    <a:pt x="7429001" y="609327"/>
                  </a:lnTo>
                  <a:lnTo>
                    <a:pt x="7408484" y="639759"/>
                  </a:lnTo>
                  <a:lnTo>
                    <a:pt x="7378052" y="660276"/>
                  </a:lnTo>
                  <a:lnTo>
                    <a:pt x="7340787" y="667799"/>
                  </a:lnTo>
                  <a:lnTo>
                    <a:pt x="6000762" y="667799"/>
                  </a:lnTo>
                  <a:lnTo>
                    <a:pt x="5963497" y="660276"/>
                  </a:lnTo>
                  <a:lnTo>
                    <a:pt x="5933065" y="639759"/>
                  </a:lnTo>
                  <a:lnTo>
                    <a:pt x="5912548" y="609327"/>
                  </a:lnTo>
                  <a:lnTo>
                    <a:pt x="5905024" y="572062"/>
                  </a:lnTo>
                  <a:lnTo>
                    <a:pt x="5905024" y="512737"/>
                  </a:lnTo>
                  <a:close/>
                </a:path>
                <a:path w="7437120" h="2766060">
                  <a:moveTo>
                    <a:pt x="5905024" y="757267"/>
                  </a:moveTo>
                  <a:lnTo>
                    <a:pt x="5912379" y="720836"/>
                  </a:lnTo>
                  <a:lnTo>
                    <a:pt x="5932437" y="691087"/>
                  </a:lnTo>
                  <a:lnTo>
                    <a:pt x="5962186" y="671029"/>
                  </a:lnTo>
                  <a:lnTo>
                    <a:pt x="5998617" y="663674"/>
                  </a:lnTo>
                  <a:lnTo>
                    <a:pt x="7338732" y="663674"/>
                  </a:lnTo>
                  <a:lnTo>
                    <a:pt x="7390657" y="679399"/>
                  </a:lnTo>
                  <a:lnTo>
                    <a:pt x="7425200" y="721451"/>
                  </a:lnTo>
                  <a:lnTo>
                    <a:pt x="7432324" y="757267"/>
                  </a:lnTo>
                  <a:lnTo>
                    <a:pt x="7432324" y="2058982"/>
                  </a:lnTo>
                  <a:lnTo>
                    <a:pt x="7424970" y="2095413"/>
                  </a:lnTo>
                  <a:lnTo>
                    <a:pt x="7404912" y="2125162"/>
                  </a:lnTo>
                  <a:lnTo>
                    <a:pt x="7375163" y="2145220"/>
                  </a:lnTo>
                  <a:lnTo>
                    <a:pt x="7338732" y="2152574"/>
                  </a:lnTo>
                  <a:lnTo>
                    <a:pt x="5998617" y="2152574"/>
                  </a:lnTo>
                  <a:lnTo>
                    <a:pt x="5962186" y="2145220"/>
                  </a:lnTo>
                  <a:lnTo>
                    <a:pt x="5932437" y="2125162"/>
                  </a:lnTo>
                  <a:lnTo>
                    <a:pt x="5912379" y="2095413"/>
                  </a:lnTo>
                  <a:lnTo>
                    <a:pt x="5905024" y="2058982"/>
                  </a:lnTo>
                  <a:lnTo>
                    <a:pt x="5905024" y="757267"/>
                  </a:lnTo>
                  <a:close/>
                </a:path>
                <a:path w="7437120" h="2766060">
                  <a:moveTo>
                    <a:pt x="5900874" y="2254518"/>
                  </a:moveTo>
                  <a:lnTo>
                    <a:pt x="5908886" y="2214837"/>
                  </a:lnTo>
                  <a:lnTo>
                    <a:pt x="5930733" y="2182433"/>
                  </a:lnTo>
                  <a:lnTo>
                    <a:pt x="5963137" y="2160586"/>
                  </a:lnTo>
                  <a:lnTo>
                    <a:pt x="6002818" y="2152574"/>
                  </a:lnTo>
                  <a:lnTo>
                    <a:pt x="7326231" y="2152574"/>
                  </a:lnTo>
                  <a:lnTo>
                    <a:pt x="7365243" y="2160334"/>
                  </a:lnTo>
                  <a:lnTo>
                    <a:pt x="7398316" y="2182433"/>
                  </a:lnTo>
                  <a:lnTo>
                    <a:pt x="7420414" y="2215506"/>
                  </a:lnTo>
                  <a:lnTo>
                    <a:pt x="7428174" y="2254518"/>
                  </a:lnTo>
                  <a:lnTo>
                    <a:pt x="7428174" y="2663531"/>
                  </a:lnTo>
                  <a:lnTo>
                    <a:pt x="7420163" y="2703212"/>
                  </a:lnTo>
                  <a:lnTo>
                    <a:pt x="7398316" y="2735616"/>
                  </a:lnTo>
                  <a:lnTo>
                    <a:pt x="7365912" y="2757463"/>
                  </a:lnTo>
                  <a:lnTo>
                    <a:pt x="7326231" y="2765474"/>
                  </a:lnTo>
                  <a:lnTo>
                    <a:pt x="6002818" y="2765474"/>
                  </a:lnTo>
                  <a:lnTo>
                    <a:pt x="5963137" y="2757463"/>
                  </a:lnTo>
                  <a:lnTo>
                    <a:pt x="5930733" y="2735616"/>
                  </a:lnTo>
                  <a:lnTo>
                    <a:pt x="5908886" y="2703212"/>
                  </a:lnTo>
                  <a:lnTo>
                    <a:pt x="5900874" y="2663531"/>
                  </a:lnTo>
                  <a:lnTo>
                    <a:pt x="5900874" y="2254518"/>
                  </a:lnTo>
                  <a:close/>
                </a:path>
              </a:pathLst>
            </a:custGeom>
            <a:ln w="19049">
              <a:solidFill>
                <a:srgbClr val="319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51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in 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All public members of a script are exposed in the GUI allowing non-programmer team members to control game settings</a:t>
            </a:r>
          </a:p>
          <a:p>
            <a:r>
              <a:rPr lang="en-US" dirty="0" smtClean="0"/>
              <a:t>Built in Component types can also be accessed and edited this way</a:t>
            </a:r>
          </a:p>
          <a:p>
            <a:r>
              <a:rPr lang="en-US" dirty="0" smtClean="0"/>
              <a:t>Properties can be changed in the GUI while the game is running to test changes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47800"/>
            <a:ext cx="2181466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30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0" y="2003612"/>
            <a:ext cx="9144000" cy="485438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551" y="990758"/>
            <a:ext cx="7156258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30" dirty="0"/>
              <a:t>How do </a:t>
            </a:r>
            <a:r>
              <a:rPr spc="15" dirty="0"/>
              <a:t>users</a:t>
            </a:r>
            <a:r>
              <a:rPr spc="-615" dirty="0"/>
              <a:t> </a:t>
            </a:r>
            <a:r>
              <a:rPr spc="-95" dirty="0"/>
              <a:t>create </a:t>
            </a:r>
            <a:r>
              <a:rPr spc="-15" dirty="0"/>
              <a:t>UI </a:t>
            </a:r>
            <a:r>
              <a:rPr spc="-130" dirty="0"/>
              <a:t>with </a:t>
            </a:r>
            <a:r>
              <a:rPr spc="-40" dirty="0"/>
              <a:t>it?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51207" y="3658105"/>
            <a:ext cx="8295640" cy="691515"/>
            <a:chOff x="851207" y="2800854"/>
            <a:chExt cx="8295640" cy="691515"/>
          </a:xfrm>
        </p:grpSpPr>
        <p:sp>
          <p:nvSpPr>
            <p:cNvPr id="4" name="object 4"/>
            <p:cNvSpPr/>
            <p:nvPr/>
          </p:nvSpPr>
          <p:spPr>
            <a:xfrm>
              <a:off x="902780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740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1207" y="2800854"/>
              <a:ext cx="92399" cy="923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37280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41382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95182" y="3399682"/>
              <a:ext cx="92399" cy="92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71778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70744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24544" y="2800854"/>
              <a:ext cx="92399" cy="923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06276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01715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55515" y="3399682"/>
              <a:ext cx="92399" cy="92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40782" y="3080265"/>
              <a:ext cx="2106295" cy="133985"/>
            </a:xfrm>
            <a:custGeom>
              <a:avLst/>
              <a:gdLst/>
              <a:ahLst/>
              <a:cxnLst/>
              <a:rect l="l" t="t" r="r" b="b"/>
              <a:pathLst>
                <a:path w="2106295" h="133985">
                  <a:moveTo>
                    <a:pt x="21056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05699" y="0"/>
                  </a:lnTo>
                  <a:lnTo>
                    <a:pt x="21056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4085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94657" y="2800854"/>
              <a:ext cx="92399" cy="923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14201" y="414023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2005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6344" y="2855211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1.0</a:t>
            </a:r>
            <a:endParaRPr sz="8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6345" y="3102861"/>
            <a:ext cx="138747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GUITexture,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GUIText, GUILayer, 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TextMesh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96977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96977" y="4666572"/>
            <a:ext cx="70358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run-time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57033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2007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01685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43772" y="2979036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2.5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43772" y="3226686"/>
            <a:ext cx="13106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Customize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editor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16617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43472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4.6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43473" y="4666572"/>
            <a:ext cx="9391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uGUI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56349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12749" y="2855211"/>
            <a:ext cx="6070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2019.1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12750" y="3102861"/>
            <a:ext cx="143954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public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UI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Toolkit 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(formerly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UIElements)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1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2876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97209" y="1060275"/>
            <a:ext cx="92333" cy="11455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spcBef>
                <a:spcPts val="55"/>
              </a:spcBef>
            </a:pPr>
            <a:r>
              <a:rPr sz="600" spc="-15" dirty="0">
                <a:solidFill>
                  <a:srgbClr val="D9D9D9"/>
                </a:solidFill>
                <a:latin typeface="Arial"/>
                <a:cs typeface="Arial"/>
              </a:rPr>
              <a:t>Generative </a:t>
            </a:r>
            <a:r>
              <a:rPr sz="600" spc="5" dirty="0">
                <a:solidFill>
                  <a:srgbClr val="D9D9D9"/>
                </a:solidFill>
                <a:latin typeface="Arial"/>
                <a:cs typeface="Arial"/>
              </a:rPr>
              <a:t>Art </a:t>
            </a:r>
            <a:r>
              <a:rPr sz="600" spc="-135" dirty="0">
                <a:solidFill>
                  <a:srgbClr val="D9D9D9"/>
                </a:solidFill>
                <a:latin typeface="Arial"/>
                <a:cs typeface="Arial"/>
              </a:rPr>
              <a:t>— </a:t>
            </a:r>
            <a:r>
              <a:rPr sz="600" spc="-5" dirty="0">
                <a:solidFill>
                  <a:srgbClr val="D9D9D9"/>
                </a:solidFill>
                <a:latin typeface="Arial"/>
                <a:cs typeface="Arial"/>
              </a:rPr>
              <a:t>Made </a:t>
            </a:r>
            <a:r>
              <a:rPr sz="600" spc="10" dirty="0">
                <a:solidFill>
                  <a:srgbClr val="D9D9D9"/>
                </a:solidFill>
                <a:latin typeface="Arial"/>
                <a:cs typeface="Arial"/>
              </a:rPr>
              <a:t>with</a:t>
            </a:r>
            <a:r>
              <a:rPr sz="600" spc="-12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D9D9D9"/>
                </a:solidFill>
                <a:latin typeface="Arial"/>
                <a:cs typeface="Arial"/>
              </a:rPr>
              <a:t>Unity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2781" y="3937516"/>
            <a:ext cx="1534795" cy="133985"/>
          </a:xfrm>
          <a:custGeom>
            <a:avLst/>
            <a:gdLst/>
            <a:ahLst/>
            <a:cxnLst/>
            <a:rect l="l" t="t" r="r" b="b"/>
            <a:pathLst>
              <a:path w="1534795" h="133985">
                <a:moveTo>
                  <a:pt x="1534499" y="133499"/>
                </a:moveTo>
                <a:lnTo>
                  <a:pt x="0" y="133499"/>
                </a:lnTo>
                <a:lnTo>
                  <a:pt x="0" y="0"/>
                </a:lnTo>
                <a:lnTo>
                  <a:pt x="1534499" y="0"/>
                </a:lnTo>
                <a:lnTo>
                  <a:pt x="1534499" y="133499"/>
                </a:lnTo>
                <a:close/>
              </a:path>
            </a:pathLst>
          </a:custGeom>
          <a:solidFill>
            <a:srgbClr val="249B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14201" y="414023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2005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51207" y="3658105"/>
            <a:ext cx="92710" cy="417195"/>
            <a:chOff x="851207" y="2800854"/>
            <a:chExt cx="92710" cy="417195"/>
          </a:xfrm>
        </p:grpSpPr>
        <p:sp>
          <p:nvSpPr>
            <p:cNvPr id="10" name="object 10"/>
            <p:cNvSpPr/>
            <p:nvPr/>
          </p:nvSpPr>
          <p:spPr>
            <a:xfrm>
              <a:off x="89740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120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66344" y="2855211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1.0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6345" y="3102861"/>
            <a:ext cx="138747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GUITexture,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GUIText, GUILayer, 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TextMesh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" y="857250"/>
            <a:ext cx="3971925" cy="5143500"/>
            <a:chOff x="0" y="0"/>
            <a:chExt cx="3971925" cy="5143500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2437799" cy="51434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37280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396977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96977" y="4666572"/>
            <a:ext cx="70358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run-time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57033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2007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395182" y="3932746"/>
            <a:ext cx="4645660" cy="417195"/>
            <a:chOff x="2395182" y="3075495"/>
            <a:chExt cx="4645660" cy="417195"/>
          </a:xfrm>
        </p:grpSpPr>
        <p:sp>
          <p:nvSpPr>
            <p:cNvPr id="21" name="object 21"/>
            <p:cNvSpPr/>
            <p:nvPr/>
          </p:nvSpPr>
          <p:spPr>
            <a:xfrm>
              <a:off x="2441382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95182" y="3399682"/>
              <a:ext cx="92399" cy="923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06276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01714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55514" y="3399682"/>
              <a:ext cx="92399" cy="923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316617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43472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4.6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43473" y="4666572"/>
            <a:ext cx="9391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uGUI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994658" y="3658105"/>
            <a:ext cx="2152015" cy="417195"/>
            <a:chOff x="6994657" y="2800854"/>
            <a:chExt cx="2152015" cy="417195"/>
          </a:xfrm>
        </p:grpSpPr>
        <p:sp>
          <p:nvSpPr>
            <p:cNvPr id="30" name="object 30"/>
            <p:cNvSpPr/>
            <p:nvPr/>
          </p:nvSpPr>
          <p:spPr>
            <a:xfrm>
              <a:off x="7040782" y="3080265"/>
              <a:ext cx="2106295" cy="133985"/>
            </a:xfrm>
            <a:custGeom>
              <a:avLst/>
              <a:gdLst/>
              <a:ahLst/>
              <a:cxnLst/>
              <a:rect l="l" t="t" r="r" b="b"/>
              <a:pathLst>
                <a:path w="2106295" h="133985">
                  <a:moveTo>
                    <a:pt x="21056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05699" y="0"/>
                  </a:lnTo>
                  <a:lnTo>
                    <a:pt x="21056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04085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465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856349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12749" y="2855211"/>
            <a:ext cx="6070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2019.1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12750" y="3102861"/>
            <a:ext cx="143954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public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UI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Toolkit 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(formerly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UIElements)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924544" y="857250"/>
            <a:ext cx="5219700" cy="5140960"/>
            <a:chOff x="3924544" y="0"/>
            <a:chExt cx="5219700" cy="5140960"/>
          </a:xfrm>
        </p:grpSpPr>
        <p:sp>
          <p:nvSpPr>
            <p:cNvPr id="37" name="object 37"/>
            <p:cNvSpPr/>
            <p:nvPr/>
          </p:nvSpPr>
          <p:spPr>
            <a:xfrm>
              <a:off x="4428849" y="0"/>
              <a:ext cx="4715149" cy="514065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71777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70744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924544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801685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43772" y="2979036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2.5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943772" y="3226686"/>
            <a:ext cx="13106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Customize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editor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1440" y="1376009"/>
            <a:ext cx="1251585" cy="353695"/>
          </a:xfrm>
          <a:custGeom>
            <a:avLst/>
            <a:gdLst/>
            <a:ahLst/>
            <a:cxnLst/>
            <a:rect l="l" t="t" r="r" b="b"/>
            <a:pathLst>
              <a:path w="1251585" h="353694">
                <a:moveTo>
                  <a:pt x="97184" y="348853"/>
                </a:moveTo>
                <a:lnTo>
                  <a:pt x="0" y="348853"/>
                </a:lnTo>
                <a:lnTo>
                  <a:pt x="0" y="4762"/>
                </a:lnTo>
                <a:lnTo>
                  <a:pt x="97184" y="4762"/>
                </a:lnTo>
                <a:lnTo>
                  <a:pt x="97184" y="348853"/>
                </a:lnTo>
                <a:close/>
              </a:path>
              <a:path w="1251585" h="353694">
                <a:moveTo>
                  <a:pt x="230088" y="348853"/>
                </a:moveTo>
                <a:lnTo>
                  <a:pt x="132605" y="348853"/>
                </a:lnTo>
                <a:lnTo>
                  <a:pt x="132605" y="4762"/>
                </a:lnTo>
                <a:lnTo>
                  <a:pt x="252114" y="4762"/>
                </a:lnTo>
                <a:lnTo>
                  <a:pt x="285119" y="107751"/>
                </a:lnTo>
                <a:lnTo>
                  <a:pt x="212973" y="107751"/>
                </a:lnTo>
                <a:lnTo>
                  <a:pt x="230088" y="263128"/>
                </a:lnTo>
                <a:lnTo>
                  <a:pt x="230088" y="348853"/>
                </a:lnTo>
                <a:close/>
              </a:path>
              <a:path w="1251585" h="353694">
                <a:moveTo>
                  <a:pt x="391972" y="209103"/>
                </a:moveTo>
                <a:lnTo>
                  <a:pt x="317599" y="209103"/>
                </a:lnTo>
                <a:lnTo>
                  <a:pt x="382934" y="4762"/>
                </a:lnTo>
                <a:lnTo>
                  <a:pt x="502592" y="4762"/>
                </a:lnTo>
                <a:lnTo>
                  <a:pt x="502592" y="108049"/>
                </a:lnTo>
                <a:lnTo>
                  <a:pt x="422076" y="108049"/>
                </a:lnTo>
                <a:lnTo>
                  <a:pt x="391972" y="209103"/>
                </a:lnTo>
                <a:close/>
              </a:path>
              <a:path w="1251585" h="353694">
                <a:moveTo>
                  <a:pt x="350341" y="348853"/>
                </a:moveTo>
                <a:lnTo>
                  <a:pt x="284857" y="348853"/>
                </a:lnTo>
                <a:lnTo>
                  <a:pt x="212973" y="107751"/>
                </a:lnTo>
                <a:lnTo>
                  <a:pt x="285119" y="107751"/>
                </a:lnTo>
                <a:lnTo>
                  <a:pt x="317599" y="209103"/>
                </a:lnTo>
                <a:lnTo>
                  <a:pt x="391972" y="209103"/>
                </a:lnTo>
                <a:lnTo>
                  <a:pt x="350341" y="348853"/>
                </a:lnTo>
                <a:close/>
              </a:path>
              <a:path w="1251585" h="353694">
                <a:moveTo>
                  <a:pt x="502592" y="348853"/>
                </a:moveTo>
                <a:lnTo>
                  <a:pt x="404961" y="348853"/>
                </a:lnTo>
                <a:lnTo>
                  <a:pt x="404961" y="263128"/>
                </a:lnTo>
                <a:lnTo>
                  <a:pt x="422076" y="108049"/>
                </a:lnTo>
                <a:lnTo>
                  <a:pt x="502592" y="108049"/>
                </a:lnTo>
                <a:lnTo>
                  <a:pt x="502592" y="348853"/>
                </a:lnTo>
                <a:close/>
              </a:path>
              <a:path w="1251585" h="353694">
                <a:moveTo>
                  <a:pt x="679772" y="353317"/>
                </a:moveTo>
                <a:lnTo>
                  <a:pt x="618641" y="342862"/>
                </a:lnTo>
                <a:lnTo>
                  <a:pt x="570979" y="311497"/>
                </a:lnTo>
                <a:lnTo>
                  <a:pt x="539687" y="261788"/>
                </a:lnTo>
                <a:lnTo>
                  <a:pt x="527372" y="196304"/>
                </a:lnTo>
                <a:lnTo>
                  <a:pt x="527150" y="166241"/>
                </a:lnTo>
                <a:lnTo>
                  <a:pt x="528200" y="143554"/>
                </a:lnTo>
                <a:lnTo>
                  <a:pt x="537204" y="99426"/>
                </a:lnTo>
                <a:lnTo>
                  <a:pt x="555082" y="61661"/>
                </a:lnTo>
                <a:lnTo>
                  <a:pt x="581052" y="32267"/>
                </a:lnTo>
                <a:lnTo>
                  <a:pt x="614697" y="11720"/>
                </a:lnTo>
                <a:lnTo>
                  <a:pt x="653839" y="1302"/>
                </a:lnTo>
                <a:lnTo>
                  <a:pt x="675307" y="0"/>
                </a:lnTo>
                <a:lnTo>
                  <a:pt x="705640" y="1888"/>
                </a:lnTo>
                <a:lnTo>
                  <a:pt x="755870" y="16994"/>
                </a:lnTo>
                <a:lnTo>
                  <a:pt x="792165" y="47708"/>
                </a:lnTo>
                <a:lnTo>
                  <a:pt x="807946" y="79325"/>
                </a:lnTo>
                <a:lnTo>
                  <a:pt x="677986" y="79325"/>
                </a:lnTo>
                <a:lnTo>
                  <a:pt x="666498" y="80683"/>
                </a:lnTo>
                <a:lnTo>
                  <a:pt x="633663" y="113221"/>
                </a:lnTo>
                <a:lnTo>
                  <a:pt x="625599" y="166241"/>
                </a:lnTo>
                <a:lnTo>
                  <a:pt x="625599" y="185886"/>
                </a:lnTo>
                <a:lnTo>
                  <a:pt x="629208" y="225474"/>
                </a:lnTo>
                <a:lnTo>
                  <a:pt x="648267" y="262104"/>
                </a:lnTo>
                <a:lnTo>
                  <a:pt x="685130" y="273992"/>
                </a:lnTo>
                <a:lnTo>
                  <a:pt x="818480" y="273992"/>
                </a:lnTo>
                <a:lnTo>
                  <a:pt x="818480" y="302716"/>
                </a:lnTo>
                <a:lnTo>
                  <a:pt x="777152" y="333161"/>
                </a:lnTo>
                <a:lnTo>
                  <a:pt x="740912" y="346034"/>
                </a:lnTo>
                <a:lnTo>
                  <a:pt x="700952" y="352508"/>
                </a:lnTo>
                <a:lnTo>
                  <a:pt x="679772" y="353317"/>
                </a:lnTo>
                <a:close/>
              </a:path>
              <a:path w="1251585" h="353694">
                <a:moveTo>
                  <a:pt x="819373" y="129778"/>
                </a:moveTo>
                <a:lnTo>
                  <a:pt x="725165" y="129778"/>
                </a:lnTo>
                <a:lnTo>
                  <a:pt x="722411" y="115267"/>
                </a:lnTo>
                <a:lnTo>
                  <a:pt x="718914" y="103584"/>
                </a:lnTo>
                <a:lnTo>
                  <a:pt x="687837" y="79911"/>
                </a:lnTo>
                <a:lnTo>
                  <a:pt x="677986" y="79325"/>
                </a:lnTo>
                <a:lnTo>
                  <a:pt x="807946" y="79325"/>
                </a:lnTo>
                <a:lnTo>
                  <a:pt x="813968" y="97491"/>
                </a:lnTo>
                <a:lnTo>
                  <a:pt x="819373" y="129778"/>
                </a:lnTo>
                <a:close/>
              </a:path>
              <a:path w="1251585" h="353694">
                <a:moveTo>
                  <a:pt x="818480" y="273992"/>
                </a:moveTo>
                <a:lnTo>
                  <a:pt x="685130" y="273992"/>
                </a:lnTo>
                <a:lnTo>
                  <a:pt x="697427" y="273471"/>
                </a:lnTo>
                <a:lnTo>
                  <a:pt x="707528" y="271908"/>
                </a:lnTo>
                <a:lnTo>
                  <a:pt x="715435" y="269304"/>
                </a:lnTo>
                <a:lnTo>
                  <a:pt x="721146" y="265658"/>
                </a:lnTo>
                <a:lnTo>
                  <a:pt x="721146" y="228897"/>
                </a:lnTo>
                <a:lnTo>
                  <a:pt x="666675" y="228897"/>
                </a:lnTo>
                <a:lnTo>
                  <a:pt x="666675" y="156120"/>
                </a:lnTo>
                <a:lnTo>
                  <a:pt x="818480" y="156120"/>
                </a:lnTo>
                <a:lnTo>
                  <a:pt x="818480" y="273992"/>
                </a:lnTo>
                <a:close/>
              </a:path>
              <a:path w="1251585" h="353694">
                <a:moveTo>
                  <a:pt x="981744" y="353317"/>
                </a:moveTo>
                <a:lnTo>
                  <a:pt x="925152" y="344983"/>
                </a:lnTo>
                <a:lnTo>
                  <a:pt x="881550" y="319943"/>
                </a:lnTo>
                <a:lnTo>
                  <a:pt x="853640" y="280392"/>
                </a:lnTo>
                <a:lnTo>
                  <a:pt x="844055" y="229939"/>
                </a:lnTo>
                <a:lnTo>
                  <a:pt x="843929" y="4762"/>
                </a:lnTo>
                <a:lnTo>
                  <a:pt x="941709" y="4762"/>
                </a:lnTo>
                <a:lnTo>
                  <a:pt x="941709" y="229939"/>
                </a:lnTo>
                <a:lnTo>
                  <a:pt x="944602" y="249212"/>
                </a:lnTo>
                <a:lnTo>
                  <a:pt x="952239" y="262979"/>
                </a:lnTo>
                <a:lnTo>
                  <a:pt x="964620" y="271239"/>
                </a:lnTo>
                <a:lnTo>
                  <a:pt x="981744" y="273992"/>
                </a:lnTo>
                <a:lnTo>
                  <a:pt x="1111276" y="273992"/>
                </a:lnTo>
                <a:lnTo>
                  <a:pt x="1109504" y="279480"/>
                </a:lnTo>
                <a:lnTo>
                  <a:pt x="1081709" y="319980"/>
                </a:lnTo>
                <a:lnTo>
                  <a:pt x="1038085" y="344946"/>
                </a:lnTo>
                <a:lnTo>
                  <a:pt x="1001845" y="352387"/>
                </a:lnTo>
                <a:lnTo>
                  <a:pt x="981744" y="353317"/>
                </a:lnTo>
                <a:close/>
              </a:path>
              <a:path w="1251585" h="353694">
                <a:moveTo>
                  <a:pt x="1111276" y="273992"/>
                </a:moveTo>
                <a:lnTo>
                  <a:pt x="981744" y="273992"/>
                </a:lnTo>
                <a:lnTo>
                  <a:pt x="991213" y="273341"/>
                </a:lnTo>
                <a:lnTo>
                  <a:pt x="999380" y="271388"/>
                </a:lnTo>
                <a:lnTo>
                  <a:pt x="1021016" y="238766"/>
                </a:lnTo>
                <a:lnTo>
                  <a:pt x="1021630" y="4762"/>
                </a:lnTo>
                <a:lnTo>
                  <a:pt x="1118964" y="4762"/>
                </a:lnTo>
                <a:lnTo>
                  <a:pt x="1118872" y="228600"/>
                </a:lnTo>
                <a:lnTo>
                  <a:pt x="1117913" y="245696"/>
                </a:lnTo>
                <a:lnTo>
                  <a:pt x="1114759" y="263202"/>
                </a:lnTo>
                <a:lnTo>
                  <a:pt x="1111276" y="273992"/>
                </a:lnTo>
                <a:close/>
              </a:path>
              <a:path w="1251585" h="353694">
                <a:moveTo>
                  <a:pt x="1251346" y="348853"/>
                </a:moveTo>
                <a:lnTo>
                  <a:pt x="1154162" y="348853"/>
                </a:lnTo>
                <a:lnTo>
                  <a:pt x="1154162" y="4762"/>
                </a:lnTo>
                <a:lnTo>
                  <a:pt x="1251346" y="4762"/>
                </a:lnTo>
                <a:lnTo>
                  <a:pt x="1251346" y="3488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558825" y="1799931"/>
            <a:ext cx="5067935" cy="299720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0" spc="-30" dirty="0">
                <a:solidFill>
                  <a:srgbClr val="EEEEEE"/>
                </a:solidFill>
                <a:latin typeface="Arial"/>
                <a:cs typeface="Arial"/>
              </a:rPr>
              <a:t>A </a:t>
            </a:r>
            <a:r>
              <a:rPr sz="1800" b="0" spc="15" dirty="0">
                <a:solidFill>
                  <a:srgbClr val="EEEEEE"/>
                </a:solidFill>
                <a:latin typeface="Arial"/>
                <a:cs typeface="Arial"/>
              </a:rPr>
              <a:t>simple </a:t>
            </a:r>
            <a:r>
              <a:rPr sz="1800" b="0" spc="-75" dirty="0">
                <a:solidFill>
                  <a:srgbClr val="EEEEEE"/>
                </a:solidFill>
                <a:latin typeface="Arial"/>
                <a:cs typeface="Arial"/>
              </a:rPr>
              <a:t>UI </a:t>
            </a:r>
            <a:r>
              <a:rPr sz="1800" b="0" spc="15" dirty="0">
                <a:solidFill>
                  <a:srgbClr val="EEEEEE"/>
                </a:solidFill>
                <a:latin typeface="Arial"/>
                <a:cs typeface="Arial"/>
              </a:rPr>
              <a:t>framework </a:t>
            </a:r>
            <a:r>
              <a:rPr sz="1800" b="0" spc="50" dirty="0">
                <a:solidFill>
                  <a:srgbClr val="EEEEEE"/>
                </a:solidFill>
                <a:latin typeface="Arial"/>
                <a:cs typeface="Arial"/>
              </a:rPr>
              <a:t>for</a:t>
            </a:r>
            <a:r>
              <a:rPr sz="1800" b="0" spc="-30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20" dirty="0">
                <a:solidFill>
                  <a:srgbClr val="EEEEEE"/>
                </a:solidFill>
                <a:latin typeface="Arial"/>
                <a:cs typeface="Arial"/>
              </a:rPr>
              <a:t>an ever-changing </a:t>
            </a:r>
            <a:r>
              <a:rPr sz="1800" b="0" spc="20" dirty="0">
                <a:solidFill>
                  <a:srgbClr val="EEEEEE"/>
                </a:solidFill>
                <a:latin typeface="Arial"/>
                <a:cs typeface="Arial"/>
              </a:rPr>
              <a:t>world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63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 considerations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2047" y="1557899"/>
            <a:ext cx="8229600" cy="44116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Unity </a:t>
            </a:r>
            <a:r>
              <a:rPr lang="en-US" dirty="0" smtClean="0"/>
              <a:t>needed </a:t>
            </a:r>
            <a:r>
              <a:rPr lang="en-US" dirty="0"/>
              <a:t>a UI framework! (both run-time and editor)</a:t>
            </a:r>
          </a:p>
          <a:p>
            <a:r>
              <a:rPr lang="en-US" dirty="0"/>
              <a:t>Most Unity projects…</a:t>
            </a:r>
          </a:p>
          <a:p>
            <a:pPr lvl="1"/>
            <a:r>
              <a:rPr lang="en-US" dirty="0" smtClean="0"/>
              <a:t>...were </a:t>
            </a:r>
            <a:r>
              <a:rPr lang="en-US" dirty="0"/>
              <a:t>small web player experiences</a:t>
            </a:r>
          </a:p>
          <a:p>
            <a:pPr lvl="1"/>
            <a:r>
              <a:rPr lang="en-US" dirty="0" smtClean="0"/>
              <a:t>...were </a:t>
            </a:r>
            <a:r>
              <a:rPr lang="en-US" dirty="0"/>
              <a:t>created by small teams with few/broad role specializations</a:t>
            </a:r>
          </a:p>
          <a:p>
            <a:r>
              <a:rPr lang="en-US" dirty="0"/>
              <a:t>Most game UI…</a:t>
            </a:r>
          </a:p>
          <a:p>
            <a:pPr lvl="1"/>
            <a:r>
              <a:rPr lang="en-US" dirty="0"/>
              <a:t>...</a:t>
            </a:r>
            <a:r>
              <a:rPr lang="en-US" dirty="0" smtClean="0"/>
              <a:t>communicate frequently</a:t>
            </a:r>
            <a:br>
              <a:rPr lang="en-US" dirty="0" smtClean="0"/>
            </a:br>
            <a:r>
              <a:rPr lang="en-US" dirty="0" smtClean="0"/>
              <a:t>updating </a:t>
            </a:r>
            <a:r>
              <a:rPr lang="en-US" dirty="0"/>
              <a:t>values</a:t>
            </a:r>
          </a:p>
          <a:p>
            <a:pPr lvl="1"/>
            <a:r>
              <a:rPr lang="en-US" dirty="0" smtClean="0"/>
              <a:t>...overlays</a:t>
            </a:r>
            <a:endParaRPr lang="en-US" dirty="0"/>
          </a:p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2" name="object 2"/>
          <p:cNvSpPr/>
          <p:nvPr/>
        </p:nvSpPr>
        <p:spPr>
          <a:xfrm>
            <a:off x="5056095" y="4343401"/>
            <a:ext cx="4087906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11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IMGUI API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OnGUI</a:t>
            </a:r>
            <a:r>
              <a:rPr lang="en-US" sz="3200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()</a:t>
            </a:r>
            <a:r>
              <a:rPr lang="en-US" dirty="0"/>
              <a:t> callback</a:t>
            </a:r>
          </a:p>
          <a:p>
            <a:pPr lvl="1"/>
            <a:r>
              <a:rPr lang="en-US" dirty="0" smtClean="0"/>
              <a:t>Event </a:t>
            </a:r>
            <a:r>
              <a:rPr lang="en-US" dirty="0"/>
              <a:t>loop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Event.current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smtClean="0"/>
              <a:t>Call </a:t>
            </a:r>
            <a:r>
              <a:rPr lang="en-US" dirty="0"/>
              <a:t>order determines event handling priority</a:t>
            </a:r>
          </a:p>
          <a:p>
            <a:r>
              <a:rPr lang="en-US" dirty="0"/>
              <a:t>Library of static methods in </a:t>
            </a:r>
            <a:r>
              <a:rPr lang="en-US" sz="3200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GUI</a:t>
            </a:r>
            <a:r>
              <a:rPr lang="en-US" dirty="0"/>
              <a:t> class for common functionality</a:t>
            </a:r>
          </a:p>
          <a:p>
            <a:pPr lvl="1"/>
            <a:r>
              <a:rPr lang="en-US" b="1" kern="1200" spc="-30" dirty="0" err="1">
                <a:solidFill>
                  <a:srgbClr val="3197F0"/>
                </a:solidFill>
                <a:latin typeface="Trebuchet MS"/>
                <a:ea typeface="+mn-ea"/>
                <a:cs typeface="Trebuchet MS"/>
              </a:rPr>
              <a:t>GUILayout</a:t>
            </a:r>
            <a:r>
              <a:rPr lang="en-US" dirty="0"/>
              <a:t> variants to assist with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ea typeface="+mn-ea"/>
                <a:cs typeface="Trebuchet MS"/>
              </a:rPr>
              <a:t>Rect</a:t>
            </a:r>
            <a:r>
              <a:rPr lang="en-US" dirty="0"/>
              <a:t> calculations</a:t>
            </a:r>
          </a:p>
          <a:p>
            <a:pPr lvl="1"/>
            <a:r>
              <a:rPr lang="en-US" dirty="0"/>
              <a:t>Both run-time and editor-only variants for most types</a:t>
            </a:r>
          </a:p>
          <a:p>
            <a:r>
              <a:rPr lang="en-US" sz="3200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GUIStyle</a:t>
            </a:r>
            <a:r>
              <a:rPr lang="en-US" dirty="0"/>
              <a:t> class</a:t>
            </a:r>
          </a:p>
          <a:p>
            <a:r>
              <a:rPr lang="en-US" sz="3200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GUISkin</a:t>
            </a:r>
            <a:r>
              <a:rPr lang="en-US" dirty="0"/>
              <a:t> asset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1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www.roboblock.com/mall/shop_image/Data_Glove_System_300.jpg"/>
          <p:cNvPicPr>
            <a:picLocks noChangeAspect="1" noChangeArrowheads="1"/>
          </p:cNvPicPr>
          <p:nvPr/>
        </p:nvPicPr>
        <p:blipFill>
          <a:blip r:embed="rId2" cstate="print"/>
          <a:srcRect l="6500" t="6000" r="15000" b="6500"/>
          <a:stretch>
            <a:fillRect/>
          </a:stretch>
        </p:blipFill>
        <p:spPr bwMode="auto">
          <a:xfrm>
            <a:off x="6529388" y="1957660"/>
            <a:ext cx="2614612" cy="2914378"/>
          </a:xfrm>
          <a:prstGeom prst="rect">
            <a:avLst/>
          </a:prstGeom>
          <a:noFill/>
        </p:spPr>
      </p:pic>
      <p:pic>
        <p:nvPicPr>
          <p:cNvPr id="5124" name="Picture 4" descr="http://www.est-kl.com/typo3temp/pics/299c5f8f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6550" y="0"/>
            <a:ext cx="2286000" cy="161925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0798"/>
            <a:ext cx="5500688" cy="906465"/>
          </a:xfrm>
        </p:spPr>
        <p:txBody>
          <a:bodyPr/>
          <a:lstStyle/>
          <a:p>
            <a:r>
              <a:rPr lang="en-US" dirty="0" smtClean="0"/>
              <a:t>Types of 3D sensors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5122" name="Picture 2" descr="http://www.timelapses.de/intro/images/PolhemusSensor.jpg"/>
          <p:cNvPicPr>
            <a:picLocks noChangeAspect="1" noChangeArrowheads="1"/>
          </p:cNvPicPr>
          <p:nvPr/>
        </p:nvPicPr>
        <p:blipFill>
          <a:blip r:embed="rId4" cstate="print"/>
          <a:srcRect l="17500" t="25312" r="31250"/>
          <a:stretch>
            <a:fillRect/>
          </a:stretch>
        </p:blipFill>
        <p:spPr bwMode="auto">
          <a:xfrm>
            <a:off x="5257801" y="0"/>
            <a:ext cx="1428746" cy="2776182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 bwMode="auto">
          <a:xfrm>
            <a:off x="5720868" y="736295"/>
            <a:ext cx="801665" cy="80166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26" name="AutoShape 6" descr="data:image/jpeg;base64,/9j/4AAQSkZJRgABAQAAAQABAAD/2wCEAAkGBxMTEhQREhQVFhQVFRcUGBgXFxgWGhcYGBgZGBccFhgYHCgiHBslGxUdITEhJSksLi4uFx8zODMsNygtLysBCgoKDg0OGxAQGywlHyUsLCwvMCwvLCwsLCwsLzcsLzQsLCwvLC8sLCw3LCwsLSwsLiwsMCwsLywsLCwsLCwsLP/AABEIAOEA4QMBIgACEQEDEQH/xAAcAAEAAgMBAQEAAAAAAAAAAAAABQYDBAcBAgj/xAA8EAABAwIEAwYDBwMDBQEAAAABAAIRAyEEBRIxQVFhBhMiMnGBQpGhByNSscHR8GJygjOi4RRDkqPxJP/EABkBAQADAQEAAAAAAAAAAAAAAAABAgMEBf/EACwRAQEAAgECAwgBBQEAAAAAAAABAhEDITESQVETImFxgbHh8KEEMpHB0SP/2gAMAwEAAhEDEQA/AO4oiICIiAiIgIiICIiAiIgIiICIiAiIgIiICIiAiIgIiICIiAiIgIiICIiAiIg+XugSot2eUe97nvqYqfh1CV953i9LIES4xf6rmuZdhWk99hSA+dRpvu0n+k8D6/RUyuXk148cbvxX5Og47Ny0EU4c8bAnSD7rRw/bBocGYhjqJOzjDmH/ACCoGCxtSm/uqrS1w+B5P/rfz9bKyYav3jSB44s6m+NbfUbEdQs5nbVrx6nVfaGKDgHNIc08QZWXvFzCjRcxxfhKhpuFzTPlJ5RwUg3t85jH061LTiGjwx5XHorzP1Z3D0X5zzwX0x0rkFbMn41pirUZVabDUWg9CrD2Q7Xm2HxZh7YbrIiDsA+/+7ik5OvVNw6bldARfLXAiV9LRmIiICIiAiIgIiICIiAiIgIiICIiAiLWx+MbSYaj3BrRuSotkm6mS26jZQrSwOZ06rA+m4OBE2/UcCsr6kpLLNwssuqjs6w5fTJbu3xAc+f0Vdw2NDd9ldAoHPMh1y+lAduW8/TqplQ08zyqliWDWL7tcPMPQ8uiqBZUw7+7qWcP9OtJGkcZA8wtcE2+oumWEim1rhBFiDwWLN8tZVYQRcCQRcj0VOTi31ndvx8uumXZWsTUL/GG6agEkDZ4/EzoteuWYhuiqLjZwsWn1TLKRILKrmtcwjRVc7y8QGt4tdy4XHJYqmMY8d4zg4td7GP0+RCzm/NXPUvRCuDqFXQ/f4Xgf6g633UvWoiu0PbArMEX+KPhd+6+Myworsg3gWdxF1GZVijSf3dQgERDr+Kdj/P0UWJmS29j+1TmHuakwDpAcbzxb0I4cwuk4au17Q5pkFcYznDTOIZ5haqBvA+If1BWjsb2iIs+SLatrg7PaP5sVfDLXSs8p5x0VF8UqgcA4GQRIK+1qqIiICIiAiIgIiICIiAiIgIiICo32iYd1dgp0zD2DW0TZxJiD7CyvKr2eYcgioBt4XdBNj9Sq54TOeHLtWnFyZceUzx7xzjImvpue5jzr1ANogaGljfNLjcVL3M8NoKvmSdoWvbJJcBYyIew8nDiOo4KJzrJm1xqYQ2pA2sHRzI2PJyhqWIcH+IiliG21OENc1u1NzBuT9bkcljq8d15OjKTlnind1Kk4EAtIIOxCzNCpmQ53c+EscINSidwD8TeY6jkrlRqBwDmmQRIK1l25LNXVVntA51FznkHS4yHcPQ8lHZfmeuxV5ewEQQCDwIkKo53lDaDhUpiKbjBA+F37Fa43yQo3bHCkl5i7ZeOoNz9LjqFEYTHanNquLfvPuqjG2ggeF3oR+bVec9w+oNqcIDT/wArnuIZ3VerQkNp1RMkeXiI9DI6S1Z8k1dpl3NNjDYxzKjqLz5THqOHzC9zmm5obVG7D82ut/PdaGc4gRQxPP7qoRtqEwfTf6KfdD8OJg6mlv0Ua30V35s2V4nUNIM+GLgjVtB+Rj2UZgqpw1aIjRLhJ3pnzNHURI9AoijmFRjGOYNTmP0u3BDIcCAeN+B/CFI4ysTpq7lpm97Gxn8/ZU1ubWnfTq/ZjOBqFImQ+7fWJ+RVsXG+zmLAfTaDPd1aZBFvA5wI/Uey7ItMbuKiIiskREQEREBERAREQEREBERAWOqwFZEQVrMcB3Z1N8hP/ieR6KJzvJm4hsyA8bO/QxuPqFeHMBEG4UFj8N3TvD5XbdCOCmaymqnHK43cUSjUOsUsQ7uqzDqGIN3C0BruBadp2PR28rgu09SkRRq/dOIltvDUH4mTcTvG4lb2fZayvTM2cAdJiSP3B4grnONxbhNDEglwhtOoT/p3iQeLePPgbLO43FrlZnPi6jhM/qNILzrZxsJHUR+SsWKotr0S2Za9tiPmD7FcgynOjTd3NQgkWBHldx8J4G92q89ns5DLE/duvzLDz9DyUysaxUqJdTfTePE2Wn1Fj7cVzbtZhfM/i0ieNtjHzB9V1bH1299Vc0gju2usZvBH5AfNc+zZocXdZn+e60/uiLdXavUWsrg0apEVoJDd2VGGZB6gfILep0zTaacyGmGnjA2UTgwWl1MODYOoEjctu2Dwlo/29VK0Kmsaud/Tp81linOaRtJumrUB8rvFAEyYBA/Me6lDQBbp+EiPY7LSzNuhzKrbEGPncfULcwTxcAyBYGIkRIMehUTpdK3tt7lGIM0ySdTHd063Iy0k/wBzT813qm6QDzAK4EWRUe0SO9AIgT427fUD6rrfYbOTiKMO8zAPWDwPURCYdLpa+qyIiLQEREBERAREQEREBERAREQEREHiw4vDCo3SfUHkVmXqgVbNMG6mL3abSP1VSz3KW1mmRfcHiD06rqlSmHAgiQeBVTzrA906fgOx5dCtZd9Kjt1jj2IYaRFCuD3MlwLRcHeWkXsbxv7KRy/MKlIta93nEsdO46x8X0urP2hylrmkxIP06gql1KDqGppGqm+GkkSW34DgeMbH1ssssbj8mnTP5rkzHEsA48Tzm/6KNqmbfzp+6h8Lju7N3F1EnS2ofyd+UqZZe/8AP5wVsb0ZZTSAzCgWuFVvr0BBtPpHylbGGqDUIdOsatoAd8bOUg8PVSmLohzCD/P5+irLnVdTaTXANa+Y0FznP2aNWzQ6bnnKzz927aYy546ndK5lR1Mc0creo2haGU4tri0avEW+XkG3H0P0UiKx4gt3BBGxFiCfVYcBRpBj2A/f95MGwZTBBaY4yXkdNJUZXtVMZvcbGMaQA9tiw6uv/wBV8+yxw/8A0QTdzHNB30uBJPpq1D2VAdifCeUKW7A5n3VelUvpf906/h0PPht0eB8ymXSypx6x2dERaAiIgIiICIiAiIgIiICIiAsVeu1g1OIA5lZCVA5qwvqEHZoED2mUI22doMMXae9bPWR9SFJtcCJBkLn+ZZYHbRKicLmGKwbvA4ln4HSW+3L2Vd2d1/D6OrrxzQRBEgqu5H2xoV4a891U/C42P9ruKsQKtKohc6ypndksbtcgbEeiouZ5UIJiWu8y6qq7nOWBoMeV0iORV8b5VDjmPy80TrA10pMtJ4nn15H5819YLE90BB10iJJAM0r7O6T72VsrYfdpFuv1VWx+CdRcTTnQ6z28xyPSOO4222zyx8PWNJZn0vdJOqgixt0/RRlGuKWIbUeC6m6zwIki4G/qtWpim0garSG0nPDO7J8TCdoHI8hsF5iK4cAm5lNKTeFWbEUBWpNrtqB1yNOwECSDN+9A+YFryqzVp93Xp1oDgJa9pvLHAtPveQeBhZsPBbB233i/84rHjNTLnxU+fFnLV06qPDJNLzHLk3lO8+34823mVdlQvdTmLjaJ5GOEi/qSojKcRoY9rg4hpdsYMOvb0df3WeuIZ3jdmnxdWk7+269w1EB99nW9ZVcpuaLj4dZeVn4v8zbvHZXNf+pwtKsbOc0B44h4s4H3UsucfZpjDTcaIY4U3+KSDpD9hc89Jb/iF0dThluIymrqCIiuqIiICIiAiIgIiICIiD5IVQz6pVw9c1nkuoVIEj/tnk7oVcV8VqQcC1wBBEEHinxTKrJeHiR6ytHF4cbFYs0wr8A6RLsM424mkeX9q2f+pa9odIIOxF5Wk1kjsrOPyppvEL3AZpi8KYZULmD4H+IR04j2U09n7LG/BAqvgTtYsg7VUsRDHfd1fwnY/wBp4rfz4/df5BUSrlIduP8AhZKLK1JzZe57NQs4lwAgzCSWVDbzTCw1p4nfqoGuxWTNMQCwCdzzVfxS0Qqua5U0vbUaAC10i06eBLRxsTY+oWRuVsqNL6ZhotqNmucbwfwvMG226laoWEkwWzYyDFpB3usLw+9uVt7f3PDZ9UJ3DmGCtmlK+aYfSGl33jBtYl0ciOPqFlZj6BiH6SeDpF+hIU9Z3PZzKy8V6+nn9L5/f4NPEEUw4Fs0yCHR8IPGPw/ksOHdLG38TLHjPIjoRClq1OdlBsYaNUNbAY+Sydg4Xcw/0nce6plPOL8dxyns+TpZvXz+M+n+vTVoGdVqbKVRjhoYYIImA8iD6B8HpJXXckzVmIph7dxAe3i13EH9FxDLcSyq19MiNw5h3Ei49ORVn7C5mab3SfFShrz+OmHAOLuoa4PHo4cU35q48er7LLve1+3zl/i/V1hERXYiIiAi8XqAiL4e6IQfaLyUQeoiICIiDHiKDXtLHgFpEEFc8zrI6+Cc6rhwalAyXMMmPlt/cB6ro6KPkmVyKpnIqEaHFjo8hMH/AB4EenJZWY+pA8RO3rZWntN2GpV9T6MU6h3HwO9RwPULnGY5ZisK4yHNAPIvZHG5uBxVpn6nh32WqlnB+JvyXxXzqYgdffr8lVG54QPvGGJjUzxCbcNxutrD4+nU8rwTy2PyWksvZWyxLHGl26xVnWWtTX25ShjLrr5A2WQtXyAgxupL4LBxA97/AJra08t1gexRUNZ1NptEcotH7KMzzBvdTOkS5jhUZwOpvI9RI91J1LLDUxIDSHcj7jksssZezpw/qMprx9ZPXvPle8+3rKhTQqvrsGGbOIEw3bWwNLi0+gBhXTLKDDToYjAsfUdi6dTDYgPcfunwHS8x4SIe0AxMjktj7J6TaNd9PE09Nd1Nr6D3iC6l4h4Z47g8TC181FTDHEw/unVqtQMbSIIbRNRz3Fxi5JfEHyyQFzcvJjjj4sunq0zns76664/v38ty/Xq+WZhTrMD6T2vb5SWmYIsQVtrg3ZXPXYRp7qoNby5o1GWEzbUJseVt/r1jsn2mbim6XDRWbZzTxPEhXw5scujkwmdx3lNVYURFsl4F6iICIiAiIgIiICIiAiIgLwheogqvaLsPh8RL2t7upvLfDJ6jmue512CxVOToFVszNg75jhsu2LwhR4YtM6/PFN9WkdIe5h1RoqjU0D+4KQZm7miatI6Z066fjaSOgvz4cF2DMuzOGrGXsv0sqvmX2cNHiwtUtIM6XbE35evEJvKJ92qxhMUyqJpvDvzHqDdZjTUXmnZyvRcDWomxJNSmNJMzxFtzz4KPZnb6OkEuqan6Q1whwF7k9GiSr48svSoy4rOqfXxVINjYqNzXPm9yKlMeJxjaQ3e/XZRlKi+oQ5pqX3Lnkn9lbxb7Exxn9+0nWxIBLbFb/Y7JnYvENtNGmQ6oSYkfC0W4nhyUM3JKxhtJ7tTiAGv8YcSbC9/dXXs9m1fLgMJisKWudUcWvY7UKxN4Y4tgkD4SZgbWWWeVk6rTimd1jf8APT8fz9Gv9p+Lw9TG4WmTJoh7qwYbsbqY5gJGxJaY91Qc/wAf3tZ+qQHnvC65DRJIEtEjaPdWDtjiKVCpVp0/C19QueSSXOqECA55vDfwzAK59jsQaLWu11e8qeLeQ5vAahxBiR1+fnX/ANuXp2n3/DTPlvgx6dJ/3Zm1d1QkMa4hg8IHiIAsIMAxEWPVWbAdoX4epTp1nBtdgZFVt9MidFXnE78JWHJ6Jp0WnQ59V5OqIMCCQ2Tve3uV7mXZzD1Sx1Cr94XFlam0ag3Tu4uOznctl24cVz9yT5OLHkyxtyyru/ZXtJSxTNLajXVWAB4Fr8S3m2ZuFPL8/wDY6gKZNKkKgxZrMFF7TbSCQ8OHLiRyXfWgwJMmBJ68Vbjt1qo4+aclup2/f34PsL1eNXqu2EREBERAREQEREBERAREQEREBERB4RNiq1nvYvD15LWim8zdtgfYcVZkUWS91scrjdyuUZj2DFJolpcxt5kuH12WvRwYpgCAPRdeIVVz3s5vUojqW/qP2WmFk6K229aoGMxFSk+nWpWdTdqaNwTBs7odvdbmbfaVW7tkYdrXAjWal4cG7sb8JBv7LzGUDsfkq1nOGeYI8Wk7G9h+ajkw31cnNOXH3sGtVa11I16uioZ1BjaoaTJcBIIu6RKqGWvGJxLqj3Dwy5jXQ3UZsIaLn9gp/O8vAYKwPggOcAREmx09ZixVYNIU6RrAxUqkhgHwsHmdY2MwIPOVz8fDjxzUbY/1F5cddtOkVcE1tFr2VHNcxhqGr5mOMkOaWxAHAE3nhyhsc9tMtNKW1bazbQ4ETLr8b3UX2Y7RteRQxT3AE6rE6ajgIbqHB0TdZ5oMrtw9d1UUSHA93dzAWmADBlpdaI2Wsust49KplhMu7oH2X5hRdjHVKhGp1NrKUWDTHi9S7n0XX1+b8kYGBsTA2nf36rvXZSvUfhaT6vmLdzuRJ0k+0JN+bWa7RMBerwL1SuIiICIiAiIgIiICIiAiIgIiICIiAiIgIiIKrn3ZyQ6pTvuS3l6Ki43C/NdkVQ7VZJE1WCx8w5Hmr45eSHJcyy4EOESDu2YBPAxzVOxeTuFSGQGE3JsG+vKF1DG4dQWNwIdI/hHVTlj6MMsLj72H+PVF9m+wAxBL6VVtd9Nut1PSWCdgAT5hPGwX3neGax1GiIdXpMPfPHFzjIZ10jj/AFRwWRuGfTk0nFroIsTcEQV9ZLkr3Pa0Aue90NG5cdzv03PC6xmN71PFy+1x3rX78Ux2NyN+JrMZB0yC48mjc/ziQu70qQaA0CA0AAdAobsl2fbhKUGDVdBe4bW2a3+kSfXdTis2k0IiIkREQEREBERAREQEREBERAREQEREBERAREQF8VGBwLTcEQV9rwhBzntJlXdvIFxuPRVbE0rrsGa5S2u2HGCNiFoYHslQYdTpeeth8lpMppGnOMn7NVa7vC23EmwH9x/QXXTOzvZynhRI8VUiHPIi34Wj4W9PnKl6dMNGloAA2AED5BfapbtIiIoBERAREQEREBERAREQEREBERAREQEREBERAREQEREBERAREQEREBERAREQEREBERAREQEREBERAREQEREBERAREQEREBERAREQEREBERAREQER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2" y="1042988"/>
            <a:ext cx="6943725" cy="581501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Earliest: Boxes with sets of knobs</a:t>
            </a:r>
            <a:br>
              <a:rPr lang="en-US" dirty="0" smtClean="0"/>
            </a:br>
            <a:r>
              <a:rPr lang="en-US" dirty="0" smtClean="0"/>
              <a:t>for each dimension</a:t>
            </a:r>
          </a:p>
          <a:p>
            <a:r>
              <a:rPr lang="en-US" dirty="0" err="1" smtClean="0"/>
              <a:t>Polhemus</a:t>
            </a:r>
            <a:r>
              <a:rPr lang="en-US" dirty="0" smtClean="0"/>
              <a:t> trackers (“</a:t>
            </a:r>
            <a:r>
              <a:rPr lang="en-US" i="1" dirty="0" smtClean="0"/>
              <a:t>bat</a:t>
            </a:r>
            <a:r>
              <a:rPr lang="en-US" dirty="0" smtClean="0"/>
              <a:t>”)</a:t>
            </a:r>
          </a:p>
          <a:p>
            <a:pPr lvl="1"/>
            <a:r>
              <a:rPr lang="en-US" dirty="0" smtClean="0"/>
              <a:t>Starting in </a:t>
            </a:r>
            <a:r>
              <a:rPr lang="en-US" dirty="0" smtClean="0">
                <a:solidFill>
                  <a:schemeClr val="accent2"/>
                </a:solidFill>
              </a:rPr>
              <a:t>1969</a:t>
            </a:r>
          </a:p>
          <a:p>
            <a:pPr lvl="1"/>
            <a:r>
              <a:rPr lang="en-US" dirty="0" smtClean="0"/>
              <a:t>Magnetic cube on part to be tracked </a:t>
            </a:r>
            <a:br>
              <a:rPr lang="en-US" dirty="0" smtClean="0"/>
            </a:br>
            <a:r>
              <a:rPr lang="en-US" dirty="0" smtClean="0"/>
              <a:t>and nearby receiver </a:t>
            </a:r>
          </a:p>
          <a:p>
            <a:pPr lvl="1"/>
            <a:r>
              <a:rPr lang="en-US" dirty="0" smtClean="0"/>
              <a:t>6 DOF</a:t>
            </a:r>
          </a:p>
          <a:p>
            <a:pPr lvl="1"/>
            <a:r>
              <a:rPr lang="en-US" dirty="0" smtClean="0"/>
              <a:t>Limited sensing area</a:t>
            </a:r>
          </a:p>
          <a:p>
            <a:pPr lvl="1"/>
            <a:r>
              <a:rPr lang="en-US" dirty="0" smtClean="0">
                <a:hlinkClick r:id="rId5"/>
              </a:rPr>
              <a:t>Company still selling similar products</a:t>
            </a:r>
            <a:endParaRPr lang="en-US" dirty="0" smtClean="0"/>
          </a:p>
          <a:p>
            <a:pPr lvl="1"/>
            <a:r>
              <a:rPr lang="en-US" dirty="0" smtClean="0"/>
              <a:t>Often attached to gloves, head-trackers, etc.</a:t>
            </a:r>
          </a:p>
          <a:p>
            <a:r>
              <a:rPr lang="en-US" dirty="0" err="1" smtClean="0"/>
              <a:t>DataGlove</a:t>
            </a:r>
            <a:endParaRPr lang="en-US" dirty="0" smtClean="0"/>
          </a:p>
          <a:p>
            <a:pPr lvl="1"/>
            <a:r>
              <a:rPr lang="en-US" dirty="0" smtClean="0"/>
              <a:t>Starting about </a:t>
            </a:r>
            <a:r>
              <a:rPr lang="en-US" dirty="0" smtClean="0">
                <a:solidFill>
                  <a:schemeClr val="accent2"/>
                </a:solidFill>
              </a:rPr>
              <a:t>1982</a:t>
            </a:r>
          </a:p>
          <a:p>
            <a:pPr lvl="1"/>
            <a:r>
              <a:rPr lang="en-US" dirty="0" smtClean="0"/>
              <a:t>Measured finger bending = </a:t>
            </a:r>
            <a:br>
              <a:rPr lang="en-US" dirty="0" smtClean="0"/>
            </a:br>
            <a:r>
              <a:rPr lang="en-US" dirty="0" smtClean="0"/>
              <a:t>pose of hand</a:t>
            </a:r>
          </a:p>
          <a:p>
            <a:pPr lvl="1"/>
            <a:r>
              <a:rPr lang="en-US" dirty="0" smtClean="0"/>
              <a:t>Incorporated </a:t>
            </a:r>
            <a:r>
              <a:rPr lang="en-US" dirty="0" err="1" smtClean="0"/>
              <a:t>Polhemus</a:t>
            </a:r>
            <a:r>
              <a:rPr lang="en-US" dirty="0" smtClean="0"/>
              <a:t> tracker</a:t>
            </a:r>
            <a:br>
              <a:rPr lang="en-US" dirty="0" smtClean="0"/>
            </a:br>
            <a:r>
              <a:rPr lang="en-US" dirty="0" smtClean="0"/>
              <a:t>on the wrist</a:t>
            </a:r>
          </a:p>
          <a:p>
            <a:r>
              <a:rPr lang="en-US" dirty="0" smtClean="0"/>
              <a:t>Nintendo “</a:t>
            </a:r>
            <a:r>
              <a:rPr lang="en-US" dirty="0" err="1" smtClean="0"/>
              <a:t>PowerGlove</a:t>
            </a:r>
            <a:r>
              <a:rPr lang="en-US" dirty="0" smtClean="0"/>
              <a:t>” – </a:t>
            </a:r>
            <a:r>
              <a:rPr lang="en-US" dirty="0" smtClean="0">
                <a:solidFill>
                  <a:schemeClr val="accent2"/>
                </a:solidFill>
              </a:rPr>
              <a:t>1989</a:t>
            </a:r>
          </a:p>
          <a:p>
            <a:pPr lvl="1"/>
            <a:r>
              <a:rPr lang="en-US" dirty="0" smtClean="0"/>
              <a:t>Unsuccessful – only 2 games</a:t>
            </a:r>
          </a:p>
        </p:txBody>
      </p:sp>
      <p:pic>
        <p:nvPicPr>
          <p:cNvPr id="5130" name="Picture 10" descr="File:NES-Power-Glov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9216" y="4700588"/>
            <a:ext cx="4614784" cy="215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70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IMGUI advantages and disadvantages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82575" indent="-282575">
              <a:buNone/>
            </a:pPr>
            <a:r>
              <a:rPr lang="en-US" sz="2200" dirty="0"/>
              <a:t>+	Gathering and responding to input  is trivial</a:t>
            </a:r>
          </a:p>
          <a:p>
            <a:pPr marL="282575" indent="-282575">
              <a:buNone/>
            </a:pPr>
            <a:r>
              <a:rPr lang="en-US" sz="2200" dirty="0"/>
              <a:t>+	Fast for programmers to  prototype with</a:t>
            </a:r>
          </a:p>
          <a:p>
            <a:pPr marL="282575" indent="-282575">
              <a:buNone/>
            </a:pPr>
            <a:r>
              <a:rPr lang="en-US" sz="2200" dirty="0"/>
              <a:t>+	Works well for property grids</a:t>
            </a:r>
          </a:p>
          <a:p>
            <a:pPr marL="282575" indent="-282575">
              <a:buNone/>
            </a:pPr>
            <a:r>
              <a:rPr lang="en-US" sz="2200" dirty="0"/>
              <a:t>+	Simple API organization</a:t>
            </a:r>
          </a:p>
          <a:p>
            <a:pPr marL="282575" indent="-282575">
              <a:buNone/>
            </a:pPr>
            <a:r>
              <a:rPr lang="en-US" sz="2200" dirty="0"/>
              <a:t>+	Predictable </a:t>
            </a:r>
            <a:r>
              <a:rPr lang="en-US" sz="2200" dirty="0" smtClean="0"/>
              <a:t>performance</a:t>
            </a:r>
            <a:endParaRPr lang="en-US" sz="2200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But not very great performance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Limited designer workﬂows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No control over rendering pipeline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Only supports non-diegetic UI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Lots of manual work making new  </a:t>
            </a:r>
            <a:r>
              <a:rPr lang="en-US" sz="2200" dirty="0" smtClean="0"/>
              <a:t>controls</a:t>
            </a:r>
            <a:endParaRPr lang="en-US" sz="2200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8B6F1-B5F8-417B-BD46-79334345901A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2876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97209" y="1060275"/>
            <a:ext cx="92333" cy="11455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spcBef>
                <a:spcPts val="55"/>
              </a:spcBef>
            </a:pPr>
            <a:r>
              <a:rPr sz="600" spc="-15" dirty="0">
                <a:solidFill>
                  <a:srgbClr val="D9D9D9"/>
                </a:solidFill>
                <a:latin typeface="Arial"/>
                <a:cs typeface="Arial"/>
              </a:rPr>
              <a:t>Generative </a:t>
            </a:r>
            <a:r>
              <a:rPr sz="600" spc="5" dirty="0">
                <a:solidFill>
                  <a:srgbClr val="D9D9D9"/>
                </a:solidFill>
                <a:latin typeface="Arial"/>
                <a:cs typeface="Arial"/>
              </a:rPr>
              <a:t>Art </a:t>
            </a:r>
            <a:r>
              <a:rPr sz="600" spc="-135" dirty="0">
                <a:solidFill>
                  <a:srgbClr val="D9D9D9"/>
                </a:solidFill>
                <a:latin typeface="Arial"/>
                <a:cs typeface="Arial"/>
              </a:rPr>
              <a:t>— </a:t>
            </a:r>
            <a:r>
              <a:rPr sz="600" spc="-5" dirty="0">
                <a:solidFill>
                  <a:srgbClr val="D9D9D9"/>
                </a:solidFill>
                <a:latin typeface="Arial"/>
                <a:cs typeface="Arial"/>
              </a:rPr>
              <a:t>Made </a:t>
            </a:r>
            <a:r>
              <a:rPr sz="600" spc="10" dirty="0">
                <a:solidFill>
                  <a:srgbClr val="D9D9D9"/>
                </a:solidFill>
                <a:latin typeface="Arial"/>
                <a:cs typeface="Arial"/>
              </a:rPr>
              <a:t>with</a:t>
            </a:r>
            <a:r>
              <a:rPr sz="600" spc="-12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D9D9D9"/>
                </a:solidFill>
                <a:latin typeface="Arial"/>
                <a:cs typeface="Arial"/>
              </a:rPr>
              <a:t>Unity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2781" y="3937516"/>
            <a:ext cx="1534795" cy="133985"/>
          </a:xfrm>
          <a:custGeom>
            <a:avLst/>
            <a:gdLst/>
            <a:ahLst/>
            <a:cxnLst/>
            <a:rect l="l" t="t" r="r" b="b"/>
            <a:pathLst>
              <a:path w="1534795" h="133985">
                <a:moveTo>
                  <a:pt x="1534499" y="133499"/>
                </a:moveTo>
                <a:lnTo>
                  <a:pt x="0" y="133499"/>
                </a:lnTo>
                <a:lnTo>
                  <a:pt x="0" y="0"/>
                </a:lnTo>
                <a:lnTo>
                  <a:pt x="1534499" y="0"/>
                </a:lnTo>
                <a:lnTo>
                  <a:pt x="1534499" y="133499"/>
                </a:lnTo>
                <a:close/>
              </a:path>
            </a:pathLst>
          </a:custGeom>
          <a:solidFill>
            <a:srgbClr val="249B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14201" y="414023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2005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51207" y="3658105"/>
            <a:ext cx="92710" cy="417195"/>
            <a:chOff x="851207" y="2800854"/>
            <a:chExt cx="92710" cy="417195"/>
          </a:xfrm>
        </p:grpSpPr>
        <p:sp>
          <p:nvSpPr>
            <p:cNvPr id="10" name="object 10"/>
            <p:cNvSpPr/>
            <p:nvPr/>
          </p:nvSpPr>
          <p:spPr>
            <a:xfrm>
              <a:off x="89740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120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66344" y="2855211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1.0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6345" y="3102861"/>
            <a:ext cx="138747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GUITexture,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GUIText, GUILayer, 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TextMesh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37281" y="3937516"/>
            <a:ext cx="1534795" cy="133985"/>
          </a:xfrm>
          <a:custGeom>
            <a:avLst/>
            <a:gdLst/>
            <a:ahLst/>
            <a:cxnLst/>
            <a:rect l="l" t="t" r="r" b="b"/>
            <a:pathLst>
              <a:path w="1534795" h="133985">
                <a:moveTo>
                  <a:pt x="1534499" y="133499"/>
                </a:moveTo>
                <a:lnTo>
                  <a:pt x="0" y="133499"/>
                </a:lnTo>
                <a:lnTo>
                  <a:pt x="0" y="0"/>
                </a:lnTo>
                <a:lnTo>
                  <a:pt x="1534499" y="0"/>
                </a:lnTo>
                <a:lnTo>
                  <a:pt x="1534499" y="133499"/>
                </a:lnTo>
                <a:close/>
              </a:path>
            </a:pathLst>
          </a:custGeom>
          <a:solidFill>
            <a:srgbClr val="145B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96977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96977" y="4666572"/>
            <a:ext cx="70358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run-time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57033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2007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95182" y="3932746"/>
            <a:ext cx="4645660" cy="417195"/>
            <a:chOff x="2395182" y="3075495"/>
            <a:chExt cx="4645660" cy="417195"/>
          </a:xfrm>
        </p:grpSpPr>
        <p:sp>
          <p:nvSpPr>
            <p:cNvPr id="19" name="object 19"/>
            <p:cNvSpPr/>
            <p:nvPr/>
          </p:nvSpPr>
          <p:spPr>
            <a:xfrm>
              <a:off x="2441382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95182" y="3399682"/>
              <a:ext cx="92399" cy="923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06276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01714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55514" y="3399682"/>
              <a:ext cx="92399" cy="923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316617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43472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4.6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43473" y="4666572"/>
            <a:ext cx="9391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uGUI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994658" y="3658105"/>
            <a:ext cx="2152015" cy="417195"/>
            <a:chOff x="6994657" y="2800854"/>
            <a:chExt cx="2152015" cy="417195"/>
          </a:xfrm>
        </p:grpSpPr>
        <p:sp>
          <p:nvSpPr>
            <p:cNvPr id="28" name="object 28"/>
            <p:cNvSpPr/>
            <p:nvPr/>
          </p:nvSpPr>
          <p:spPr>
            <a:xfrm>
              <a:off x="7040782" y="3080265"/>
              <a:ext cx="2106295" cy="133985"/>
            </a:xfrm>
            <a:custGeom>
              <a:avLst/>
              <a:gdLst/>
              <a:ahLst/>
              <a:cxnLst/>
              <a:rect l="l" t="t" r="r" b="b"/>
              <a:pathLst>
                <a:path w="2106295" h="133985">
                  <a:moveTo>
                    <a:pt x="21056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05699" y="0"/>
                  </a:lnTo>
                  <a:lnTo>
                    <a:pt x="21056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4085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99465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856349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12749" y="2855211"/>
            <a:ext cx="6070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2019.1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12750" y="3102861"/>
            <a:ext cx="143954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public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UI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Toolkit 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(formerly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UIElements)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924545" y="3658105"/>
            <a:ext cx="1581785" cy="417195"/>
            <a:chOff x="3924544" y="2800854"/>
            <a:chExt cx="1581785" cy="417195"/>
          </a:xfrm>
        </p:grpSpPr>
        <p:sp>
          <p:nvSpPr>
            <p:cNvPr id="35" name="object 35"/>
            <p:cNvSpPr/>
            <p:nvPr/>
          </p:nvSpPr>
          <p:spPr>
            <a:xfrm>
              <a:off x="3971777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970744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24544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801685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43772" y="2979036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2.5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3772" y="3226686"/>
            <a:ext cx="13106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Customize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editor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0" y="857250"/>
            <a:ext cx="9144000" cy="5143500"/>
            <a:chOff x="0" y="0"/>
            <a:chExt cx="9144000" cy="5143500"/>
          </a:xfrm>
        </p:grpSpPr>
        <p:sp>
          <p:nvSpPr>
            <p:cNvPr id="42" name="object 42"/>
            <p:cNvSpPr/>
            <p:nvPr/>
          </p:nvSpPr>
          <p:spPr>
            <a:xfrm>
              <a:off x="0" y="0"/>
              <a:ext cx="5498699" cy="51434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91467" y="518758"/>
              <a:ext cx="981075" cy="353695"/>
            </a:xfrm>
            <a:custGeom>
              <a:avLst/>
              <a:gdLst/>
              <a:ahLst/>
              <a:cxnLst/>
              <a:rect l="l" t="t" r="r" b="b"/>
              <a:pathLst>
                <a:path w="981075" h="353694">
                  <a:moveTo>
                    <a:pt x="90041" y="353317"/>
                  </a:moveTo>
                  <a:lnTo>
                    <a:pt x="51234" y="346806"/>
                  </a:lnTo>
                  <a:lnTo>
                    <a:pt x="12892" y="312883"/>
                  </a:lnTo>
                  <a:lnTo>
                    <a:pt x="1432" y="276345"/>
                  </a:lnTo>
                  <a:lnTo>
                    <a:pt x="0" y="88255"/>
                  </a:lnTo>
                  <a:lnTo>
                    <a:pt x="94208" y="88255"/>
                  </a:lnTo>
                  <a:lnTo>
                    <a:pt x="94208" y="254644"/>
                  </a:lnTo>
                  <a:lnTo>
                    <a:pt x="95501" y="264086"/>
                  </a:lnTo>
                  <a:lnTo>
                    <a:pt x="99379" y="270829"/>
                  </a:lnTo>
                  <a:lnTo>
                    <a:pt x="105844" y="274876"/>
                  </a:lnTo>
                  <a:lnTo>
                    <a:pt x="114895" y="276225"/>
                  </a:lnTo>
                  <a:lnTo>
                    <a:pt x="236934" y="276225"/>
                  </a:lnTo>
                  <a:lnTo>
                    <a:pt x="236934" y="338137"/>
                  </a:lnTo>
                  <a:lnTo>
                    <a:pt x="147191" y="338137"/>
                  </a:lnTo>
                  <a:lnTo>
                    <a:pt x="139154" y="344778"/>
                  </a:lnTo>
                  <a:lnTo>
                    <a:pt x="126950" y="349522"/>
                  </a:lnTo>
                  <a:lnTo>
                    <a:pt x="110579" y="352369"/>
                  </a:lnTo>
                  <a:lnTo>
                    <a:pt x="90041" y="353317"/>
                  </a:lnTo>
                  <a:close/>
                </a:path>
                <a:path w="981075" h="353694">
                  <a:moveTo>
                    <a:pt x="236934" y="276225"/>
                  </a:moveTo>
                  <a:lnTo>
                    <a:pt x="114895" y="276225"/>
                  </a:lnTo>
                  <a:lnTo>
                    <a:pt x="124243" y="275499"/>
                  </a:lnTo>
                  <a:lnTo>
                    <a:pt x="131898" y="273322"/>
                  </a:lnTo>
                  <a:lnTo>
                    <a:pt x="137861" y="269695"/>
                  </a:lnTo>
                  <a:lnTo>
                    <a:pt x="142130" y="264616"/>
                  </a:lnTo>
                  <a:lnTo>
                    <a:pt x="142130" y="88255"/>
                  </a:lnTo>
                  <a:lnTo>
                    <a:pt x="236934" y="88255"/>
                  </a:lnTo>
                  <a:lnTo>
                    <a:pt x="236934" y="276225"/>
                  </a:lnTo>
                  <a:close/>
                </a:path>
                <a:path w="981075" h="353694">
                  <a:moveTo>
                    <a:pt x="236934" y="348853"/>
                  </a:moveTo>
                  <a:lnTo>
                    <a:pt x="148083" y="348853"/>
                  </a:lnTo>
                  <a:lnTo>
                    <a:pt x="147191" y="338137"/>
                  </a:lnTo>
                  <a:lnTo>
                    <a:pt x="236934" y="338137"/>
                  </a:lnTo>
                  <a:lnTo>
                    <a:pt x="236934" y="348853"/>
                  </a:lnTo>
                  <a:close/>
                </a:path>
                <a:path w="981075" h="353694">
                  <a:moveTo>
                    <a:pt x="408905" y="353317"/>
                  </a:moveTo>
                  <a:lnTo>
                    <a:pt x="347774" y="342862"/>
                  </a:lnTo>
                  <a:lnTo>
                    <a:pt x="300111" y="311497"/>
                  </a:lnTo>
                  <a:lnTo>
                    <a:pt x="268820" y="261788"/>
                  </a:lnTo>
                  <a:lnTo>
                    <a:pt x="256505" y="196304"/>
                  </a:lnTo>
                  <a:lnTo>
                    <a:pt x="256283" y="166241"/>
                  </a:lnTo>
                  <a:lnTo>
                    <a:pt x="257333" y="143554"/>
                  </a:lnTo>
                  <a:lnTo>
                    <a:pt x="266337" y="99426"/>
                  </a:lnTo>
                  <a:lnTo>
                    <a:pt x="284215" y="61661"/>
                  </a:lnTo>
                  <a:lnTo>
                    <a:pt x="310185" y="32267"/>
                  </a:lnTo>
                  <a:lnTo>
                    <a:pt x="343830" y="11720"/>
                  </a:lnTo>
                  <a:lnTo>
                    <a:pt x="382971" y="1302"/>
                  </a:lnTo>
                  <a:lnTo>
                    <a:pt x="404440" y="0"/>
                  </a:lnTo>
                  <a:lnTo>
                    <a:pt x="434773" y="1888"/>
                  </a:lnTo>
                  <a:lnTo>
                    <a:pt x="485002" y="16994"/>
                  </a:lnTo>
                  <a:lnTo>
                    <a:pt x="521298" y="47708"/>
                  </a:lnTo>
                  <a:lnTo>
                    <a:pt x="537079" y="79325"/>
                  </a:lnTo>
                  <a:lnTo>
                    <a:pt x="407119" y="79325"/>
                  </a:lnTo>
                  <a:lnTo>
                    <a:pt x="395631" y="80683"/>
                  </a:lnTo>
                  <a:lnTo>
                    <a:pt x="362796" y="113221"/>
                  </a:lnTo>
                  <a:lnTo>
                    <a:pt x="354731" y="166241"/>
                  </a:lnTo>
                  <a:lnTo>
                    <a:pt x="354731" y="185886"/>
                  </a:lnTo>
                  <a:lnTo>
                    <a:pt x="358340" y="225474"/>
                  </a:lnTo>
                  <a:lnTo>
                    <a:pt x="377400" y="262104"/>
                  </a:lnTo>
                  <a:lnTo>
                    <a:pt x="414263" y="273992"/>
                  </a:lnTo>
                  <a:lnTo>
                    <a:pt x="547613" y="273992"/>
                  </a:lnTo>
                  <a:lnTo>
                    <a:pt x="547613" y="302716"/>
                  </a:lnTo>
                  <a:lnTo>
                    <a:pt x="506285" y="333161"/>
                  </a:lnTo>
                  <a:lnTo>
                    <a:pt x="470045" y="346034"/>
                  </a:lnTo>
                  <a:lnTo>
                    <a:pt x="430085" y="352508"/>
                  </a:lnTo>
                  <a:lnTo>
                    <a:pt x="408905" y="353317"/>
                  </a:lnTo>
                  <a:close/>
                </a:path>
                <a:path w="981075" h="353694">
                  <a:moveTo>
                    <a:pt x="548506" y="129778"/>
                  </a:moveTo>
                  <a:lnTo>
                    <a:pt x="454297" y="129778"/>
                  </a:lnTo>
                  <a:lnTo>
                    <a:pt x="451544" y="115267"/>
                  </a:lnTo>
                  <a:lnTo>
                    <a:pt x="448047" y="103584"/>
                  </a:lnTo>
                  <a:lnTo>
                    <a:pt x="416969" y="79911"/>
                  </a:lnTo>
                  <a:lnTo>
                    <a:pt x="407119" y="79325"/>
                  </a:lnTo>
                  <a:lnTo>
                    <a:pt x="537079" y="79325"/>
                  </a:lnTo>
                  <a:lnTo>
                    <a:pt x="543101" y="97491"/>
                  </a:lnTo>
                  <a:lnTo>
                    <a:pt x="548506" y="129778"/>
                  </a:lnTo>
                  <a:close/>
                </a:path>
                <a:path w="981075" h="353694">
                  <a:moveTo>
                    <a:pt x="547613" y="273992"/>
                  </a:moveTo>
                  <a:lnTo>
                    <a:pt x="414263" y="273992"/>
                  </a:lnTo>
                  <a:lnTo>
                    <a:pt x="426560" y="273471"/>
                  </a:lnTo>
                  <a:lnTo>
                    <a:pt x="436661" y="271908"/>
                  </a:lnTo>
                  <a:lnTo>
                    <a:pt x="444568" y="269304"/>
                  </a:lnTo>
                  <a:lnTo>
                    <a:pt x="450279" y="265658"/>
                  </a:lnTo>
                  <a:lnTo>
                    <a:pt x="450279" y="228897"/>
                  </a:lnTo>
                  <a:lnTo>
                    <a:pt x="395808" y="228897"/>
                  </a:lnTo>
                  <a:lnTo>
                    <a:pt x="395808" y="156120"/>
                  </a:lnTo>
                  <a:lnTo>
                    <a:pt x="547613" y="156120"/>
                  </a:lnTo>
                  <a:lnTo>
                    <a:pt x="547613" y="273992"/>
                  </a:lnTo>
                  <a:close/>
                </a:path>
                <a:path w="981075" h="353694">
                  <a:moveTo>
                    <a:pt x="710877" y="353317"/>
                  </a:moveTo>
                  <a:lnTo>
                    <a:pt x="654285" y="344983"/>
                  </a:lnTo>
                  <a:lnTo>
                    <a:pt x="610683" y="319943"/>
                  </a:lnTo>
                  <a:lnTo>
                    <a:pt x="582773" y="280392"/>
                  </a:lnTo>
                  <a:lnTo>
                    <a:pt x="573188" y="229939"/>
                  </a:lnTo>
                  <a:lnTo>
                    <a:pt x="573062" y="4762"/>
                  </a:lnTo>
                  <a:lnTo>
                    <a:pt x="670842" y="4762"/>
                  </a:lnTo>
                  <a:lnTo>
                    <a:pt x="670842" y="229939"/>
                  </a:lnTo>
                  <a:lnTo>
                    <a:pt x="673735" y="249212"/>
                  </a:lnTo>
                  <a:lnTo>
                    <a:pt x="681372" y="262979"/>
                  </a:lnTo>
                  <a:lnTo>
                    <a:pt x="693752" y="271239"/>
                  </a:lnTo>
                  <a:lnTo>
                    <a:pt x="710877" y="273992"/>
                  </a:lnTo>
                  <a:lnTo>
                    <a:pt x="840409" y="273992"/>
                  </a:lnTo>
                  <a:lnTo>
                    <a:pt x="838637" y="279480"/>
                  </a:lnTo>
                  <a:lnTo>
                    <a:pt x="810842" y="319980"/>
                  </a:lnTo>
                  <a:lnTo>
                    <a:pt x="767218" y="344946"/>
                  </a:lnTo>
                  <a:lnTo>
                    <a:pt x="730978" y="352387"/>
                  </a:lnTo>
                  <a:lnTo>
                    <a:pt x="710877" y="353317"/>
                  </a:lnTo>
                  <a:close/>
                </a:path>
                <a:path w="981075" h="353694">
                  <a:moveTo>
                    <a:pt x="840409" y="273992"/>
                  </a:moveTo>
                  <a:lnTo>
                    <a:pt x="710877" y="273992"/>
                  </a:lnTo>
                  <a:lnTo>
                    <a:pt x="720346" y="273341"/>
                  </a:lnTo>
                  <a:lnTo>
                    <a:pt x="728513" y="271388"/>
                  </a:lnTo>
                  <a:lnTo>
                    <a:pt x="750149" y="238766"/>
                  </a:lnTo>
                  <a:lnTo>
                    <a:pt x="750763" y="4762"/>
                  </a:lnTo>
                  <a:lnTo>
                    <a:pt x="848097" y="4762"/>
                  </a:lnTo>
                  <a:lnTo>
                    <a:pt x="848005" y="228600"/>
                  </a:lnTo>
                  <a:lnTo>
                    <a:pt x="847045" y="245696"/>
                  </a:lnTo>
                  <a:lnTo>
                    <a:pt x="843892" y="263202"/>
                  </a:lnTo>
                  <a:lnTo>
                    <a:pt x="840409" y="273992"/>
                  </a:lnTo>
                  <a:close/>
                </a:path>
                <a:path w="981075" h="353694">
                  <a:moveTo>
                    <a:pt x="980479" y="348853"/>
                  </a:moveTo>
                  <a:lnTo>
                    <a:pt x="883294" y="348853"/>
                  </a:lnTo>
                  <a:lnTo>
                    <a:pt x="883294" y="4762"/>
                  </a:lnTo>
                  <a:lnTo>
                    <a:pt x="980479" y="4762"/>
                  </a:lnTo>
                  <a:lnTo>
                    <a:pt x="980479" y="3488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634750" y="0"/>
              <a:ext cx="2509249" cy="514065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558824" y="1799931"/>
            <a:ext cx="5876290" cy="299720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0" spc="-30" dirty="0">
                <a:solidFill>
                  <a:srgbClr val="EEEEEE"/>
                </a:solidFill>
                <a:latin typeface="Arial"/>
                <a:cs typeface="Arial"/>
              </a:rPr>
              <a:t>A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15" dirty="0">
                <a:solidFill>
                  <a:srgbClr val="EEEEEE"/>
                </a:solidFill>
                <a:latin typeface="Arial"/>
                <a:cs typeface="Arial"/>
              </a:rPr>
              <a:t>framework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0" dirty="0">
                <a:solidFill>
                  <a:srgbClr val="EEEEEE"/>
                </a:solidFill>
                <a:latin typeface="Arial"/>
                <a:cs typeface="Arial"/>
              </a:rPr>
              <a:t>for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45" dirty="0">
                <a:solidFill>
                  <a:srgbClr val="EEEEEE"/>
                </a:solidFill>
                <a:latin typeface="Arial"/>
                <a:cs typeface="Arial"/>
              </a:rPr>
              <a:t>to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5" dirty="0">
                <a:solidFill>
                  <a:srgbClr val="EEEEEE"/>
                </a:solidFill>
                <a:latin typeface="Arial"/>
                <a:cs typeface="Arial"/>
              </a:rPr>
              <a:t>make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75" dirty="0">
                <a:solidFill>
                  <a:srgbClr val="EEEEEE"/>
                </a:solidFill>
                <a:latin typeface="Arial"/>
                <a:cs typeface="Arial"/>
              </a:rPr>
              <a:t>UI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feel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more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EEEEEE"/>
                </a:solidFill>
                <a:latin typeface="Arial"/>
                <a:cs typeface="Arial"/>
              </a:rPr>
              <a:t>like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the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10" dirty="0">
                <a:solidFill>
                  <a:srgbClr val="EEEEEE"/>
                </a:solidFill>
                <a:latin typeface="Arial"/>
                <a:cs typeface="Arial"/>
              </a:rPr>
              <a:t>rest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70" dirty="0">
                <a:solidFill>
                  <a:srgbClr val="EEEEEE"/>
                </a:solidFill>
                <a:latin typeface="Arial"/>
                <a:cs typeface="Arial"/>
              </a:rPr>
              <a:t>of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20" dirty="0">
                <a:solidFill>
                  <a:srgbClr val="EEEEEE"/>
                </a:solidFill>
                <a:latin typeface="Arial"/>
                <a:cs typeface="Arial"/>
              </a:rPr>
              <a:t>Unity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2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 considerations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2729" y="1417638"/>
            <a:ext cx="8686799" cy="4411662"/>
          </a:xfrm>
        </p:spPr>
        <p:txBody>
          <a:bodyPr>
            <a:normAutofit fontScale="92500"/>
          </a:bodyPr>
          <a:lstStyle/>
          <a:p>
            <a:r>
              <a:rPr lang="en-US" dirty="0"/>
              <a:t>Unity </a:t>
            </a:r>
            <a:r>
              <a:rPr lang="en-US" dirty="0" smtClean="0"/>
              <a:t>needed to </a:t>
            </a:r>
            <a:r>
              <a:rPr lang="en-US" dirty="0"/>
              <a:t>empower designers to be productive  more independently</a:t>
            </a:r>
          </a:p>
          <a:p>
            <a:r>
              <a:rPr lang="en-US" dirty="0"/>
              <a:t>Most Unity projects…</a:t>
            </a:r>
          </a:p>
          <a:p>
            <a:pPr lvl="1"/>
            <a:r>
              <a:rPr lang="en-US" dirty="0" smtClean="0"/>
              <a:t>...were </a:t>
            </a:r>
            <a:r>
              <a:rPr lang="en-US" dirty="0"/>
              <a:t>created by teams with clearer role specializations</a:t>
            </a:r>
          </a:p>
          <a:p>
            <a:pPr lvl="1"/>
            <a:r>
              <a:rPr lang="en-US" dirty="0" smtClean="0"/>
              <a:t>...were run </a:t>
            </a:r>
            <a:r>
              <a:rPr lang="en-US" dirty="0"/>
              <a:t>on mobile platforms where draw calls are expensive and display  speciﬁcations vary wildly</a:t>
            </a:r>
          </a:p>
          <a:p>
            <a:r>
              <a:rPr lang="en-US" dirty="0"/>
              <a:t>Most game UI…</a:t>
            </a:r>
          </a:p>
          <a:p>
            <a:pPr lvl="1"/>
            <a:r>
              <a:rPr lang="en-US" dirty="0"/>
              <a:t>...</a:t>
            </a:r>
            <a:r>
              <a:rPr lang="en-US" dirty="0" smtClean="0"/>
              <a:t>contained in-story/spatial </a:t>
            </a:r>
            <a:r>
              <a:rPr lang="en-US" dirty="0"/>
              <a:t>and </a:t>
            </a:r>
            <a:r>
              <a:rPr lang="en-US" dirty="0" smtClean="0"/>
              <a:t>non-in-story </a:t>
            </a:r>
            <a:r>
              <a:rPr lang="en-US" dirty="0"/>
              <a:t>elements</a:t>
            </a:r>
          </a:p>
          <a:p>
            <a:pPr lvl="1"/>
            <a:r>
              <a:rPr lang="en-US" dirty="0" smtClean="0"/>
              <a:t>...were </a:t>
            </a:r>
            <a:r>
              <a:rPr lang="en-US" dirty="0"/>
              <a:t>richly animated with effects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  <p:sp>
        <p:nvSpPr>
          <p:cNvPr id="4" name="object 4"/>
          <p:cNvSpPr/>
          <p:nvPr/>
        </p:nvSpPr>
        <p:spPr>
          <a:xfrm>
            <a:off x="5954101" y="5057976"/>
            <a:ext cx="3189899" cy="1800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8125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uGUI API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UIBehaviour</a:t>
            </a:r>
            <a:r>
              <a:rPr lang="en-US" dirty="0"/>
              <a:t> base class inherits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MonoBehaviour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Selectable</a:t>
            </a:r>
            <a:r>
              <a:rPr lang="en-US" dirty="0"/>
              <a:t>,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Graphic</a:t>
            </a:r>
            <a:r>
              <a:rPr lang="en-US" dirty="0"/>
              <a:t>, </a:t>
            </a:r>
            <a:r>
              <a:rPr lang="en-US" dirty="0" smtClean="0"/>
              <a:t>etc., </a:t>
            </a:r>
            <a:r>
              <a:rPr lang="en-US" dirty="0"/>
              <a:t>sub-classes</a:t>
            </a:r>
          </a:p>
          <a:p>
            <a:r>
              <a:rPr lang="en-US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Canvas</a:t>
            </a:r>
            <a:r>
              <a:rPr lang="en-US" dirty="0"/>
              <a:t> and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CanvasScalar</a:t>
            </a:r>
            <a:r>
              <a:rPr lang="en-US" dirty="0"/>
              <a:t> control rendering of hierarchies of elements</a:t>
            </a:r>
          </a:p>
          <a:p>
            <a:pPr lvl="1"/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RectTransform</a:t>
            </a:r>
            <a:r>
              <a:rPr lang="en-US" dirty="0"/>
              <a:t> (inherits </a:t>
            </a:r>
            <a:r>
              <a:rPr lang="en-US" dirty="0"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Transform</a:t>
            </a:r>
            <a:r>
              <a:rPr lang="en-US" dirty="0"/>
              <a:t>) use for layout</a:t>
            </a:r>
          </a:p>
          <a:p>
            <a:pPr lvl="1"/>
            <a:r>
              <a:rPr lang="en-US" dirty="0"/>
              <a:t>Most components draw </a:t>
            </a:r>
            <a:r>
              <a:rPr lang="en-US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Sprite</a:t>
            </a:r>
            <a:r>
              <a:rPr lang="en-US" dirty="0"/>
              <a:t> assets</a:t>
            </a:r>
          </a:p>
          <a:p>
            <a:pPr lvl="1"/>
            <a:r>
              <a:rPr lang="en-US" dirty="0"/>
              <a:t>Set geometry, materials, etc. on child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CanvasRenderer</a:t>
            </a:r>
            <a:endParaRPr lang="en-US" b="1" kern="1200" spc="-30" dirty="0">
              <a:solidFill>
                <a:srgbClr val="3197F0"/>
              </a:solidFill>
              <a:latin typeface="Trebuchet MS"/>
              <a:cs typeface="Trebuchet MS"/>
            </a:endParaRPr>
          </a:p>
          <a:p>
            <a:r>
              <a:rPr lang="en-US" sz="3100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StandaloneInputModule</a:t>
            </a:r>
            <a:r>
              <a:rPr lang="en-US" dirty="0"/>
              <a:t> and </a:t>
            </a:r>
            <a:r>
              <a:rPr lang="en-US" sz="3100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EventSystem</a:t>
            </a:r>
            <a:r>
              <a:rPr lang="en-US" dirty="0"/>
              <a:t> gather and delegate input events</a:t>
            </a:r>
          </a:p>
          <a:p>
            <a:pPr lvl="1"/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BaseRaycaster</a:t>
            </a:r>
            <a:r>
              <a:rPr lang="en-US" dirty="0"/>
              <a:t> of some kind ﬁnds event handlers</a:t>
            </a:r>
          </a:p>
          <a:p>
            <a:pPr lvl="1"/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IPointerDownHandler</a:t>
            </a:r>
            <a:r>
              <a:rPr lang="en-US" dirty="0"/>
              <a:t>,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IPointerUpHandler</a:t>
            </a:r>
            <a:r>
              <a:rPr lang="en-US" dirty="0"/>
              <a:t>,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IDragHandler</a:t>
            </a:r>
            <a:r>
              <a:rPr lang="en-US" dirty="0"/>
              <a:t>, </a:t>
            </a:r>
            <a:r>
              <a:rPr lang="en-US" dirty="0" smtClean="0"/>
              <a:t>etc.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761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uGUI</a:t>
            </a:r>
            <a:r>
              <a:rPr lang="en-US" dirty="0"/>
              <a:t> </a:t>
            </a:r>
            <a:r>
              <a:rPr lang="en-US" dirty="0" smtClean="0"/>
              <a:t>advantages and disadvantages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282575" indent="-282575">
              <a:buNone/>
            </a:pPr>
            <a:r>
              <a:rPr lang="en-US" dirty="0"/>
              <a:t>+	Designer workﬂows that ﬁt with  other Unity features (prefabs,  animation, etc.)</a:t>
            </a:r>
          </a:p>
          <a:p>
            <a:pPr marL="282575" indent="-282575">
              <a:buNone/>
            </a:pPr>
            <a:r>
              <a:rPr lang="en-US" dirty="0"/>
              <a:t>+	Serializable event handlers</a:t>
            </a:r>
          </a:p>
          <a:p>
            <a:pPr marL="282575" indent="-282575">
              <a:buNone/>
            </a:pPr>
            <a:r>
              <a:rPr lang="en-US" dirty="0"/>
              <a:t>+	Automatic </a:t>
            </a:r>
            <a:r>
              <a:rPr lang="en-US" dirty="0" err="1"/>
              <a:t>atlasing</a:t>
            </a:r>
            <a:r>
              <a:rPr lang="en-US" dirty="0"/>
              <a:t> and scaling  based on physical size, DPI, etc.</a:t>
            </a:r>
          </a:p>
          <a:p>
            <a:pPr marL="282575" indent="-282575">
              <a:buNone/>
            </a:pPr>
            <a:r>
              <a:rPr lang="en-US" dirty="0"/>
              <a:t>+	Diegetic UI</a:t>
            </a:r>
          </a:p>
          <a:p>
            <a:pPr marL="282575" indent="-282575">
              <a:buNone/>
            </a:pPr>
            <a:r>
              <a:rPr lang="en-US" dirty="0"/>
              <a:t>+	Common rendering pathway with  everything else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Performance overhead from  </a:t>
            </a:r>
            <a:r>
              <a:rPr lang="en-US" sz="2200" dirty="0" err="1"/>
              <a:t>GameObjects</a:t>
            </a:r>
            <a:r>
              <a:rPr lang="en-US" sz="2200" dirty="0"/>
              <a:t> and Components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Authoring data format hard to  read and debug at a glance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No centralized styling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Canvases require specialized  knowledge to optimize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8B6F1-B5F8-417B-BD46-79334345901A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8875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2876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97209" y="1060275"/>
            <a:ext cx="92333" cy="11455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spcBef>
                <a:spcPts val="55"/>
              </a:spcBef>
            </a:pPr>
            <a:r>
              <a:rPr sz="600" spc="-15" dirty="0">
                <a:solidFill>
                  <a:srgbClr val="D9D9D9"/>
                </a:solidFill>
                <a:latin typeface="Arial"/>
                <a:cs typeface="Arial"/>
              </a:rPr>
              <a:t>Generative </a:t>
            </a:r>
            <a:r>
              <a:rPr sz="600" spc="5" dirty="0">
                <a:solidFill>
                  <a:srgbClr val="D9D9D9"/>
                </a:solidFill>
                <a:latin typeface="Arial"/>
                <a:cs typeface="Arial"/>
              </a:rPr>
              <a:t>Art </a:t>
            </a:r>
            <a:r>
              <a:rPr sz="600" spc="-135" dirty="0">
                <a:solidFill>
                  <a:srgbClr val="D9D9D9"/>
                </a:solidFill>
                <a:latin typeface="Arial"/>
                <a:cs typeface="Arial"/>
              </a:rPr>
              <a:t>— </a:t>
            </a:r>
            <a:r>
              <a:rPr sz="600" spc="-5" dirty="0">
                <a:solidFill>
                  <a:srgbClr val="D9D9D9"/>
                </a:solidFill>
                <a:latin typeface="Arial"/>
                <a:cs typeface="Arial"/>
              </a:rPr>
              <a:t>Made </a:t>
            </a:r>
            <a:r>
              <a:rPr sz="600" spc="10" dirty="0">
                <a:solidFill>
                  <a:srgbClr val="D9D9D9"/>
                </a:solidFill>
                <a:latin typeface="Arial"/>
                <a:cs typeface="Arial"/>
              </a:rPr>
              <a:t>with</a:t>
            </a:r>
            <a:r>
              <a:rPr sz="600" spc="-12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D9D9D9"/>
                </a:solidFill>
                <a:latin typeface="Arial"/>
                <a:cs typeface="Arial"/>
              </a:rPr>
              <a:t>Unity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2781" y="3937516"/>
            <a:ext cx="1534795" cy="133985"/>
          </a:xfrm>
          <a:custGeom>
            <a:avLst/>
            <a:gdLst/>
            <a:ahLst/>
            <a:cxnLst/>
            <a:rect l="l" t="t" r="r" b="b"/>
            <a:pathLst>
              <a:path w="1534795" h="133985">
                <a:moveTo>
                  <a:pt x="1534499" y="133499"/>
                </a:moveTo>
                <a:lnTo>
                  <a:pt x="0" y="133499"/>
                </a:lnTo>
                <a:lnTo>
                  <a:pt x="0" y="0"/>
                </a:lnTo>
                <a:lnTo>
                  <a:pt x="1534499" y="0"/>
                </a:lnTo>
                <a:lnTo>
                  <a:pt x="1534499" y="133499"/>
                </a:lnTo>
                <a:close/>
              </a:path>
            </a:pathLst>
          </a:custGeom>
          <a:solidFill>
            <a:srgbClr val="249B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14201" y="414023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2005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51207" y="3658105"/>
            <a:ext cx="92710" cy="417195"/>
            <a:chOff x="851207" y="2800854"/>
            <a:chExt cx="92710" cy="417195"/>
          </a:xfrm>
        </p:grpSpPr>
        <p:sp>
          <p:nvSpPr>
            <p:cNvPr id="10" name="object 10"/>
            <p:cNvSpPr/>
            <p:nvPr/>
          </p:nvSpPr>
          <p:spPr>
            <a:xfrm>
              <a:off x="89740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120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66344" y="2855211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1.0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6345" y="3102861"/>
            <a:ext cx="138747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GUITexture,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GUIText, GUILayer, 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TextMesh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37281" y="3937516"/>
            <a:ext cx="1534795" cy="133985"/>
          </a:xfrm>
          <a:custGeom>
            <a:avLst/>
            <a:gdLst/>
            <a:ahLst/>
            <a:cxnLst/>
            <a:rect l="l" t="t" r="r" b="b"/>
            <a:pathLst>
              <a:path w="1534795" h="133985">
                <a:moveTo>
                  <a:pt x="1534499" y="133499"/>
                </a:moveTo>
                <a:lnTo>
                  <a:pt x="0" y="133499"/>
                </a:lnTo>
                <a:lnTo>
                  <a:pt x="0" y="0"/>
                </a:lnTo>
                <a:lnTo>
                  <a:pt x="1534499" y="0"/>
                </a:lnTo>
                <a:lnTo>
                  <a:pt x="1534499" y="133499"/>
                </a:lnTo>
                <a:close/>
              </a:path>
            </a:pathLst>
          </a:custGeom>
          <a:solidFill>
            <a:srgbClr val="145B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96977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96977" y="4666572"/>
            <a:ext cx="70358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run-time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57033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2007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95182" y="3932746"/>
            <a:ext cx="4645660" cy="417195"/>
            <a:chOff x="2395182" y="3075495"/>
            <a:chExt cx="4645660" cy="417195"/>
          </a:xfrm>
        </p:grpSpPr>
        <p:sp>
          <p:nvSpPr>
            <p:cNvPr id="19" name="object 19"/>
            <p:cNvSpPr/>
            <p:nvPr/>
          </p:nvSpPr>
          <p:spPr>
            <a:xfrm>
              <a:off x="2441382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95182" y="3399682"/>
              <a:ext cx="92399" cy="923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06276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01714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55514" y="3399682"/>
              <a:ext cx="92399" cy="923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316617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43472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4.6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43473" y="4666572"/>
            <a:ext cx="9391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uGUI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994658" y="3658105"/>
            <a:ext cx="2152015" cy="417195"/>
            <a:chOff x="6994657" y="2800854"/>
            <a:chExt cx="2152015" cy="417195"/>
          </a:xfrm>
        </p:grpSpPr>
        <p:sp>
          <p:nvSpPr>
            <p:cNvPr id="28" name="object 28"/>
            <p:cNvSpPr/>
            <p:nvPr/>
          </p:nvSpPr>
          <p:spPr>
            <a:xfrm>
              <a:off x="7040782" y="3080265"/>
              <a:ext cx="2106295" cy="133985"/>
            </a:xfrm>
            <a:custGeom>
              <a:avLst/>
              <a:gdLst/>
              <a:ahLst/>
              <a:cxnLst/>
              <a:rect l="l" t="t" r="r" b="b"/>
              <a:pathLst>
                <a:path w="2106295" h="133985">
                  <a:moveTo>
                    <a:pt x="21056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05699" y="0"/>
                  </a:lnTo>
                  <a:lnTo>
                    <a:pt x="21056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4085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99465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856349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12749" y="2855211"/>
            <a:ext cx="6070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2019.1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12750" y="3102861"/>
            <a:ext cx="143954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public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UI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12750" y="3226686"/>
            <a:ext cx="101091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(formerly</a:t>
            </a:r>
            <a:r>
              <a:rPr sz="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UIElements)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924545" y="3658105"/>
            <a:ext cx="1581785" cy="417195"/>
            <a:chOff x="3924544" y="2800854"/>
            <a:chExt cx="1581785" cy="417195"/>
          </a:xfrm>
        </p:grpSpPr>
        <p:sp>
          <p:nvSpPr>
            <p:cNvPr id="36" name="object 36"/>
            <p:cNvSpPr/>
            <p:nvPr/>
          </p:nvSpPr>
          <p:spPr>
            <a:xfrm>
              <a:off x="3971777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70744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24544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801685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3772" y="2979036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2.5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43772" y="3226686"/>
            <a:ext cx="13106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Customize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editor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0" y="857250"/>
            <a:ext cx="7048500" cy="5143500"/>
            <a:chOff x="0" y="0"/>
            <a:chExt cx="7048500" cy="5143500"/>
          </a:xfrm>
        </p:grpSpPr>
        <p:sp>
          <p:nvSpPr>
            <p:cNvPr id="43" name="object 43"/>
            <p:cNvSpPr/>
            <p:nvPr/>
          </p:nvSpPr>
          <p:spPr>
            <a:xfrm>
              <a:off x="0" y="0"/>
              <a:ext cx="7048499" cy="51434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95039" y="505364"/>
              <a:ext cx="1946275" cy="367030"/>
            </a:xfrm>
            <a:custGeom>
              <a:avLst/>
              <a:gdLst/>
              <a:ahLst/>
              <a:cxnLst/>
              <a:rect l="l" t="t" r="r" b="b"/>
              <a:pathLst>
                <a:path w="1946275" h="367030">
                  <a:moveTo>
                    <a:pt x="137814" y="366712"/>
                  </a:moveTo>
                  <a:lnTo>
                    <a:pt x="81222" y="358378"/>
                  </a:lnTo>
                  <a:lnTo>
                    <a:pt x="37620" y="333337"/>
                  </a:lnTo>
                  <a:lnTo>
                    <a:pt x="9711" y="293786"/>
                  </a:lnTo>
                  <a:lnTo>
                    <a:pt x="125" y="243333"/>
                  </a:lnTo>
                  <a:lnTo>
                    <a:pt x="0" y="18157"/>
                  </a:lnTo>
                  <a:lnTo>
                    <a:pt x="97780" y="18157"/>
                  </a:lnTo>
                  <a:lnTo>
                    <a:pt x="97780" y="243333"/>
                  </a:lnTo>
                  <a:lnTo>
                    <a:pt x="100672" y="262607"/>
                  </a:lnTo>
                  <a:lnTo>
                    <a:pt x="108309" y="276373"/>
                  </a:lnTo>
                  <a:lnTo>
                    <a:pt x="120690" y="284633"/>
                  </a:lnTo>
                  <a:lnTo>
                    <a:pt x="137814" y="287387"/>
                  </a:lnTo>
                  <a:lnTo>
                    <a:pt x="267346" y="287387"/>
                  </a:lnTo>
                  <a:lnTo>
                    <a:pt x="265574" y="292875"/>
                  </a:lnTo>
                  <a:lnTo>
                    <a:pt x="237779" y="333375"/>
                  </a:lnTo>
                  <a:lnTo>
                    <a:pt x="194155" y="358340"/>
                  </a:lnTo>
                  <a:lnTo>
                    <a:pt x="157915" y="365782"/>
                  </a:lnTo>
                  <a:lnTo>
                    <a:pt x="137814" y="366712"/>
                  </a:lnTo>
                  <a:close/>
                </a:path>
                <a:path w="1946275" h="367030">
                  <a:moveTo>
                    <a:pt x="267346" y="287387"/>
                  </a:moveTo>
                  <a:lnTo>
                    <a:pt x="137814" y="287387"/>
                  </a:lnTo>
                  <a:lnTo>
                    <a:pt x="147284" y="286735"/>
                  </a:lnTo>
                  <a:lnTo>
                    <a:pt x="155450" y="284782"/>
                  </a:lnTo>
                  <a:lnTo>
                    <a:pt x="177086" y="252161"/>
                  </a:lnTo>
                  <a:lnTo>
                    <a:pt x="177700" y="18157"/>
                  </a:lnTo>
                  <a:lnTo>
                    <a:pt x="275034" y="18157"/>
                  </a:lnTo>
                  <a:lnTo>
                    <a:pt x="274942" y="241994"/>
                  </a:lnTo>
                  <a:lnTo>
                    <a:pt x="273983" y="259091"/>
                  </a:lnTo>
                  <a:lnTo>
                    <a:pt x="270829" y="276597"/>
                  </a:lnTo>
                  <a:lnTo>
                    <a:pt x="267346" y="287387"/>
                  </a:lnTo>
                  <a:close/>
                </a:path>
                <a:path w="1946275" h="367030">
                  <a:moveTo>
                    <a:pt x="407417" y="362247"/>
                  </a:moveTo>
                  <a:lnTo>
                    <a:pt x="310232" y="362247"/>
                  </a:lnTo>
                  <a:lnTo>
                    <a:pt x="310232" y="18157"/>
                  </a:lnTo>
                  <a:lnTo>
                    <a:pt x="407417" y="18157"/>
                  </a:lnTo>
                  <a:lnTo>
                    <a:pt x="407417" y="362247"/>
                  </a:lnTo>
                  <a:close/>
                </a:path>
                <a:path w="1946275" h="367030">
                  <a:moveTo>
                    <a:pt x="817587" y="97631"/>
                  </a:moveTo>
                  <a:lnTo>
                    <a:pt x="526777" y="97631"/>
                  </a:lnTo>
                  <a:lnTo>
                    <a:pt x="526777" y="18157"/>
                  </a:lnTo>
                  <a:lnTo>
                    <a:pt x="817587" y="18157"/>
                  </a:lnTo>
                  <a:lnTo>
                    <a:pt x="817587" y="97631"/>
                  </a:lnTo>
                  <a:close/>
                </a:path>
                <a:path w="1946275" h="367030">
                  <a:moveTo>
                    <a:pt x="898475" y="366712"/>
                  </a:moveTo>
                  <a:lnTo>
                    <a:pt x="848320" y="358303"/>
                  </a:lnTo>
                  <a:lnTo>
                    <a:pt x="808880" y="333077"/>
                  </a:lnTo>
                  <a:lnTo>
                    <a:pt x="782798" y="293675"/>
                  </a:lnTo>
                  <a:lnTo>
                    <a:pt x="772417" y="242738"/>
                  </a:lnTo>
                  <a:lnTo>
                    <a:pt x="772127" y="229641"/>
                  </a:lnTo>
                  <a:lnTo>
                    <a:pt x="773069" y="211019"/>
                  </a:lnTo>
                  <a:lnTo>
                    <a:pt x="787300" y="160734"/>
                  </a:lnTo>
                  <a:lnTo>
                    <a:pt x="817689" y="122839"/>
                  </a:lnTo>
                  <a:lnTo>
                    <a:pt x="862272" y="101314"/>
                  </a:lnTo>
                  <a:lnTo>
                    <a:pt x="898028" y="97184"/>
                  </a:lnTo>
                  <a:lnTo>
                    <a:pt x="925673" y="99463"/>
                  </a:lnTo>
                  <a:lnTo>
                    <a:pt x="971810" y="117695"/>
                  </a:lnTo>
                  <a:lnTo>
                    <a:pt x="1005147" y="153451"/>
                  </a:lnTo>
                  <a:lnTo>
                    <a:pt x="1014771" y="174277"/>
                  </a:lnTo>
                  <a:lnTo>
                    <a:pt x="898028" y="174277"/>
                  </a:lnTo>
                  <a:lnTo>
                    <a:pt x="885294" y="177198"/>
                  </a:lnTo>
                  <a:lnTo>
                    <a:pt x="875816" y="185960"/>
                  </a:lnTo>
                  <a:lnTo>
                    <a:pt x="869593" y="200564"/>
                  </a:lnTo>
                  <a:lnTo>
                    <a:pt x="866626" y="221009"/>
                  </a:lnTo>
                  <a:lnTo>
                    <a:pt x="866507" y="231725"/>
                  </a:lnTo>
                  <a:lnTo>
                    <a:pt x="866579" y="237232"/>
                  </a:lnTo>
                  <a:lnTo>
                    <a:pt x="874662" y="277415"/>
                  </a:lnTo>
                  <a:lnTo>
                    <a:pt x="898475" y="289619"/>
                  </a:lnTo>
                  <a:lnTo>
                    <a:pt x="1015205" y="289619"/>
                  </a:lnTo>
                  <a:lnTo>
                    <a:pt x="1005064" y="311115"/>
                  </a:lnTo>
                  <a:lnTo>
                    <a:pt x="990153" y="330696"/>
                  </a:lnTo>
                  <a:lnTo>
                    <a:pt x="971698" y="346453"/>
                  </a:lnTo>
                  <a:lnTo>
                    <a:pt x="950267" y="357708"/>
                  </a:lnTo>
                  <a:lnTo>
                    <a:pt x="925859" y="364461"/>
                  </a:lnTo>
                  <a:lnTo>
                    <a:pt x="898475" y="366712"/>
                  </a:lnTo>
                  <a:close/>
                </a:path>
                <a:path w="1946275" h="367030">
                  <a:moveTo>
                    <a:pt x="719956" y="362247"/>
                  </a:moveTo>
                  <a:lnTo>
                    <a:pt x="622622" y="362247"/>
                  </a:lnTo>
                  <a:lnTo>
                    <a:pt x="622622" y="97631"/>
                  </a:lnTo>
                  <a:lnTo>
                    <a:pt x="719956" y="97631"/>
                  </a:lnTo>
                  <a:lnTo>
                    <a:pt x="719956" y="362247"/>
                  </a:lnTo>
                  <a:close/>
                </a:path>
                <a:path w="1946275" h="367030">
                  <a:moveTo>
                    <a:pt x="1015205" y="289619"/>
                  </a:moveTo>
                  <a:lnTo>
                    <a:pt x="898475" y="289619"/>
                  </a:lnTo>
                  <a:lnTo>
                    <a:pt x="912000" y="286345"/>
                  </a:lnTo>
                  <a:lnTo>
                    <a:pt x="921767" y="276522"/>
                  </a:lnTo>
                  <a:lnTo>
                    <a:pt x="927775" y="260151"/>
                  </a:lnTo>
                  <a:lnTo>
                    <a:pt x="930026" y="237232"/>
                  </a:lnTo>
                  <a:lnTo>
                    <a:pt x="930026" y="229641"/>
                  </a:lnTo>
                  <a:lnTo>
                    <a:pt x="928027" y="205420"/>
                  </a:lnTo>
                  <a:lnTo>
                    <a:pt x="922027" y="188118"/>
                  </a:lnTo>
                  <a:lnTo>
                    <a:pt x="912028" y="177737"/>
                  </a:lnTo>
                  <a:lnTo>
                    <a:pt x="898028" y="174277"/>
                  </a:lnTo>
                  <a:lnTo>
                    <a:pt x="1014771" y="174277"/>
                  </a:lnTo>
                  <a:lnTo>
                    <a:pt x="1015751" y="176398"/>
                  </a:lnTo>
                  <a:lnTo>
                    <a:pt x="1022114" y="202489"/>
                  </a:lnTo>
                  <a:lnTo>
                    <a:pt x="1024235" y="231725"/>
                  </a:lnTo>
                  <a:lnTo>
                    <a:pt x="1024235" y="234404"/>
                  </a:lnTo>
                  <a:lnTo>
                    <a:pt x="1022105" y="262969"/>
                  </a:lnTo>
                  <a:lnTo>
                    <a:pt x="1015714" y="288540"/>
                  </a:lnTo>
                  <a:lnTo>
                    <a:pt x="1015205" y="289619"/>
                  </a:lnTo>
                  <a:close/>
                </a:path>
                <a:path w="1946275" h="367030">
                  <a:moveTo>
                    <a:pt x="1155203" y="366712"/>
                  </a:moveTo>
                  <a:lnTo>
                    <a:pt x="1105048" y="358303"/>
                  </a:lnTo>
                  <a:lnTo>
                    <a:pt x="1065609" y="333077"/>
                  </a:lnTo>
                  <a:lnTo>
                    <a:pt x="1039527" y="293675"/>
                  </a:lnTo>
                  <a:lnTo>
                    <a:pt x="1029146" y="242738"/>
                  </a:lnTo>
                  <a:lnTo>
                    <a:pt x="1028856" y="229641"/>
                  </a:lnTo>
                  <a:lnTo>
                    <a:pt x="1029797" y="211019"/>
                  </a:lnTo>
                  <a:lnTo>
                    <a:pt x="1044029" y="160734"/>
                  </a:lnTo>
                  <a:lnTo>
                    <a:pt x="1074418" y="122839"/>
                  </a:lnTo>
                  <a:lnTo>
                    <a:pt x="1119001" y="101314"/>
                  </a:lnTo>
                  <a:lnTo>
                    <a:pt x="1154757" y="97184"/>
                  </a:lnTo>
                  <a:lnTo>
                    <a:pt x="1182402" y="99463"/>
                  </a:lnTo>
                  <a:lnTo>
                    <a:pt x="1228538" y="117695"/>
                  </a:lnTo>
                  <a:lnTo>
                    <a:pt x="1261876" y="153451"/>
                  </a:lnTo>
                  <a:lnTo>
                    <a:pt x="1271500" y="174277"/>
                  </a:lnTo>
                  <a:lnTo>
                    <a:pt x="1154757" y="174277"/>
                  </a:lnTo>
                  <a:lnTo>
                    <a:pt x="1142023" y="177198"/>
                  </a:lnTo>
                  <a:lnTo>
                    <a:pt x="1132544" y="185960"/>
                  </a:lnTo>
                  <a:lnTo>
                    <a:pt x="1126321" y="200564"/>
                  </a:lnTo>
                  <a:lnTo>
                    <a:pt x="1123354" y="221009"/>
                  </a:lnTo>
                  <a:lnTo>
                    <a:pt x="1123235" y="231725"/>
                  </a:lnTo>
                  <a:lnTo>
                    <a:pt x="1123307" y="237232"/>
                  </a:lnTo>
                  <a:lnTo>
                    <a:pt x="1131391" y="277415"/>
                  </a:lnTo>
                  <a:lnTo>
                    <a:pt x="1155203" y="289619"/>
                  </a:lnTo>
                  <a:lnTo>
                    <a:pt x="1271934" y="289619"/>
                  </a:lnTo>
                  <a:lnTo>
                    <a:pt x="1261792" y="311115"/>
                  </a:lnTo>
                  <a:lnTo>
                    <a:pt x="1246882" y="330696"/>
                  </a:lnTo>
                  <a:lnTo>
                    <a:pt x="1228427" y="346453"/>
                  </a:lnTo>
                  <a:lnTo>
                    <a:pt x="1206996" y="357708"/>
                  </a:lnTo>
                  <a:lnTo>
                    <a:pt x="1182588" y="364461"/>
                  </a:lnTo>
                  <a:lnTo>
                    <a:pt x="1155203" y="366712"/>
                  </a:lnTo>
                  <a:close/>
                </a:path>
                <a:path w="1946275" h="367030">
                  <a:moveTo>
                    <a:pt x="1271934" y="289619"/>
                  </a:moveTo>
                  <a:lnTo>
                    <a:pt x="1155203" y="289619"/>
                  </a:lnTo>
                  <a:lnTo>
                    <a:pt x="1168728" y="286345"/>
                  </a:lnTo>
                  <a:lnTo>
                    <a:pt x="1178495" y="276522"/>
                  </a:lnTo>
                  <a:lnTo>
                    <a:pt x="1184504" y="260151"/>
                  </a:lnTo>
                  <a:lnTo>
                    <a:pt x="1186755" y="237232"/>
                  </a:lnTo>
                  <a:lnTo>
                    <a:pt x="1186755" y="229641"/>
                  </a:lnTo>
                  <a:lnTo>
                    <a:pt x="1184755" y="205420"/>
                  </a:lnTo>
                  <a:lnTo>
                    <a:pt x="1178755" y="188118"/>
                  </a:lnTo>
                  <a:lnTo>
                    <a:pt x="1168756" y="177737"/>
                  </a:lnTo>
                  <a:lnTo>
                    <a:pt x="1154757" y="174277"/>
                  </a:lnTo>
                  <a:lnTo>
                    <a:pt x="1271500" y="174277"/>
                  </a:lnTo>
                  <a:lnTo>
                    <a:pt x="1272480" y="176398"/>
                  </a:lnTo>
                  <a:lnTo>
                    <a:pt x="1278842" y="202489"/>
                  </a:lnTo>
                  <a:lnTo>
                    <a:pt x="1280963" y="231725"/>
                  </a:lnTo>
                  <a:lnTo>
                    <a:pt x="1280963" y="234404"/>
                  </a:lnTo>
                  <a:lnTo>
                    <a:pt x="1278833" y="262969"/>
                  </a:lnTo>
                  <a:lnTo>
                    <a:pt x="1272443" y="288540"/>
                  </a:lnTo>
                  <a:lnTo>
                    <a:pt x="1271934" y="289619"/>
                  </a:lnTo>
                  <a:close/>
                </a:path>
                <a:path w="1946275" h="367030">
                  <a:moveTo>
                    <a:pt x="1393477" y="362247"/>
                  </a:moveTo>
                  <a:lnTo>
                    <a:pt x="1298971" y="362247"/>
                  </a:lnTo>
                  <a:lnTo>
                    <a:pt x="1298971" y="297"/>
                  </a:lnTo>
                  <a:lnTo>
                    <a:pt x="1393477" y="297"/>
                  </a:lnTo>
                  <a:lnTo>
                    <a:pt x="1393477" y="362247"/>
                  </a:lnTo>
                  <a:close/>
                </a:path>
                <a:path w="1946275" h="367030">
                  <a:moveTo>
                    <a:pt x="1515591" y="362247"/>
                  </a:moveTo>
                  <a:lnTo>
                    <a:pt x="1421383" y="362247"/>
                  </a:lnTo>
                  <a:lnTo>
                    <a:pt x="1421383" y="0"/>
                  </a:lnTo>
                  <a:lnTo>
                    <a:pt x="1515591" y="0"/>
                  </a:lnTo>
                  <a:lnTo>
                    <a:pt x="1510490" y="170580"/>
                  </a:lnTo>
                  <a:lnTo>
                    <a:pt x="1506215" y="175914"/>
                  </a:lnTo>
                  <a:lnTo>
                    <a:pt x="1510233" y="179189"/>
                  </a:lnTo>
                  <a:lnTo>
                    <a:pt x="1615165" y="179189"/>
                  </a:lnTo>
                  <a:lnTo>
                    <a:pt x="1587772" y="211335"/>
                  </a:lnTo>
                  <a:lnTo>
                    <a:pt x="1630147" y="278159"/>
                  </a:lnTo>
                  <a:lnTo>
                    <a:pt x="1525413" y="278159"/>
                  </a:lnTo>
                  <a:lnTo>
                    <a:pt x="1515591" y="287982"/>
                  </a:lnTo>
                  <a:lnTo>
                    <a:pt x="1515591" y="362247"/>
                  </a:lnTo>
                  <a:close/>
                </a:path>
                <a:path w="1946275" h="367030">
                  <a:moveTo>
                    <a:pt x="1721420" y="94952"/>
                  </a:moveTo>
                  <a:lnTo>
                    <a:pt x="1684808" y="82153"/>
                  </a:lnTo>
                  <a:lnTo>
                    <a:pt x="1670223" y="48815"/>
                  </a:lnTo>
                  <a:lnTo>
                    <a:pt x="1671135" y="39095"/>
                  </a:lnTo>
                  <a:lnTo>
                    <a:pt x="1701254" y="5915"/>
                  </a:lnTo>
                  <a:lnTo>
                    <a:pt x="1721420" y="2678"/>
                  </a:lnTo>
                  <a:lnTo>
                    <a:pt x="1732033" y="3488"/>
                  </a:lnTo>
                  <a:lnTo>
                    <a:pt x="1769119" y="30323"/>
                  </a:lnTo>
                  <a:lnTo>
                    <a:pt x="1772766" y="48815"/>
                  </a:lnTo>
                  <a:lnTo>
                    <a:pt x="1771854" y="58545"/>
                  </a:lnTo>
                  <a:lnTo>
                    <a:pt x="1741698" y="91752"/>
                  </a:lnTo>
                  <a:lnTo>
                    <a:pt x="1721420" y="94952"/>
                  </a:lnTo>
                  <a:close/>
                </a:path>
                <a:path w="1946275" h="367030">
                  <a:moveTo>
                    <a:pt x="1615165" y="179189"/>
                  </a:moveTo>
                  <a:lnTo>
                    <a:pt x="1510233" y="179189"/>
                  </a:lnTo>
                  <a:lnTo>
                    <a:pt x="1510490" y="170580"/>
                  </a:lnTo>
                  <a:lnTo>
                    <a:pt x="1565746" y="101649"/>
                  </a:lnTo>
                  <a:lnTo>
                    <a:pt x="1674688" y="101649"/>
                  </a:lnTo>
                  <a:lnTo>
                    <a:pt x="1674688" y="109334"/>
                  </a:lnTo>
                  <a:lnTo>
                    <a:pt x="1615165" y="179189"/>
                  </a:lnTo>
                  <a:close/>
                </a:path>
                <a:path w="1946275" h="367030">
                  <a:moveTo>
                    <a:pt x="1674688" y="109334"/>
                  </a:moveTo>
                  <a:lnTo>
                    <a:pt x="1674688" y="101649"/>
                  </a:lnTo>
                  <a:lnTo>
                    <a:pt x="1681236" y="101649"/>
                  </a:lnTo>
                  <a:lnTo>
                    <a:pt x="1674688" y="109334"/>
                  </a:lnTo>
                  <a:close/>
                </a:path>
                <a:path w="1946275" h="367030">
                  <a:moveTo>
                    <a:pt x="1769194" y="362247"/>
                  </a:moveTo>
                  <a:lnTo>
                    <a:pt x="1683469" y="362247"/>
                  </a:lnTo>
                  <a:lnTo>
                    <a:pt x="1674688" y="348400"/>
                  </a:lnTo>
                  <a:lnTo>
                    <a:pt x="1674688" y="109334"/>
                  </a:lnTo>
                  <a:lnTo>
                    <a:pt x="1681236" y="101649"/>
                  </a:lnTo>
                  <a:lnTo>
                    <a:pt x="1769194" y="101649"/>
                  </a:lnTo>
                  <a:lnTo>
                    <a:pt x="1769194" y="362247"/>
                  </a:lnTo>
                  <a:close/>
                </a:path>
                <a:path w="1946275" h="367030">
                  <a:moveTo>
                    <a:pt x="1510233" y="179189"/>
                  </a:moveTo>
                  <a:lnTo>
                    <a:pt x="1506215" y="175914"/>
                  </a:lnTo>
                  <a:lnTo>
                    <a:pt x="1510490" y="170580"/>
                  </a:lnTo>
                  <a:lnTo>
                    <a:pt x="1510233" y="179189"/>
                  </a:lnTo>
                  <a:close/>
                </a:path>
                <a:path w="1946275" h="367030">
                  <a:moveTo>
                    <a:pt x="1674688" y="362247"/>
                  </a:moveTo>
                  <a:lnTo>
                    <a:pt x="1574527" y="362247"/>
                  </a:lnTo>
                  <a:lnTo>
                    <a:pt x="1525413" y="278159"/>
                  </a:lnTo>
                  <a:lnTo>
                    <a:pt x="1630147" y="278159"/>
                  </a:lnTo>
                  <a:lnTo>
                    <a:pt x="1674688" y="348400"/>
                  </a:lnTo>
                  <a:lnTo>
                    <a:pt x="1674688" y="362247"/>
                  </a:lnTo>
                  <a:close/>
                </a:path>
                <a:path w="1946275" h="367030">
                  <a:moveTo>
                    <a:pt x="1683469" y="362247"/>
                  </a:moveTo>
                  <a:lnTo>
                    <a:pt x="1674688" y="362247"/>
                  </a:lnTo>
                  <a:lnTo>
                    <a:pt x="1674688" y="348400"/>
                  </a:lnTo>
                  <a:lnTo>
                    <a:pt x="1683469" y="362247"/>
                  </a:lnTo>
                  <a:close/>
                </a:path>
                <a:path w="1946275" h="367030">
                  <a:moveTo>
                    <a:pt x="1903214" y="101649"/>
                  </a:moveTo>
                  <a:lnTo>
                    <a:pt x="1808857" y="101649"/>
                  </a:lnTo>
                  <a:lnTo>
                    <a:pt x="1808857" y="41523"/>
                  </a:lnTo>
                  <a:lnTo>
                    <a:pt x="1903214" y="41523"/>
                  </a:lnTo>
                  <a:lnTo>
                    <a:pt x="1903214" y="101649"/>
                  </a:lnTo>
                  <a:close/>
                </a:path>
                <a:path w="1946275" h="367030">
                  <a:moveTo>
                    <a:pt x="1942951" y="172938"/>
                  </a:moveTo>
                  <a:lnTo>
                    <a:pt x="1778049" y="172938"/>
                  </a:lnTo>
                  <a:lnTo>
                    <a:pt x="1778049" y="101649"/>
                  </a:lnTo>
                  <a:lnTo>
                    <a:pt x="1942951" y="101649"/>
                  </a:lnTo>
                  <a:lnTo>
                    <a:pt x="1942951" y="172938"/>
                  </a:lnTo>
                  <a:close/>
                </a:path>
                <a:path w="1946275" h="367030">
                  <a:moveTo>
                    <a:pt x="1894284" y="366712"/>
                  </a:moveTo>
                  <a:lnTo>
                    <a:pt x="1842185" y="354908"/>
                  </a:lnTo>
                  <a:lnTo>
                    <a:pt x="1814177" y="319533"/>
                  </a:lnTo>
                  <a:lnTo>
                    <a:pt x="1808857" y="172938"/>
                  </a:lnTo>
                  <a:lnTo>
                    <a:pt x="1903214" y="172938"/>
                  </a:lnTo>
                  <a:lnTo>
                    <a:pt x="1903214" y="280491"/>
                  </a:lnTo>
                  <a:lnTo>
                    <a:pt x="1903958" y="284658"/>
                  </a:lnTo>
                  <a:lnTo>
                    <a:pt x="1905446" y="286345"/>
                  </a:lnTo>
                  <a:lnTo>
                    <a:pt x="1906934" y="287932"/>
                  </a:lnTo>
                  <a:lnTo>
                    <a:pt x="1911102" y="288726"/>
                  </a:lnTo>
                  <a:lnTo>
                    <a:pt x="1946225" y="288726"/>
                  </a:lnTo>
                  <a:lnTo>
                    <a:pt x="1946225" y="357633"/>
                  </a:lnTo>
                  <a:lnTo>
                    <a:pt x="1932375" y="361605"/>
                  </a:lnTo>
                  <a:lnTo>
                    <a:pt x="1919101" y="364442"/>
                  </a:lnTo>
                  <a:lnTo>
                    <a:pt x="1906404" y="366145"/>
                  </a:lnTo>
                  <a:lnTo>
                    <a:pt x="1894284" y="366712"/>
                  </a:lnTo>
                  <a:close/>
                </a:path>
                <a:path w="1946275" h="367030">
                  <a:moveTo>
                    <a:pt x="1946225" y="288726"/>
                  </a:moveTo>
                  <a:lnTo>
                    <a:pt x="1917948" y="288726"/>
                  </a:lnTo>
                  <a:lnTo>
                    <a:pt x="1923566" y="288531"/>
                  </a:lnTo>
                  <a:lnTo>
                    <a:pt x="1930247" y="287932"/>
                  </a:lnTo>
                  <a:lnTo>
                    <a:pt x="1937705" y="286968"/>
                  </a:lnTo>
                  <a:lnTo>
                    <a:pt x="1946225" y="285601"/>
                  </a:lnTo>
                  <a:lnTo>
                    <a:pt x="1946225" y="2887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558825" y="1799931"/>
            <a:ext cx="6263005" cy="299720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0" spc="-30" dirty="0">
                <a:solidFill>
                  <a:srgbClr val="EEEEEE"/>
                </a:solidFill>
                <a:latin typeface="Arial"/>
                <a:cs typeface="Arial"/>
              </a:rPr>
              <a:t>A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15" dirty="0">
                <a:solidFill>
                  <a:srgbClr val="EEEEEE"/>
                </a:solidFill>
                <a:latin typeface="Arial"/>
                <a:cs typeface="Arial"/>
              </a:rPr>
              <a:t>framework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45" dirty="0">
                <a:solidFill>
                  <a:srgbClr val="EEEEEE"/>
                </a:solidFill>
                <a:latin typeface="Arial"/>
                <a:cs typeface="Arial"/>
              </a:rPr>
              <a:t>to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5" dirty="0">
                <a:solidFill>
                  <a:srgbClr val="EEEEEE"/>
                </a:solidFill>
                <a:latin typeface="Arial"/>
                <a:cs typeface="Arial"/>
              </a:rPr>
              <a:t>make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20" dirty="0">
                <a:solidFill>
                  <a:srgbClr val="EEEEEE"/>
                </a:solidFill>
                <a:latin typeface="Arial"/>
                <a:cs typeface="Arial"/>
              </a:rPr>
              <a:t>Unity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feel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more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EEEEEE"/>
                </a:solidFill>
                <a:latin typeface="Arial"/>
                <a:cs typeface="Arial"/>
              </a:rPr>
              <a:t>like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the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10" dirty="0">
                <a:solidFill>
                  <a:srgbClr val="EEEEEE"/>
                </a:solidFill>
                <a:latin typeface="Arial"/>
                <a:cs typeface="Arial"/>
              </a:rPr>
              <a:t>rest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70" dirty="0">
                <a:solidFill>
                  <a:srgbClr val="EEEEEE"/>
                </a:solidFill>
                <a:latin typeface="Arial"/>
                <a:cs typeface="Arial"/>
              </a:rPr>
              <a:t>of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the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20" dirty="0">
                <a:solidFill>
                  <a:srgbClr val="EEEEEE"/>
                </a:solidFill>
                <a:latin typeface="Arial"/>
                <a:cs typeface="Arial"/>
              </a:rPr>
              <a:t>world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6167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object 2"/>
          <p:cNvGrpSpPr/>
          <p:nvPr/>
        </p:nvGrpSpPr>
        <p:grpSpPr>
          <a:xfrm>
            <a:off x="0" y="1694328"/>
            <a:ext cx="9144000" cy="4306421"/>
            <a:chOff x="0" y="0"/>
            <a:chExt cx="9144000" cy="5143500"/>
          </a:xfrm>
        </p:grpSpPr>
        <p:sp>
          <p:nvSpPr>
            <p:cNvPr id="30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5"/>
            <p:cNvSpPr/>
            <p:nvPr/>
          </p:nvSpPr>
          <p:spPr>
            <a:xfrm>
              <a:off x="8392876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675709"/>
          </a:xfrm>
        </p:spPr>
        <p:txBody>
          <a:bodyPr/>
          <a:lstStyle/>
          <a:p>
            <a:r>
              <a:rPr lang="en-US" dirty="0" smtClean="0"/>
              <a:t>Design considerations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28600" y="1842247"/>
            <a:ext cx="8727141" cy="3959115"/>
            <a:chOff x="533262" y="2191742"/>
            <a:chExt cx="7288811" cy="2951355"/>
          </a:xfrm>
        </p:grpSpPr>
        <p:sp>
          <p:nvSpPr>
            <p:cNvPr id="2" name="object 2"/>
            <p:cNvSpPr/>
            <p:nvPr/>
          </p:nvSpPr>
          <p:spPr>
            <a:xfrm>
              <a:off x="858943" y="3642016"/>
              <a:ext cx="2960042" cy="148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857754" y="3867343"/>
              <a:ext cx="615315" cy="102235"/>
            </a:xfrm>
            <a:custGeom>
              <a:avLst/>
              <a:gdLst/>
              <a:ahLst/>
              <a:cxnLst/>
              <a:rect l="l" t="t" r="r" b="b"/>
              <a:pathLst>
                <a:path w="615315" h="102235">
                  <a:moveTo>
                    <a:pt x="42465" y="101649"/>
                  </a:moveTo>
                  <a:lnTo>
                    <a:pt x="36611" y="101649"/>
                  </a:lnTo>
                  <a:lnTo>
                    <a:pt x="28630" y="100970"/>
                  </a:lnTo>
                  <a:lnTo>
                    <a:pt x="613" y="69577"/>
                  </a:lnTo>
                  <a:lnTo>
                    <a:pt x="0" y="60424"/>
                  </a:lnTo>
                  <a:lnTo>
                    <a:pt x="20" y="58340"/>
                  </a:lnTo>
                  <a:lnTo>
                    <a:pt x="21431" y="20910"/>
                  </a:lnTo>
                  <a:lnTo>
                    <a:pt x="36611" y="18157"/>
                  </a:lnTo>
                  <a:lnTo>
                    <a:pt x="46136" y="18157"/>
                  </a:lnTo>
                  <a:lnTo>
                    <a:pt x="53925" y="20935"/>
                  </a:lnTo>
                  <a:lnTo>
                    <a:pt x="66030" y="32047"/>
                  </a:lnTo>
                  <a:lnTo>
                    <a:pt x="66266" y="32593"/>
                  </a:lnTo>
                  <a:lnTo>
                    <a:pt x="30608" y="32593"/>
                  </a:lnTo>
                  <a:lnTo>
                    <a:pt x="26094" y="34726"/>
                  </a:lnTo>
                  <a:lnTo>
                    <a:pt x="19744" y="43259"/>
                  </a:lnTo>
                  <a:lnTo>
                    <a:pt x="18107" y="49708"/>
                  </a:lnTo>
                  <a:lnTo>
                    <a:pt x="18008" y="69899"/>
                  </a:lnTo>
                  <a:lnTo>
                    <a:pt x="19595" y="76448"/>
                  </a:lnTo>
                  <a:lnTo>
                    <a:pt x="22770" y="80813"/>
                  </a:lnTo>
                  <a:lnTo>
                    <a:pt x="25945" y="85080"/>
                  </a:lnTo>
                  <a:lnTo>
                    <a:pt x="30509" y="87213"/>
                  </a:lnTo>
                  <a:lnTo>
                    <a:pt x="64943" y="87213"/>
                  </a:lnTo>
                  <a:lnTo>
                    <a:pt x="61862" y="91876"/>
                  </a:lnTo>
                  <a:lnTo>
                    <a:pt x="57894" y="95349"/>
                  </a:lnTo>
                  <a:lnTo>
                    <a:pt x="47873" y="100409"/>
                  </a:lnTo>
                  <a:lnTo>
                    <a:pt x="42465" y="101649"/>
                  </a:lnTo>
                  <a:close/>
                </a:path>
                <a:path w="615315" h="102235">
                  <a:moveTo>
                    <a:pt x="69502" y="48517"/>
                  </a:moveTo>
                  <a:lnTo>
                    <a:pt x="52387" y="48517"/>
                  </a:lnTo>
                  <a:lnTo>
                    <a:pt x="52189" y="43854"/>
                  </a:lnTo>
                  <a:lnTo>
                    <a:pt x="50601" y="40034"/>
                  </a:lnTo>
                  <a:lnTo>
                    <a:pt x="47625" y="37058"/>
                  </a:lnTo>
                  <a:lnTo>
                    <a:pt x="44747" y="34081"/>
                  </a:lnTo>
                  <a:lnTo>
                    <a:pt x="41026" y="32593"/>
                  </a:lnTo>
                  <a:lnTo>
                    <a:pt x="66266" y="32593"/>
                  </a:lnTo>
                  <a:lnTo>
                    <a:pt x="69205" y="39389"/>
                  </a:lnTo>
                  <a:lnTo>
                    <a:pt x="69502" y="48517"/>
                  </a:lnTo>
                  <a:close/>
                </a:path>
                <a:path w="615315" h="102235">
                  <a:moveTo>
                    <a:pt x="64943" y="87213"/>
                  </a:moveTo>
                  <a:lnTo>
                    <a:pt x="40927" y="87213"/>
                  </a:lnTo>
                  <a:lnTo>
                    <a:pt x="44648" y="85923"/>
                  </a:lnTo>
                  <a:lnTo>
                    <a:pt x="47625" y="83343"/>
                  </a:lnTo>
                  <a:lnTo>
                    <a:pt x="50601" y="80664"/>
                  </a:lnTo>
                  <a:lnTo>
                    <a:pt x="52189" y="77390"/>
                  </a:lnTo>
                  <a:lnTo>
                    <a:pt x="52387" y="73521"/>
                  </a:lnTo>
                  <a:lnTo>
                    <a:pt x="69502" y="73521"/>
                  </a:lnTo>
                  <a:lnTo>
                    <a:pt x="69304" y="78482"/>
                  </a:lnTo>
                  <a:lnTo>
                    <a:pt x="67716" y="83145"/>
                  </a:lnTo>
                  <a:lnTo>
                    <a:pt x="64943" y="87213"/>
                  </a:lnTo>
                  <a:close/>
                </a:path>
                <a:path w="615315" h="102235">
                  <a:moveTo>
                    <a:pt x="124717" y="101649"/>
                  </a:moveTo>
                  <a:lnTo>
                    <a:pt x="117276" y="101649"/>
                  </a:lnTo>
                  <a:lnTo>
                    <a:pt x="109146" y="100942"/>
                  </a:lnTo>
                  <a:lnTo>
                    <a:pt x="80404" y="68963"/>
                  </a:lnTo>
                  <a:lnTo>
                    <a:pt x="79824" y="60721"/>
                  </a:lnTo>
                  <a:lnTo>
                    <a:pt x="79836" y="50948"/>
                  </a:lnTo>
                  <a:lnTo>
                    <a:pt x="103286" y="19843"/>
                  </a:lnTo>
                  <a:lnTo>
                    <a:pt x="109785" y="18157"/>
                  </a:lnTo>
                  <a:lnTo>
                    <a:pt x="117127" y="18157"/>
                  </a:lnTo>
                  <a:lnTo>
                    <a:pt x="146586" y="32593"/>
                  </a:lnTo>
                  <a:lnTo>
                    <a:pt x="111174" y="32593"/>
                  </a:lnTo>
                  <a:lnTo>
                    <a:pt x="106461" y="34974"/>
                  </a:lnTo>
                  <a:lnTo>
                    <a:pt x="102989" y="39737"/>
                  </a:lnTo>
                  <a:lnTo>
                    <a:pt x="99516" y="44400"/>
                  </a:lnTo>
                  <a:lnTo>
                    <a:pt x="97890" y="50948"/>
                  </a:lnTo>
                  <a:lnTo>
                    <a:pt x="111075" y="87213"/>
                  </a:lnTo>
                  <a:lnTo>
                    <a:pt x="147455" y="87213"/>
                  </a:lnTo>
                  <a:lnTo>
                    <a:pt x="146942" y="88255"/>
                  </a:lnTo>
                  <a:lnTo>
                    <a:pt x="142577" y="93116"/>
                  </a:lnTo>
                  <a:lnTo>
                    <a:pt x="136921" y="96589"/>
                  </a:lnTo>
                  <a:lnTo>
                    <a:pt x="131266" y="99962"/>
                  </a:lnTo>
                  <a:lnTo>
                    <a:pt x="124717" y="101649"/>
                  </a:lnTo>
                  <a:close/>
                </a:path>
                <a:path w="615315" h="102235">
                  <a:moveTo>
                    <a:pt x="147455" y="87213"/>
                  </a:moveTo>
                  <a:lnTo>
                    <a:pt x="123279" y="87213"/>
                  </a:lnTo>
                  <a:lnTo>
                    <a:pt x="128041" y="84832"/>
                  </a:lnTo>
                  <a:lnTo>
                    <a:pt x="131415" y="80069"/>
                  </a:lnTo>
                  <a:lnTo>
                    <a:pt x="134887" y="75307"/>
                  </a:lnTo>
                  <a:lnTo>
                    <a:pt x="136538" y="68659"/>
                  </a:lnTo>
                  <a:lnTo>
                    <a:pt x="136624" y="50948"/>
                  </a:lnTo>
                  <a:lnTo>
                    <a:pt x="134838" y="44499"/>
                  </a:lnTo>
                  <a:lnTo>
                    <a:pt x="131266" y="39737"/>
                  </a:lnTo>
                  <a:lnTo>
                    <a:pt x="127793" y="34974"/>
                  </a:lnTo>
                  <a:lnTo>
                    <a:pt x="123080" y="32593"/>
                  </a:lnTo>
                  <a:lnTo>
                    <a:pt x="146586" y="32593"/>
                  </a:lnTo>
                  <a:lnTo>
                    <a:pt x="154606" y="59977"/>
                  </a:lnTo>
                  <a:lnTo>
                    <a:pt x="154566" y="68963"/>
                  </a:lnTo>
                  <a:lnTo>
                    <a:pt x="153094" y="75753"/>
                  </a:lnTo>
                  <a:lnTo>
                    <a:pt x="147455" y="87213"/>
                  </a:lnTo>
                  <a:close/>
                </a:path>
                <a:path w="615315" h="102235">
                  <a:moveTo>
                    <a:pt x="231479" y="28872"/>
                  </a:moveTo>
                  <a:lnTo>
                    <a:pt x="187225" y="28872"/>
                  </a:lnTo>
                  <a:lnTo>
                    <a:pt x="192034" y="24184"/>
                  </a:lnTo>
                  <a:lnTo>
                    <a:pt x="197532" y="20835"/>
                  </a:lnTo>
                  <a:lnTo>
                    <a:pt x="203717" y="18826"/>
                  </a:lnTo>
                  <a:lnTo>
                    <a:pt x="210591" y="18157"/>
                  </a:lnTo>
                  <a:lnTo>
                    <a:pt x="221623" y="19952"/>
                  </a:lnTo>
                  <a:lnTo>
                    <a:pt x="229567" y="25337"/>
                  </a:lnTo>
                  <a:lnTo>
                    <a:pt x="231479" y="28872"/>
                  </a:lnTo>
                  <a:close/>
                </a:path>
                <a:path w="615315" h="102235">
                  <a:moveTo>
                    <a:pt x="187672" y="100161"/>
                  </a:moveTo>
                  <a:lnTo>
                    <a:pt x="169664" y="100161"/>
                  </a:lnTo>
                  <a:lnTo>
                    <a:pt x="169664" y="19645"/>
                  </a:lnTo>
                  <a:lnTo>
                    <a:pt x="186630" y="19645"/>
                  </a:lnTo>
                  <a:lnTo>
                    <a:pt x="187225" y="28872"/>
                  </a:lnTo>
                  <a:lnTo>
                    <a:pt x="231479" y="28872"/>
                  </a:lnTo>
                  <a:lnTo>
                    <a:pt x="233653" y="32891"/>
                  </a:lnTo>
                  <a:lnTo>
                    <a:pt x="196701" y="32891"/>
                  </a:lnTo>
                  <a:lnTo>
                    <a:pt x="191244" y="36214"/>
                  </a:lnTo>
                  <a:lnTo>
                    <a:pt x="187672" y="42862"/>
                  </a:lnTo>
                  <a:lnTo>
                    <a:pt x="187672" y="100161"/>
                  </a:lnTo>
                  <a:close/>
                </a:path>
                <a:path w="615315" h="102235">
                  <a:moveTo>
                    <a:pt x="236190" y="100161"/>
                  </a:moveTo>
                  <a:lnTo>
                    <a:pt x="218182" y="100161"/>
                  </a:lnTo>
                  <a:lnTo>
                    <a:pt x="218182" y="42862"/>
                  </a:lnTo>
                  <a:lnTo>
                    <a:pt x="217041" y="39092"/>
                  </a:lnTo>
                  <a:lnTo>
                    <a:pt x="214758" y="36611"/>
                  </a:lnTo>
                  <a:lnTo>
                    <a:pt x="212576" y="34131"/>
                  </a:lnTo>
                  <a:lnTo>
                    <a:pt x="209004" y="32891"/>
                  </a:lnTo>
                  <a:lnTo>
                    <a:pt x="233653" y="32891"/>
                  </a:lnTo>
                  <a:lnTo>
                    <a:pt x="234422" y="34314"/>
                  </a:lnTo>
                  <a:lnTo>
                    <a:pt x="236190" y="46880"/>
                  </a:lnTo>
                  <a:lnTo>
                    <a:pt x="236190" y="100161"/>
                  </a:lnTo>
                  <a:close/>
                </a:path>
                <a:path w="615315" h="102235">
                  <a:moveTo>
                    <a:pt x="277341" y="19645"/>
                  </a:moveTo>
                  <a:lnTo>
                    <a:pt x="259184" y="19645"/>
                  </a:lnTo>
                  <a:lnTo>
                    <a:pt x="259184" y="0"/>
                  </a:lnTo>
                  <a:lnTo>
                    <a:pt x="277341" y="0"/>
                  </a:lnTo>
                  <a:lnTo>
                    <a:pt x="277341" y="19645"/>
                  </a:lnTo>
                  <a:close/>
                </a:path>
                <a:path w="615315" h="102235">
                  <a:moveTo>
                    <a:pt x="291479" y="33039"/>
                  </a:moveTo>
                  <a:lnTo>
                    <a:pt x="245938" y="33039"/>
                  </a:lnTo>
                  <a:lnTo>
                    <a:pt x="245938" y="19645"/>
                  </a:lnTo>
                  <a:lnTo>
                    <a:pt x="291479" y="19645"/>
                  </a:lnTo>
                  <a:lnTo>
                    <a:pt x="291479" y="33039"/>
                  </a:lnTo>
                  <a:close/>
                </a:path>
                <a:path w="615315" h="102235">
                  <a:moveTo>
                    <a:pt x="283889" y="101649"/>
                  </a:moveTo>
                  <a:lnTo>
                    <a:pt x="280020" y="101649"/>
                  </a:lnTo>
                  <a:lnTo>
                    <a:pt x="270904" y="100207"/>
                  </a:lnTo>
                  <a:lnTo>
                    <a:pt x="264393" y="95882"/>
                  </a:lnTo>
                  <a:lnTo>
                    <a:pt x="260486" y="88673"/>
                  </a:lnTo>
                  <a:lnTo>
                    <a:pt x="259184" y="78581"/>
                  </a:lnTo>
                  <a:lnTo>
                    <a:pt x="259184" y="33039"/>
                  </a:lnTo>
                  <a:lnTo>
                    <a:pt x="277341" y="33039"/>
                  </a:lnTo>
                  <a:lnTo>
                    <a:pt x="277341" y="81061"/>
                  </a:lnTo>
                  <a:lnTo>
                    <a:pt x="277936" y="83294"/>
                  </a:lnTo>
                  <a:lnTo>
                    <a:pt x="279127" y="84683"/>
                  </a:lnTo>
                  <a:lnTo>
                    <a:pt x="280317" y="85973"/>
                  </a:lnTo>
                  <a:lnTo>
                    <a:pt x="282500" y="86617"/>
                  </a:lnTo>
                  <a:lnTo>
                    <a:pt x="291926" y="86617"/>
                  </a:lnTo>
                  <a:lnTo>
                    <a:pt x="291926" y="99863"/>
                  </a:lnTo>
                  <a:lnTo>
                    <a:pt x="287858" y="101054"/>
                  </a:lnTo>
                  <a:lnTo>
                    <a:pt x="283889" y="101649"/>
                  </a:lnTo>
                  <a:close/>
                </a:path>
                <a:path w="615315" h="102235">
                  <a:moveTo>
                    <a:pt x="291926" y="86617"/>
                  </a:moveTo>
                  <a:lnTo>
                    <a:pt x="287759" y="86617"/>
                  </a:lnTo>
                  <a:lnTo>
                    <a:pt x="289842" y="86369"/>
                  </a:lnTo>
                  <a:lnTo>
                    <a:pt x="291926" y="85873"/>
                  </a:lnTo>
                  <a:lnTo>
                    <a:pt x="291926" y="86617"/>
                  </a:lnTo>
                  <a:close/>
                </a:path>
                <a:path w="615315" h="102235">
                  <a:moveTo>
                    <a:pt x="347464" y="101649"/>
                  </a:moveTo>
                  <a:lnTo>
                    <a:pt x="340816" y="101649"/>
                  </a:lnTo>
                  <a:lnTo>
                    <a:pt x="332593" y="100970"/>
                  </a:lnTo>
                  <a:lnTo>
                    <a:pt x="302930" y="70470"/>
                  </a:lnTo>
                  <a:lnTo>
                    <a:pt x="302269" y="61912"/>
                  </a:lnTo>
                  <a:lnTo>
                    <a:pt x="302269" y="51643"/>
                  </a:lnTo>
                  <a:lnTo>
                    <a:pt x="303807" y="44499"/>
                  </a:lnTo>
                  <a:lnTo>
                    <a:pt x="306883" y="38248"/>
                  </a:lnTo>
                  <a:lnTo>
                    <a:pt x="309959" y="31898"/>
                  </a:lnTo>
                  <a:lnTo>
                    <a:pt x="314275" y="26987"/>
                  </a:lnTo>
                  <a:lnTo>
                    <a:pt x="325487" y="19942"/>
                  </a:lnTo>
                  <a:lnTo>
                    <a:pt x="331787" y="18157"/>
                  </a:lnTo>
                  <a:lnTo>
                    <a:pt x="338732" y="18157"/>
                  </a:lnTo>
                  <a:lnTo>
                    <a:pt x="366702" y="32593"/>
                  </a:lnTo>
                  <a:lnTo>
                    <a:pt x="333623" y="32593"/>
                  </a:lnTo>
                  <a:lnTo>
                    <a:pt x="329604" y="34329"/>
                  </a:lnTo>
                  <a:lnTo>
                    <a:pt x="326528" y="37802"/>
                  </a:lnTo>
                  <a:lnTo>
                    <a:pt x="323552" y="41275"/>
                  </a:lnTo>
                  <a:lnTo>
                    <a:pt x="321617" y="46136"/>
                  </a:lnTo>
                  <a:lnTo>
                    <a:pt x="320724" y="52387"/>
                  </a:lnTo>
                  <a:lnTo>
                    <a:pt x="372738" y="52387"/>
                  </a:lnTo>
                  <a:lnTo>
                    <a:pt x="373112" y="58340"/>
                  </a:lnTo>
                  <a:lnTo>
                    <a:pt x="373112" y="65633"/>
                  </a:lnTo>
                  <a:lnTo>
                    <a:pt x="320426" y="65633"/>
                  </a:lnTo>
                  <a:lnTo>
                    <a:pt x="321022" y="72280"/>
                  </a:lnTo>
                  <a:lnTo>
                    <a:pt x="323254" y="77539"/>
                  </a:lnTo>
                  <a:lnTo>
                    <a:pt x="330993" y="85278"/>
                  </a:lnTo>
                  <a:lnTo>
                    <a:pt x="335905" y="87213"/>
                  </a:lnTo>
                  <a:lnTo>
                    <a:pt x="371276" y="87213"/>
                  </a:lnTo>
                  <a:lnTo>
                    <a:pt x="368597" y="91231"/>
                  </a:lnTo>
                  <a:lnTo>
                    <a:pt x="364281" y="94952"/>
                  </a:lnTo>
                  <a:lnTo>
                    <a:pt x="353466" y="100310"/>
                  </a:lnTo>
                  <a:lnTo>
                    <a:pt x="347464" y="101649"/>
                  </a:lnTo>
                  <a:close/>
                </a:path>
                <a:path w="615315" h="102235">
                  <a:moveTo>
                    <a:pt x="372738" y="52387"/>
                  </a:moveTo>
                  <a:lnTo>
                    <a:pt x="355252" y="52387"/>
                  </a:lnTo>
                  <a:lnTo>
                    <a:pt x="355137" y="49290"/>
                  </a:lnTo>
                  <a:lnTo>
                    <a:pt x="354855" y="44995"/>
                  </a:lnTo>
                  <a:lnTo>
                    <a:pt x="353218" y="40431"/>
                  </a:lnTo>
                  <a:lnTo>
                    <a:pt x="350341" y="37355"/>
                  </a:lnTo>
                  <a:lnTo>
                    <a:pt x="347563" y="34180"/>
                  </a:lnTo>
                  <a:lnTo>
                    <a:pt x="343644" y="32593"/>
                  </a:lnTo>
                  <a:lnTo>
                    <a:pt x="366702" y="32593"/>
                  </a:lnTo>
                  <a:lnTo>
                    <a:pt x="368005" y="34481"/>
                  </a:lnTo>
                  <a:lnTo>
                    <a:pt x="370842" y="41337"/>
                  </a:lnTo>
                  <a:lnTo>
                    <a:pt x="372544" y="49290"/>
                  </a:lnTo>
                  <a:lnTo>
                    <a:pt x="372738" y="52387"/>
                  </a:lnTo>
                  <a:close/>
                </a:path>
                <a:path w="615315" h="102235">
                  <a:moveTo>
                    <a:pt x="371276" y="87213"/>
                  </a:moveTo>
                  <a:lnTo>
                    <a:pt x="350093" y="87213"/>
                  </a:lnTo>
                  <a:lnTo>
                    <a:pt x="356840" y="83839"/>
                  </a:lnTo>
                  <a:lnTo>
                    <a:pt x="362098" y="77092"/>
                  </a:lnTo>
                  <a:lnTo>
                    <a:pt x="371772" y="86469"/>
                  </a:lnTo>
                  <a:lnTo>
                    <a:pt x="371276" y="87213"/>
                  </a:lnTo>
                  <a:close/>
                </a:path>
                <a:path w="615315" h="102235">
                  <a:moveTo>
                    <a:pt x="400273" y="100161"/>
                  </a:moveTo>
                  <a:lnTo>
                    <a:pt x="380181" y="100161"/>
                  </a:lnTo>
                  <a:lnTo>
                    <a:pt x="405631" y="59233"/>
                  </a:lnTo>
                  <a:lnTo>
                    <a:pt x="381074" y="19645"/>
                  </a:lnTo>
                  <a:lnTo>
                    <a:pt x="401017" y="19645"/>
                  </a:lnTo>
                  <a:lnTo>
                    <a:pt x="416049" y="46136"/>
                  </a:lnTo>
                  <a:lnTo>
                    <a:pt x="434937" y="46136"/>
                  </a:lnTo>
                  <a:lnTo>
                    <a:pt x="426764" y="59233"/>
                  </a:lnTo>
                  <a:lnTo>
                    <a:pt x="435093" y="72628"/>
                  </a:lnTo>
                  <a:lnTo>
                    <a:pt x="416197" y="72628"/>
                  </a:lnTo>
                  <a:lnTo>
                    <a:pt x="400273" y="100161"/>
                  </a:lnTo>
                  <a:close/>
                </a:path>
                <a:path w="615315" h="102235">
                  <a:moveTo>
                    <a:pt x="434937" y="46136"/>
                  </a:moveTo>
                  <a:lnTo>
                    <a:pt x="416049" y="46136"/>
                  </a:lnTo>
                  <a:lnTo>
                    <a:pt x="431378" y="19645"/>
                  </a:lnTo>
                  <a:lnTo>
                    <a:pt x="451470" y="19645"/>
                  </a:lnTo>
                  <a:lnTo>
                    <a:pt x="434937" y="46136"/>
                  </a:lnTo>
                  <a:close/>
                </a:path>
                <a:path w="615315" h="102235">
                  <a:moveTo>
                    <a:pt x="452214" y="100161"/>
                  </a:moveTo>
                  <a:lnTo>
                    <a:pt x="432271" y="100161"/>
                  </a:lnTo>
                  <a:lnTo>
                    <a:pt x="416197" y="72628"/>
                  </a:lnTo>
                  <a:lnTo>
                    <a:pt x="435093" y="72628"/>
                  </a:lnTo>
                  <a:lnTo>
                    <a:pt x="452214" y="100161"/>
                  </a:lnTo>
                  <a:close/>
                </a:path>
                <a:path w="615315" h="102235">
                  <a:moveTo>
                    <a:pt x="486444" y="19645"/>
                  </a:moveTo>
                  <a:lnTo>
                    <a:pt x="468287" y="19645"/>
                  </a:lnTo>
                  <a:lnTo>
                    <a:pt x="468287" y="0"/>
                  </a:lnTo>
                  <a:lnTo>
                    <a:pt x="486444" y="0"/>
                  </a:lnTo>
                  <a:lnTo>
                    <a:pt x="486444" y="19645"/>
                  </a:lnTo>
                  <a:close/>
                </a:path>
                <a:path w="615315" h="102235">
                  <a:moveTo>
                    <a:pt x="500583" y="33039"/>
                  </a:moveTo>
                  <a:lnTo>
                    <a:pt x="455042" y="33039"/>
                  </a:lnTo>
                  <a:lnTo>
                    <a:pt x="455042" y="19645"/>
                  </a:lnTo>
                  <a:lnTo>
                    <a:pt x="500583" y="19645"/>
                  </a:lnTo>
                  <a:lnTo>
                    <a:pt x="500583" y="33039"/>
                  </a:lnTo>
                  <a:close/>
                </a:path>
                <a:path w="615315" h="102235">
                  <a:moveTo>
                    <a:pt x="492993" y="101649"/>
                  </a:moveTo>
                  <a:lnTo>
                    <a:pt x="489123" y="101649"/>
                  </a:lnTo>
                  <a:lnTo>
                    <a:pt x="480007" y="100207"/>
                  </a:lnTo>
                  <a:lnTo>
                    <a:pt x="473496" y="95882"/>
                  </a:lnTo>
                  <a:lnTo>
                    <a:pt x="469589" y="88673"/>
                  </a:lnTo>
                  <a:lnTo>
                    <a:pt x="468287" y="78581"/>
                  </a:lnTo>
                  <a:lnTo>
                    <a:pt x="468287" y="33039"/>
                  </a:lnTo>
                  <a:lnTo>
                    <a:pt x="486444" y="33039"/>
                  </a:lnTo>
                  <a:lnTo>
                    <a:pt x="486444" y="81061"/>
                  </a:lnTo>
                  <a:lnTo>
                    <a:pt x="487040" y="83294"/>
                  </a:lnTo>
                  <a:lnTo>
                    <a:pt x="488230" y="84683"/>
                  </a:lnTo>
                  <a:lnTo>
                    <a:pt x="489421" y="85973"/>
                  </a:lnTo>
                  <a:lnTo>
                    <a:pt x="491604" y="86617"/>
                  </a:lnTo>
                  <a:lnTo>
                    <a:pt x="501029" y="86617"/>
                  </a:lnTo>
                  <a:lnTo>
                    <a:pt x="501029" y="99863"/>
                  </a:lnTo>
                  <a:lnTo>
                    <a:pt x="496961" y="101054"/>
                  </a:lnTo>
                  <a:lnTo>
                    <a:pt x="492993" y="101649"/>
                  </a:lnTo>
                  <a:close/>
                </a:path>
                <a:path w="615315" h="102235">
                  <a:moveTo>
                    <a:pt x="501029" y="86617"/>
                  </a:moveTo>
                  <a:lnTo>
                    <a:pt x="496862" y="86617"/>
                  </a:lnTo>
                  <a:lnTo>
                    <a:pt x="498946" y="86369"/>
                  </a:lnTo>
                  <a:lnTo>
                    <a:pt x="501029" y="85873"/>
                  </a:lnTo>
                  <a:lnTo>
                    <a:pt x="501029" y="86617"/>
                  </a:lnTo>
                  <a:close/>
                </a:path>
                <a:path w="615315" h="102235">
                  <a:moveTo>
                    <a:pt x="575447" y="88106"/>
                  </a:moveTo>
                  <a:lnTo>
                    <a:pt x="549771" y="88106"/>
                  </a:lnTo>
                  <a:lnTo>
                    <a:pt x="553392" y="87213"/>
                  </a:lnTo>
                  <a:lnTo>
                    <a:pt x="555873" y="85427"/>
                  </a:lnTo>
                  <a:lnTo>
                    <a:pt x="558353" y="83542"/>
                  </a:lnTo>
                  <a:lnTo>
                    <a:pt x="559593" y="81160"/>
                  </a:lnTo>
                  <a:lnTo>
                    <a:pt x="559593" y="75009"/>
                  </a:lnTo>
                  <a:lnTo>
                    <a:pt x="558254" y="72528"/>
                  </a:lnTo>
                  <a:lnTo>
                    <a:pt x="552896" y="69155"/>
                  </a:lnTo>
                  <a:lnTo>
                    <a:pt x="548481" y="67667"/>
                  </a:lnTo>
                  <a:lnTo>
                    <a:pt x="536178" y="65087"/>
                  </a:lnTo>
                  <a:lnTo>
                    <a:pt x="531068" y="63450"/>
                  </a:lnTo>
                  <a:lnTo>
                    <a:pt x="517971" y="57100"/>
                  </a:lnTo>
                  <a:lnTo>
                    <a:pt x="513457" y="50800"/>
                  </a:lnTo>
                  <a:lnTo>
                    <a:pt x="513457" y="35619"/>
                  </a:lnTo>
                  <a:lnTo>
                    <a:pt x="516384" y="29815"/>
                  </a:lnTo>
                  <a:lnTo>
                    <a:pt x="528091" y="20488"/>
                  </a:lnTo>
                  <a:lnTo>
                    <a:pt x="535533" y="18157"/>
                  </a:lnTo>
                  <a:lnTo>
                    <a:pt x="554186" y="18157"/>
                  </a:lnTo>
                  <a:lnTo>
                    <a:pt x="561925" y="20538"/>
                  </a:lnTo>
                  <a:lnTo>
                    <a:pt x="567779" y="25300"/>
                  </a:lnTo>
                  <a:lnTo>
                    <a:pt x="573732" y="30063"/>
                  </a:lnTo>
                  <a:lnTo>
                    <a:pt x="574524" y="31700"/>
                  </a:lnTo>
                  <a:lnTo>
                    <a:pt x="540593" y="31700"/>
                  </a:lnTo>
                  <a:lnTo>
                    <a:pt x="537319" y="32642"/>
                  </a:lnTo>
                  <a:lnTo>
                    <a:pt x="532258" y="36314"/>
                  </a:lnTo>
                  <a:lnTo>
                    <a:pt x="531018" y="38744"/>
                  </a:lnTo>
                  <a:lnTo>
                    <a:pt x="531018" y="44598"/>
                  </a:lnTo>
                  <a:lnTo>
                    <a:pt x="555724" y="54471"/>
                  </a:lnTo>
                  <a:lnTo>
                    <a:pt x="561330" y="56306"/>
                  </a:lnTo>
                  <a:lnTo>
                    <a:pt x="569466" y="60672"/>
                  </a:lnTo>
                  <a:lnTo>
                    <a:pt x="572442" y="63301"/>
                  </a:lnTo>
                  <a:lnTo>
                    <a:pt x="574327" y="66377"/>
                  </a:lnTo>
                  <a:lnTo>
                    <a:pt x="576312" y="69353"/>
                  </a:lnTo>
                  <a:lnTo>
                    <a:pt x="577181" y="72528"/>
                  </a:lnTo>
                  <a:lnTo>
                    <a:pt x="577202" y="84683"/>
                  </a:lnTo>
                  <a:lnTo>
                    <a:pt x="575447" y="88106"/>
                  </a:lnTo>
                  <a:close/>
                </a:path>
                <a:path w="615315" h="102235">
                  <a:moveTo>
                    <a:pt x="576709" y="43755"/>
                  </a:moveTo>
                  <a:lnTo>
                    <a:pt x="558700" y="43755"/>
                  </a:lnTo>
                  <a:lnTo>
                    <a:pt x="558700" y="40282"/>
                  </a:lnTo>
                  <a:lnTo>
                    <a:pt x="557410" y="37405"/>
                  </a:lnTo>
                  <a:lnTo>
                    <a:pt x="552251" y="32841"/>
                  </a:lnTo>
                  <a:lnTo>
                    <a:pt x="548828" y="31700"/>
                  </a:lnTo>
                  <a:lnTo>
                    <a:pt x="574524" y="31700"/>
                  </a:lnTo>
                  <a:lnTo>
                    <a:pt x="576709" y="36214"/>
                  </a:lnTo>
                  <a:lnTo>
                    <a:pt x="576709" y="43755"/>
                  </a:lnTo>
                  <a:close/>
                </a:path>
                <a:path w="615315" h="102235">
                  <a:moveTo>
                    <a:pt x="554434" y="101649"/>
                  </a:moveTo>
                  <a:lnTo>
                    <a:pt x="538162" y="101649"/>
                  </a:lnTo>
                  <a:lnTo>
                    <a:pt x="532308" y="100458"/>
                  </a:lnTo>
                  <a:lnTo>
                    <a:pt x="521989" y="95696"/>
                  </a:lnTo>
                  <a:lnTo>
                    <a:pt x="517971" y="92422"/>
                  </a:lnTo>
                  <a:lnTo>
                    <a:pt x="512216" y="84087"/>
                  </a:lnTo>
                  <a:lnTo>
                    <a:pt x="510778" y="79573"/>
                  </a:lnTo>
                  <a:lnTo>
                    <a:pt x="510778" y="74711"/>
                  </a:lnTo>
                  <a:lnTo>
                    <a:pt x="528339" y="74711"/>
                  </a:lnTo>
                  <a:lnTo>
                    <a:pt x="528538" y="78978"/>
                  </a:lnTo>
                  <a:lnTo>
                    <a:pt x="530125" y="82301"/>
                  </a:lnTo>
                  <a:lnTo>
                    <a:pt x="533102" y="84683"/>
                  </a:lnTo>
                  <a:lnTo>
                    <a:pt x="536078" y="86965"/>
                  </a:lnTo>
                  <a:lnTo>
                    <a:pt x="540047" y="88106"/>
                  </a:lnTo>
                  <a:lnTo>
                    <a:pt x="575447" y="88106"/>
                  </a:lnTo>
                  <a:lnTo>
                    <a:pt x="574278" y="90388"/>
                  </a:lnTo>
                  <a:lnTo>
                    <a:pt x="562272" y="99417"/>
                  </a:lnTo>
                  <a:lnTo>
                    <a:pt x="554434" y="101649"/>
                  </a:lnTo>
                  <a:close/>
                </a:path>
                <a:path w="615315" h="102235">
                  <a:moveTo>
                    <a:pt x="607690" y="101054"/>
                  </a:moveTo>
                  <a:lnTo>
                    <a:pt x="601141" y="101054"/>
                  </a:lnTo>
                  <a:lnTo>
                    <a:pt x="598611" y="100111"/>
                  </a:lnTo>
                  <a:lnTo>
                    <a:pt x="594841" y="96341"/>
                  </a:lnTo>
                  <a:lnTo>
                    <a:pt x="593898" y="93960"/>
                  </a:lnTo>
                  <a:lnTo>
                    <a:pt x="593898" y="88205"/>
                  </a:lnTo>
                  <a:lnTo>
                    <a:pt x="594791" y="85824"/>
                  </a:lnTo>
                  <a:lnTo>
                    <a:pt x="596577" y="83939"/>
                  </a:lnTo>
                  <a:lnTo>
                    <a:pt x="598462" y="82053"/>
                  </a:lnTo>
                  <a:lnTo>
                    <a:pt x="601042" y="81111"/>
                  </a:lnTo>
                  <a:lnTo>
                    <a:pt x="607690" y="81111"/>
                  </a:lnTo>
                  <a:lnTo>
                    <a:pt x="610269" y="82053"/>
                  </a:lnTo>
                  <a:lnTo>
                    <a:pt x="612055" y="83939"/>
                  </a:lnTo>
                  <a:lnTo>
                    <a:pt x="613940" y="85824"/>
                  </a:lnTo>
                  <a:lnTo>
                    <a:pt x="614883" y="88205"/>
                  </a:lnTo>
                  <a:lnTo>
                    <a:pt x="614883" y="93960"/>
                  </a:lnTo>
                  <a:lnTo>
                    <a:pt x="613940" y="96341"/>
                  </a:lnTo>
                  <a:lnTo>
                    <a:pt x="612055" y="98226"/>
                  </a:lnTo>
                  <a:lnTo>
                    <a:pt x="610269" y="100111"/>
                  </a:lnTo>
                  <a:lnTo>
                    <a:pt x="607690" y="101054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3262" y="2231797"/>
              <a:ext cx="232705" cy="1481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3260" y="2221006"/>
              <a:ext cx="1345852" cy="17368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9959" y="3364005"/>
              <a:ext cx="1520949" cy="2178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5493" y="3346166"/>
              <a:ext cx="228599" cy="2057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68321" y="4507006"/>
              <a:ext cx="1051560" cy="220345"/>
            </a:xfrm>
            <a:custGeom>
              <a:avLst/>
              <a:gdLst/>
              <a:ahLst/>
              <a:cxnLst/>
              <a:rect l="l" t="t" r="r" b="b"/>
              <a:pathLst>
                <a:path w="1051560" h="220345">
                  <a:moveTo>
                    <a:pt x="28277" y="171450"/>
                  </a:moveTo>
                  <a:lnTo>
                    <a:pt x="0" y="171450"/>
                  </a:lnTo>
                  <a:lnTo>
                    <a:pt x="0" y="8929"/>
                  </a:lnTo>
                  <a:lnTo>
                    <a:pt x="103286" y="8929"/>
                  </a:lnTo>
                  <a:lnTo>
                    <a:pt x="103286" y="31700"/>
                  </a:lnTo>
                  <a:lnTo>
                    <a:pt x="28277" y="31700"/>
                  </a:lnTo>
                  <a:lnTo>
                    <a:pt x="28277" y="80069"/>
                  </a:lnTo>
                  <a:lnTo>
                    <a:pt x="93612" y="80069"/>
                  </a:lnTo>
                  <a:lnTo>
                    <a:pt x="93612" y="102542"/>
                  </a:lnTo>
                  <a:lnTo>
                    <a:pt x="28277" y="102542"/>
                  </a:lnTo>
                  <a:lnTo>
                    <a:pt x="28277" y="171450"/>
                  </a:lnTo>
                  <a:close/>
                </a:path>
                <a:path w="1051560" h="220345">
                  <a:moveTo>
                    <a:pt x="144995" y="85427"/>
                  </a:moveTo>
                  <a:lnTo>
                    <a:pt x="117909" y="85427"/>
                  </a:lnTo>
                  <a:lnTo>
                    <a:pt x="117909" y="78878"/>
                  </a:lnTo>
                  <a:lnTo>
                    <a:pt x="120091" y="72727"/>
                  </a:lnTo>
                  <a:lnTo>
                    <a:pt x="124457" y="66972"/>
                  </a:lnTo>
                  <a:lnTo>
                    <a:pt x="128823" y="61118"/>
                  </a:lnTo>
                  <a:lnTo>
                    <a:pt x="167617" y="48369"/>
                  </a:lnTo>
                  <a:lnTo>
                    <a:pt x="177710" y="49038"/>
                  </a:lnTo>
                  <a:lnTo>
                    <a:pt x="209336" y="69056"/>
                  </a:lnTo>
                  <a:lnTo>
                    <a:pt x="159977" y="69056"/>
                  </a:lnTo>
                  <a:lnTo>
                    <a:pt x="154917" y="70594"/>
                  </a:lnTo>
                  <a:lnTo>
                    <a:pt x="146980" y="76745"/>
                  </a:lnTo>
                  <a:lnTo>
                    <a:pt x="144995" y="80664"/>
                  </a:lnTo>
                  <a:lnTo>
                    <a:pt x="144995" y="85427"/>
                  </a:lnTo>
                  <a:close/>
                </a:path>
                <a:path w="1051560" h="220345">
                  <a:moveTo>
                    <a:pt x="156455" y="173682"/>
                  </a:moveTo>
                  <a:lnTo>
                    <a:pt x="121825" y="157757"/>
                  </a:lnTo>
                  <a:lnTo>
                    <a:pt x="115379" y="137666"/>
                  </a:lnTo>
                  <a:lnTo>
                    <a:pt x="116271" y="128559"/>
                  </a:lnTo>
                  <a:lnTo>
                    <a:pt x="147079" y="100235"/>
                  </a:lnTo>
                  <a:lnTo>
                    <a:pt x="170743" y="97631"/>
                  </a:lnTo>
                  <a:lnTo>
                    <a:pt x="187262" y="97631"/>
                  </a:lnTo>
                  <a:lnTo>
                    <a:pt x="187262" y="83492"/>
                  </a:lnTo>
                  <a:lnTo>
                    <a:pt x="185526" y="78482"/>
                  </a:lnTo>
                  <a:lnTo>
                    <a:pt x="178581" y="70941"/>
                  </a:lnTo>
                  <a:lnTo>
                    <a:pt x="173273" y="69056"/>
                  </a:lnTo>
                  <a:lnTo>
                    <a:pt x="209336" y="69056"/>
                  </a:lnTo>
                  <a:lnTo>
                    <a:pt x="211001" y="71921"/>
                  </a:lnTo>
                  <a:lnTo>
                    <a:pt x="213512" y="79930"/>
                  </a:lnTo>
                  <a:lnTo>
                    <a:pt x="214498" y="88999"/>
                  </a:lnTo>
                  <a:lnTo>
                    <a:pt x="214498" y="114746"/>
                  </a:lnTo>
                  <a:lnTo>
                    <a:pt x="162656" y="114746"/>
                  </a:lnTo>
                  <a:lnTo>
                    <a:pt x="155116" y="116482"/>
                  </a:lnTo>
                  <a:lnTo>
                    <a:pt x="144995" y="123428"/>
                  </a:lnTo>
                  <a:lnTo>
                    <a:pt x="142465" y="128389"/>
                  </a:lnTo>
                  <a:lnTo>
                    <a:pt x="142465" y="139997"/>
                  </a:lnTo>
                  <a:lnTo>
                    <a:pt x="144202" y="144164"/>
                  </a:lnTo>
                  <a:lnTo>
                    <a:pt x="147674" y="147339"/>
                  </a:lnTo>
                  <a:lnTo>
                    <a:pt x="151147" y="150415"/>
                  </a:lnTo>
                  <a:lnTo>
                    <a:pt x="155761" y="151953"/>
                  </a:lnTo>
                  <a:lnTo>
                    <a:pt x="214864" y="151953"/>
                  </a:lnTo>
                  <a:lnTo>
                    <a:pt x="215614" y="158167"/>
                  </a:lnTo>
                  <a:lnTo>
                    <a:pt x="216066" y="160139"/>
                  </a:lnTo>
                  <a:lnTo>
                    <a:pt x="188155" y="160139"/>
                  </a:lnTo>
                  <a:lnTo>
                    <a:pt x="181319" y="166064"/>
                  </a:lnTo>
                  <a:lnTo>
                    <a:pt x="173756" y="170296"/>
                  </a:lnTo>
                  <a:lnTo>
                    <a:pt x="165468" y="172835"/>
                  </a:lnTo>
                  <a:lnTo>
                    <a:pt x="156455" y="173682"/>
                  </a:lnTo>
                  <a:close/>
                </a:path>
                <a:path w="1051560" h="220345">
                  <a:moveTo>
                    <a:pt x="214864" y="151953"/>
                  </a:moveTo>
                  <a:lnTo>
                    <a:pt x="166873" y="151953"/>
                  </a:lnTo>
                  <a:lnTo>
                    <a:pt x="171884" y="150663"/>
                  </a:lnTo>
                  <a:lnTo>
                    <a:pt x="181309" y="145405"/>
                  </a:lnTo>
                  <a:lnTo>
                    <a:pt x="184881" y="141882"/>
                  </a:lnTo>
                  <a:lnTo>
                    <a:pt x="187181" y="137666"/>
                  </a:lnTo>
                  <a:lnTo>
                    <a:pt x="187262" y="114746"/>
                  </a:lnTo>
                  <a:lnTo>
                    <a:pt x="214498" y="114746"/>
                  </a:lnTo>
                  <a:lnTo>
                    <a:pt x="214568" y="145405"/>
                  </a:lnTo>
                  <a:lnTo>
                    <a:pt x="214777" y="151237"/>
                  </a:lnTo>
                  <a:lnTo>
                    <a:pt x="214864" y="151953"/>
                  </a:lnTo>
                  <a:close/>
                </a:path>
                <a:path w="1051560" h="220345">
                  <a:moveTo>
                    <a:pt x="218963" y="171450"/>
                  </a:moveTo>
                  <a:lnTo>
                    <a:pt x="191281" y="171450"/>
                  </a:lnTo>
                  <a:lnTo>
                    <a:pt x="190090" y="169167"/>
                  </a:lnTo>
                  <a:lnTo>
                    <a:pt x="189048" y="165397"/>
                  </a:lnTo>
                  <a:lnTo>
                    <a:pt x="188155" y="160139"/>
                  </a:lnTo>
                  <a:lnTo>
                    <a:pt x="216066" y="160139"/>
                  </a:lnTo>
                  <a:lnTo>
                    <a:pt x="217010" y="164259"/>
                  </a:lnTo>
                  <a:lnTo>
                    <a:pt x="218963" y="169515"/>
                  </a:lnTo>
                  <a:lnTo>
                    <a:pt x="218963" y="171450"/>
                  </a:lnTo>
                  <a:close/>
                </a:path>
                <a:path w="1051560" h="220345">
                  <a:moveTo>
                    <a:pt x="334653" y="63251"/>
                  </a:moveTo>
                  <a:lnTo>
                    <a:pt x="269118" y="63251"/>
                  </a:lnTo>
                  <a:lnTo>
                    <a:pt x="276094" y="56740"/>
                  </a:lnTo>
                  <a:lnTo>
                    <a:pt x="284224" y="52089"/>
                  </a:lnTo>
                  <a:lnTo>
                    <a:pt x="293507" y="49299"/>
                  </a:lnTo>
                  <a:lnTo>
                    <a:pt x="303944" y="48369"/>
                  </a:lnTo>
                  <a:lnTo>
                    <a:pt x="315115" y="49531"/>
                  </a:lnTo>
                  <a:lnTo>
                    <a:pt x="324370" y="53020"/>
                  </a:lnTo>
                  <a:lnTo>
                    <a:pt x="331709" y="58833"/>
                  </a:lnTo>
                  <a:lnTo>
                    <a:pt x="334653" y="63251"/>
                  </a:lnTo>
                  <a:close/>
                </a:path>
                <a:path w="1051560" h="220345">
                  <a:moveTo>
                    <a:pt x="408655" y="66972"/>
                  </a:moveTo>
                  <a:lnTo>
                    <a:pt x="337132" y="66972"/>
                  </a:lnTo>
                  <a:lnTo>
                    <a:pt x="344360" y="58833"/>
                  </a:lnTo>
                  <a:lnTo>
                    <a:pt x="352945" y="53020"/>
                  </a:lnTo>
                  <a:lnTo>
                    <a:pt x="362889" y="49531"/>
                  </a:lnTo>
                  <a:lnTo>
                    <a:pt x="374191" y="48369"/>
                  </a:lnTo>
                  <a:lnTo>
                    <a:pt x="383520" y="49066"/>
                  </a:lnTo>
                  <a:lnTo>
                    <a:pt x="408655" y="66972"/>
                  </a:lnTo>
                  <a:close/>
                </a:path>
                <a:path w="1051560" h="220345">
                  <a:moveTo>
                    <a:pt x="269862" y="171450"/>
                  </a:moveTo>
                  <a:lnTo>
                    <a:pt x="242775" y="171450"/>
                  </a:lnTo>
                  <a:lnTo>
                    <a:pt x="242775" y="50601"/>
                  </a:lnTo>
                  <a:lnTo>
                    <a:pt x="268374" y="50601"/>
                  </a:lnTo>
                  <a:lnTo>
                    <a:pt x="269118" y="63251"/>
                  </a:lnTo>
                  <a:lnTo>
                    <a:pt x="334653" y="63251"/>
                  </a:lnTo>
                  <a:lnTo>
                    <a:pt x="337132" y="66972"/>
                  </a:lnTo>
                  <a:lnTo>
                    <a:pt x="408655" y="66972"/>
                  </a:lnTo>
                  <a:lnTo>
                    <a:pt x="410208" y="70693"/>
                  </a:lnTo>
                  <a:lnTo>
                    <a:pt x="293079" y="70693"/>
                  </a:lnTo>
                  <a:lnTo>
                    <a:pt x="285489" y="71521"/>
                  </a:lnTo>
                  <a:lnTo>
                    <a:pt x="279089" y="74004"/>
                  </a:lnTo>
                  <a:lnTo>
                    <a:pt x="273880" y="78144"/>
                  </a:lnTo>
                  <a:lnTo>
                    <a:pt x="269862" y="83939"/>
                  </a:lnTo>
                  <a:lnTo>
                    <a:pt x="269862" y="171450"/>
                  </a:lnTo>
                  <a:close/>
                </a:path>
                <a:path w="1051560" h="220345">
                  <a:moveTo>
                    <a:pt x="341895" y="171450"/>
                  </a:moveTo>
                  <a:lnTo>
                    <a:pt x="314808" y="171450"/>
                  </a:lnTo>
                  <a:lnTo>
                    <a:pt x="314808" y="91975"/>
                  </a:lnTo>
                  <a:lnTo>
                    <a:pt x="313227" y="82664"/>
                  </a:lnTo>
                  <a:lnTo>
                    <a:pt x="309078" y="76013"/>
                  </a:lnTo>
                  <a:lnTo>
                    <a:pt x="302362" y="72023"/>
                  </a:lnTo>
                  <a:lnTo>
                    <a:pt x="293079" y="70693"/>
                  </a:lnTo>
                  <a:lnTo>
                    <a:pt x="358961" y="70693"/>
                  </a:lnTo>
                  <a:lnTo>
                    <a:pt x="341746" y="88552"/>
                  </a:lnTo>
                  <a:lnTo>
                    <a:pt x="341895" y="171450"/>
                  </a:lnTo>
                  <a:close/>
                </a:path>
                <a:path w="1051560" h="220345">
                  <a:moveTo>
                    <a:pt x="413928" y="171450"/>
                  </a:moveTo>
                  <a:lnTo>
                    <a:pt x="386841" y="171450"/>
                  </a:lnTo>
                  <a:lnTo>
                    <a:pt x="386841" y="85228"/>
                  </a:lnTo>
                  <a:lnTo>
                    <a:pt x="385154" y="79623"/>
                  </a:lnTo>
                  <a:lnTo>
                    <a:pt x="378407" y="72479"/>
                  </a:lnTo>
                  <a:lnTo>
                    <a:pt x="372851" y="70693"/>
                  </a:lnTo>
                  <a:lnTo>
                    <a:pt x="410208" y="70693"/>
                  </a:lnTo>
                  <a:lnTo>
                    <a:pt x="411249" y="73186"/>
                  </a:lnTo>
                  <a:lnTo>
                    <a:pt x="413184" y="81994"/>
                  </a:lnTo>
                  <a:lnTo>
                    <a:pt x="413917" y="91975"/>
                  </a:lnTo>
                  <a:lnTo>
                    <a:pt x="413928" y="171450"/>
                  </a:lnTo>
                  <a:close/>
                </a:path>
                <a:path w="1051560" h="220345">
                  <a:moveTo>
                    <a:pt x="470557" y="171450"/>
                  </a:moveTo>
                  <a:lnTo>
                    <a:pt x="443470" y="171450"/>
                  </a:lnTo>
                  <a:lnTo>
                    <a:pt x="443470" y="50601"/>
                  </a:lnTo>
                  <a:lnTo>
                    <a:pt x="470557" y="50601"/>
                  </a:lnTo>
                  <a:lnTo>
                    <a:pt x="470557" y="171450"/>
                  </a:lnTo>
                  <a:close/>
                </a:path>
                <a:path w="1051560" h="220345">
                  <a:moveTo>
                    <a:pt x="461974" y="33635"/>
                  </a:moveTo>
                  <a:lnTo>
                    <a:pt x="452152" y="33635"/>
                  </a:lnTo>
                  <a:lnTo>
                    <a:pt x="448381" y="32295"/>
                  </a:lnTo>
                  <a:lnTo>
                    <a:pt x="445703" y="29616"/>
                  </a:lnTo>
                  <a:lnTo>
                    <a:pt x="443123" y="26838"/>
                  </a:lnTo>
                  <a:lnTo>
                    <a:pt x="441833" y="23415"/>
                  </a:lnTo>
                  <a:lnTo>
                    <a:pt x="441833" y="15180"/>
                  </a:lnTo>
                  <a:lnTo>
                    <a:pt x="443123" y="11707"/>
                  </a:lnTo>
                  <a:lnTo>
                    <a:pt x="445703" y="8929"/>
                  </a:lnTo>
                  <a:lnTo>
                    <a:pt x="448381" y="6151"/>
                  </a:lnTo>
                  <a:lnTo>
                    <a:pt x="452152" y="4762"/>
                  </a:lnTo>
                  <a:lnTo>
                    <a:pt x="461974" y="4762"/>
                  </a:lnTo>
                  <a:lnTo>
                    <a:pt x="465794" y="6151"/>
                  </a:lnTo>
                  <a:lnTo>
                    <a:pt x="471152" y="11707"/>
                  </a:lnTo>
                  <a:lnTo>
                    <a:pt x="472492" y="15180"/>
                  </a:lnTo>
                  <a:lnTo>
                    <a:pt x="472492" y="23415"/>
                  </a:lnTo>
                  <a:lnTo>
                    <a:pt x="471152" y="26838"/>
                  </a:lnTo>
                  <a:lnTo>
                    <a:pt x="468473" y="29616"/>
                  </a:lnTo>
                  <a:lnTo>
                    <a:pt x="465794" y="32295"/>
                  </a:lnTo>
                  <a:lnTo>
                    <a:pt x="461974" y="33635"/>
                  </a:lnTo>
                  <a:close/>
                </a:path>
                <a:path w="1051560" h="220345">
                  <a:moveTo>
                    <a:pt x="528935" y="171450"/>
                  </a:moveTo>
                  <a:lnTo>
                    <a:pt x="501848" y="171450"/>
                  </a:lnTo>
                  <a:lnTo>
                    <a:pt x="501848" y="0"/>
                  </a:lnTo>
                  <a:lnTo>
                    <a:pt x="528935" y="0"/>
                  </a:lnTo>
                  <a:lnTo>
                    <a:pt x="528935" y="171450"/>
                  </a:lnTo>
                  <a:close/>
                </a:path>
                <a:path w="1051560" h="220345">
                  <a:moveTo>
                    <a:pt x="587312" y="171450"/>
                  </a:moveTo>
                  <a:lnTo>
                    <a:pt x="560226" y="171450"/>
                  </a:lnTo>
                  <a:lnTo>
                    <a:pt x="560226" y="50601"/>
                  </a:lnTo>
                  <a:lnTo>
                    <a:pt x="587312" y="50601"/>
                  </a:lnTo>
                  <a:lnTo>
                    <a:pt x="587312" y="171450"/>
                  </a:lnTo>
                  <a:close/>
                </a:path>
                <a:path w="1051560" h="220345">
                  <a:moveTo>
                    <a:pt x="578730" y="33635"/>
                  </a:moveTo>
                  <a:lnTo>
                    <a:pt x="568907" y="33635"/>
                  </a:lnTo>
                  <a:lnTo>
                    <a:pt x="565137" y="32295"/>
                  </a:lnTo>
                  <a:lnTo>
                    <a:pt x="562458" y="29616"/>
                  </a:lnTo>
                  <a:lnTo>
                    <a:pt x="559879" y="26838"/>
                  </a:lnTo>
                  <a:lnTo>
                    <a:pt x="558589" y="23415"/>
                  </a:lnTo>
                  <a:lnTo>
                    <a:pt x="558589" y="15180"/>
                  </a:lnTo>
                  <a:lnTo>
                    <a:pt x="559879" y="11707"/>
                  </a:lnTo>
                  <a:lnTo>
                    <a:pt x="562458" y="8929"/>
                  </a:lnTo>
                  <a:lnTo>
                    <a:pt x="565137" y="6151"/>
                  </a:lnTo>
                  <a:lnTo>
                    <a:pt x="568907" y="4762"/>
                  </a:lnTo>
                  <a:lnTo>
                    <a:pt x="578730" y="4762"/>
                  </a:lnTo>
                  <a:lnTo>
                    <a:pt x="582550" y="6151"/>
                  </a:lnTo>
                  <a:lnTo>
                    <a:pt x="587908" y="11707"/>
                  </a:lnTo>
                  <a:lnTo>
                    <a:pt x="589247" y="15180"/>
                  </a:lnTo>
                  <a:lnTo>
                    <a:pt x="589247" y="23415"/>
                  </a:lnTo>
                  <a:lnTo>
                    <a:pt x="587908" y="26838"/>
                  </a:lnTo>
                  <a:lnTo>
                    <a:pt x="585229" y="29616"/>
                  </a:lnTo>
                  <a:lnTo>
                    <a:pt x="582550" y="32295"/>
                  </a:lnTo>
                  <a:lnTo>
                    <a:pt x="578730" y="33635"/>
                  </a:lnTo>
                  <a:close/>
                </a:path>
                <a:path w="1051560" h="220345">
                  <a:moveTo>
                    <a:pt x="642714" y="85427"/>
                  </a:moveTo>
                  <a:lnTo>
                    <a:pt x="615627" y="85427"/>
                  </a:lnTo>
                  <a:lnTo>
                    <a:pt x="615627" y="78878"/>
                  </a:lnTo>
                  <a:lnTo>
                    <a:pt x="617810" y="72727"/>
                  </a:lnTo>
                  <a:lnTo>
                    <a:pt x="622176" y="66972"/>
                  </a:lnTo>
                  <a:lnTo>
                    <a:pt x="626541" y="61118"/>
                  </a:lnTo>
                  <a:lnTo>
                    <a:pt x="665336" y="48369"/>
                  </a:lnTo>
                  <a:lnTo>
                    <a:pt x="675428" y="49038"/>
                  </a:lnTo>
                  <a:lnTo>
                    <a:pt x="707055" y="69056"/>
                  </a:lnTo>
                  <a:lnTo>
                    <a:pt x="657696" y="69056"/>
                  </a:lnTo>
                  <a:lnTo>
                    <a:pt x="652636" y="70594"/>
                  </a:lnTo>
                  <a:lnTo>
                    <a:pt x="644698" y="76745"/>
                  </a:lnTo>
                  <a:lnTo>
                    <a:pt x="642714" y="80664"/>
                  </a:lnTo>
                  <a:lnTo>
                    <a:pt x="642714" y="85427"/>
                  </a:lnTo>
                  <a:close/>
                </a:path>
                <a:path w="1051560" h="220345">
                  <a:moveTo>
                    <a:pt x="654174" y="173682"/>
                  </a:moveTo>
                  <a:lnTo>
                    <a:pt x="619543" y="157757"/>
                  </a:lnTo>
                  <a:lnTo>
                    <a:pt x="613097" y="137666"/>
                  </a:lnTo>
                  <a:lnTo>
                    <a:pt x="613990" y="128559"/>
                  </a:lnTo>
                  <a:lnTo>
                    <a:pt x="644797" y="100235"/>
                  </a:lnTo>
                  <a:lnTo>
                    <a:pt x="668461" y="97631"/>
                  </a:lnTo>
                  <a:lnTo>
                    <a:pt x="684981" y="97631"/>
                  </a:lnTo>
                  <a:lnTo>
                    <a:pt x="684981" y="83492"/>
                  </a:lnTo>
                  <a:lnTo>
                    <a:pt x="683245" y="78482"/>
                  </a:lnTo>
                  <a:lnTo>
                    <a:pt x="676299" y="70941"/>
                  </a:lnTo>
                  <a:lnTo>
                    <a:pt x="670991" y="69056"/>
                  </a:lnTo>
                  <a:lnTo>
                    <a:pt x="707055" y="69056"/>
                  </a:lnTo>
                  <a:lnTo>
                    <a:pt x="708719" y="71921"/>
                  </a:lnTo>
                  <a:lnTo>
                    <a:pt x="711231" y="79930"/>
                  </a:lnTo>
                  <a:lnTo>
                    <a:pt x="712216" y="88999"/>
                  </a:lnTo>
                  <a:lnTo>
                    <a:pt x="712216" y="114746"/>
                  </a:lnTo>
                  <a:lnTo>
                    <a:pt x="660375" y="114746"/>
                  </a:lnTo>
                  <a:lnTo>
                    <a:pt x="652834" y="116482"/>
                  </a:lnTo>
                  <a:lnTo>
                    <a:pt x="642714" y="123428"/>
                  </a:lnTo>
                  <a:lnTo>
                    <a:pt x="640184" y="128389"/>
                  </a:lnTo>
                  <a:lnTo>
                    <a:pt x="640184" y="139997"/>
                  </a:lnTo>
                  <a:lnTo>
                    <a:pt x="641920" y="144164"/>
                  </a:lnTo>
                  <a:lnTo>
                    <a:pt x="645393" y="147339"/>
                  </a:lnTo>
                  <a:lnTo>
                    <a:pt x="648865" y="150415"/>
                  </a:lnTo>
                  <a:lnTo>
                    <a:pt x="653479" y="151953"/>
                  </a:lnTo>
                  <a:lnTo>
                    <a:pt x="712582" y="151953"/>
                  </a:lnTo>
                  <a:lnTo>
                    <a:pt x="713333" y="158167"/>
                  </a:lnTo>
                  <a:lnTo>
                    <a:pt x="713784" y="160139"/>
                  </a:lnTo>
                  <a:lnTo>
                    <a:pt x="685874" y="160139"/>
                  </a:lnTo>
                  <a:lnTo>
                    <a:pt x="679037" y="166064"/>
                  </a:lnTo>
                  <a:lnTo>
                    <a:pt x="671475" y="170296"/>
                  </a:lnTo>
                  <a:lnTo>
                    <a:pt x="663187" y="172835"/>
                  </a:lnTo>
                  <a:lnTo>
                    <a:pt x="654174" y="173682"/>
                  </a:lnTo>
                  <a:close/>
                </a:path>
                <a:path w="1051560" h="220345">
                  <a:moveTo>
                    <a:pt x="712582" y="151953"/>
                  </a:moveTo>
                  <a:lnTo>
                    <a:pt x="664591" y="151953"/>
                  </a:lnTo>
                  <a:lnTo>
                    <a:pt x="669602" y="150663"/>
                  </a:lnTo>
                  <a:lnTo>
                    <a:pt x="679028" y="145405"/>
                  </a:lnTo>
                  <a:lnTo>
                    <a:pt x="682600" y="141882"/>
                  </a:lnTo>
                  <a:lnTo>
                    <a:pt x="684900" y="137666"/>
                  </a:lnTo>
                  <a:lnTo>
                    <a:pt x="684981" y="114746"/>
                  </a:lnTo>
                  <a:lnTo>
                    <a:pt x="712216" y="114746"/>
                  </a:lnTo>
                  <a:lnTo>
                    <a:pt x="712286" y="145405"/>
                  </a:lnTo>
                  <a:lnTo>
                    <a:pt x="712496" y="151237"/>
                  </a:lnTo>
                  <a:lnTo>
                    <a:pt x="712582" y="151953"/>
                  </a:lnTo>
                  <a:close/>
                </a:path>
                <a:path w="1051560" h="220345">
                  <a:moveTo>
                    <a:pt x="716681" y="171450"/>
                  </a:moveTo>
                  <a:lnTo>
                    <a:pt x="688999" y="171450"/>
                  </a:lnTo>
                  <a:lnTo>
                    <a:pt x="687809" y="169167"/>
                  </a:lnTo>
                  <a:lnTo>
                    <a:pt x="686767" y="165397"/>
                  </a:lnTo>
                  <a:lnTo>
                    <a:pt x="685874" y="160139"/>
                  </a:lnTo>
                  <a:lnTo>
                    <a:pt x="713784" y="160139"/>
                  </a:lnTo>
                  <a:lnTo>
                    <a:pt x="714728" y="164259"/>
                  </a:lnTo>
                  <a:lnTo>
                    <a:pt x="716681" y="169515"/>
                  </a:lnTo>
                  <a:lnTo>
                    <a:pt x="716681" y="171450"/>
                  </a:lnTo>
                  <a:close/>
                </a:path>
                <a:path w="1051560" h="220345">
                  <a:moveTo>
                    <a:pt x="803812" y="64144"/>
                  </a:moveTo>
                  <a:lnTo>
                    <a:pt x="767134" y="64144"/>
                  </a:lnTo>
                  <a:lnTo>
                    <a:pt x="772520" y="57243"/>
                  </a:lnTo>
                  <a:lnTo>
                    <a:pt x="778854" y="52313"/>
                  </a:lnTo>
                  <a:lnTo>
                    <a:pt x="786138" y="49355"/>
                  </a:lnTo>
                  <a:lnTo>
                    <a:pt x="794370" y="48369"/>
                  </a:lnTo>
                  <a:lnTo>
                    <a:pt x="798239" y="48369"/>
                  </a:lnTo>
                  <a:lnTo>
                    <a:pt x="801414" y="48914"/>
                  </a:lnTo>
                  <a:lnTo>
                    <a:pt x="803895" y="50006"/>
                  </a:lnTo>
                  <a:lnTo>
                    <a:pt x="803812" y="64144"/>
                  </a:lnTo>
                  <a:close/>
                </a:path>
                <a:path w="1051560" h="220345">
                  <a:moveTo>
                    <a:pt x="767581" y="171450"/>
                  </a:moveTo>
                  <a:lnTo>
                    <a:pt x="740494" y="171450"/>
                  </a:lnTo>
                  <a:lnTo>
                    <a:pt x="740494" y="50601"/>
                  </a:lnTo>
                  <a:lnTo>
                    <a:pt x="766390" y="50601"/>
                  </a:lnTo>
                  <a:lnTo>
                    <a:pt x="767134" y="64144"/>
                  </a:lnTo>
                  <a:lnTo>
                    <a:pt x="803812" y="64144"/>
                  </a:lnTo>
                  <a:lnTo>
                    <a:pt x="803751" y="74562"/>
                  </a:lnTo>
                  <a:lnTo>
                    <a:pt x="792733" y="74562"/>
                  </a:lnTo>
                  <a:lnTo>
                    <a:pt x="784184" y="75455"/>
                  </a:lnTo>
                  <a:lnTo>
                    <a:pt x="777143" y="78134"/>
                  </a:lnTo>
                  <a:lnTo>
                    <a:pt x="771608" y="82599"/>
                  </a:lnTo>
                  <a:lnTo>
                    <a:pt x="767581" y="88850"/>
                  </a:lnTo>
                  <a:lnTo>
                    <a:pt x="767581" y="171450"/>
                  </a:lnTo>
                  <a:close/>
                </a:path>
                <a:path w="1051560" h="220345">
                  <a:moveTo>
                    <a:pt x="803746" y="75455"/>
                  </a:moveTo>
                  <a:lnTo>
                    <a:pt x="800174" y="74860"/>
                  </a:lnTo>
                  <a:lnTo>
                    <a:pt x="796503" y="74562"/>
                  </a:lnTo>
                  <a:lnTo>
                    <a:pt x="803751" y="74562"/>
                  </a:lnTo>
                  <a:lnTo>
                    <a:pt x="803746" y="75455"/>
                  </a:lnTo>
                  <a:close/>
                </a:path>
                <a:path w="1051560" h="220345">
                  <a:moveTo>
                    <a:pt x="849734" y="171450"/>
                  </a:moveTo>
                  <a:lnTo>
                    <a:pt x="822647" y="171450"/>
                  </a:lnTo>
                  <a:lnTo>
                    <a:pt x="822647" y="50601"/>
                  </a:lnTo>
                  <a:lnTo>
                    <a:pt x="849734" y="50601"/>
                  </a:lnTo>
                  <a:lnTo>
                    <a:pt x="849734" y="171450"/>
                  </a:lnTo>
                  <a:close/>
                </a:path>
                <a:path w="1051560" h="220345">
                  <a:moveTo>
                    <a:pt x="841151" y="33635"/>
                  </a:moveTo>
                  <a:lnTo>
                    <a:pt x="831329" y="33635"/>
                  </a:lnTo>
                  <a:lnTo>
                    <a:pt x="827558" y="32295"/>
                  </a:lnTo>
                  <a:lnTo>
                    <a:pt x="824879" y="29616"/>
                  </a:lnTo>
                  <a:lnTo>
                    <a:pt x="822300" y="26838"/>
                  </a:lnTo>
                  <a:lnTo>
                    <a:pt x="821010" y="23415"/>
                  </a:lnTo>
                  <a:lnTo>
                    <a:pt x="821010" y="15180"/>
                  </a:lnTo>
                  <a:lnTo>
                    <a:pt x="822300" y="11707"/>
                  </a:lnTo>
                  <a:lnTo>
                    <a:pt x="824879" y="8929"/>
                  </a:lnTo>
                  <a:lnTo>
                    <a:pt x="827558" y="6151"/>
                  </a:lnTo>
                  <a:lnTo>
                    <a:pt x="831329" y="4762"/>
                  </a:lnTo>
                  <a:lnTo>
                    <a:pt x="841151" y="4762"/>
                  </a:lnTo>
                  <a:lnTo>
                    <a:pt x="844971" y="6151"/>
                  </a:lnTo>
                  <a:lnTo>
                    <a:pt x="850329" y="11707"/>
                  </a:lnTo>
                  <a:lnTo>
                    <a:pt x="851668" y="15180"/>
                  </a:lnTo>
                  <a:lnTo>
                    <a:pt x="851668" y="23415"/>
                  </a:lnTo>
                  <a:lnTo>
                    <a:pt x="850329" y="26838"/>
                  </a:lnTo>
                  <a:lnTo>
                    <a:pt x="847650" y="29616"/>
                  </a:lnTo>
                  <a:lnTo>
                    <a:pt x="844971" y="32295"/>
                  </a:lnTo>
                  <a:lnTo>
                    <a:pt x="841151" y="33635"/>
                  </a:lnTo>
                  <a:close/>
                </a:path>
                <a:path w="1051560" h="220345">
                  <a:moveTo>
                    <a:pt x="913320" y="50601"/>
                  </a:moveTo>
                  <a:lnTo>
                    <a:pt x="886234" y="50601"/>
                  </a:lnTo>
                  <a:lnTo>
                    <a:pt x="886234" y="21282"/>
                  </a:lnTo>
                  <a:lnTo>
                    <a:pt x="913320" y="21282"/>
                  </a:lnTo>
                  <a:lnTo>
                    <a:pt x="913320" y="50601"/>
                  </a:lnTo>
                  <a:close/>
                </a:path>
                <a:path w="1051560" h="220345">
                  <a:moveTo>
                    <a:pt x="934603" y="70693"/>
                  </a:moveTo>
                  <a:lnTo>
                    <a:pt x="866291" y="70693"/>
                  </a:lnTo>
                  <a:lnTo>
                    <a:pt x="866291" y="50601"/>
                  </a:lnTo>
                  <a:lnTo>
                    <a:pt x="934603" y="50601"/>
                  </a:lnTo>
                  <a:lnTo>
                    <a:pt x="934603" y="70693"/>
                  </a:lnTo>
                  <a:close/>
                </a:path>
                <a:path w="1051560" h="220345">
                  <a:moveTo>
                    <a:pt x="923143" y="173682"/>
                  </a:moveTo>
                  <a:lnTo>
                    <a:pt x="917488" y="173682"/>
                  </a:lnTo>
                  <a:lnTo>
                    <a:pt x="903814" y="171524"/>
                  </a:lnTo>
                  <a:lnTo>
                    <a:pt x="894047" y="165050"/>
                  </a:lnTo>
                  <a:lnTo>
                    <a:pt x="888187" y="154260"/>
                  </a:lnTo>
                  <a:lnTo>
                    <a:pt x="886234" y="139154"/>
                  </a:lnTo>
                  <a:lnTo>
                    <a:pt x="886234" y="70693"/>
                  </a:lnTo>
                  <a:lnTo>
                    <a:pt x="913320" y="70693"/>
                  </a:lnTo>
                  <a:lnTo>
                    <a:pt x="913320" y="142775"/>
                  </a:lnTo>
                  <a:lnTo>
                    <a:pt x="914213" y="146149"/>
                  </a:lnTo>
                  <a:lnTo>
                    <a:pt x="915999" y="148232"/>
                  </a:lnTo>
                  <a:lnTo>
                    <a:pt x="917885" y="150217"/>
                  </a:lnTo>
                  <a:lnTo>
                    <a:pt x="921159" y="151209"/>
                  </a:lnTo>
                  <a:lnTo>
                    <a:pt x="935347" y="151209"/>
                  </a:lnTo>
                  <a:lnTo>
                    <a:pt x="935347" y="171152"/>
                  </a:lnTo>
                  <a:lnTo>
                    <a:pt x="929096" y="172839"/>
                  </a:lnTo>
                  <a:lnTo>
                    <a:pt x="923143" y="173682"/>
                  </a:lnTo>
                  <a:close/>
                </a:path>
                <a:path w="1051560" h="220345">
                  <a:moveTo>
                    <a:pt x="935347" y="151209"/>
                  </a:moveTo>
                  <a:lnTo>
                    <a:pt x="928898" y="151209"/>
                  </a:lnTo>
                  <a:lnTo>
                    <a:pt x="932073" y="150862"/>
                  </a:lnTo>
                  <a:lnTo>
                    <a:pt x="935347" y="150167"/>
                  </a:lnTo>
                  <a:lnTo>
                    <a:pt x="935347" y="151209"/>
                  </a:lnTo>
                  <a:close/>
                </a:path>
                <a:path w="1051560" h="220345">
                  <a:moveTo>
                    <a:pt x="999201" y="197643"/>
                  </a:moveTo>
                  <a:lnTo>
                    <a:pt x="964480" y="197643"/>
                  </a:lnTo>
                  <a:lnTo>
                    <a:pt x="969640" y="196353"/>
                  </a:lnTo>
                  <a:lnTo>
                    <a:pt x="973112" y="193774"/>
                  </a:lnTo>
                  <a:lnTo>
                    <a:pt x="976585" y="191293"/>
                  </a:lnTo>
                  <a:lnTo>
                    <a:pt x="979313" y="187126"/>
                  </a:lnTo>
                  <a:lnTo>
                    <a:pt x="981298" y="181272"/>
                  </a:lnTo>
                  <a:lnTo>
                    <a:pt x="985167" y="170854"/>
                  </a:lnTo>
                  <a:lnTo>
                    <a:pt x="942751" y="50601"/>
                  </a:lnTo>
                  <a:lnTo>
                    <a:pt x="972070" y="50601"/>
                  </a:lnTo>
                  <a:lnTo>
                    <a:pt x="997520" y="132605"/>
                  </a:lnTo>
                  <a:lnTo>
                    <a:pt x="1022769" y="132605"/>
                  </a:lnTo>
                  <a:lnTo>
                    <a:pt x="1003027" y="189755"/>
                  </a:lnTo>
                  <a:lnTo>
                    <a:pt x="999201" y="197643"/>
                  </a:lnTo>
                  <a:close/>
                </a:path>
                <a:path w="1051560" h="220345">
                  <a:moveTo>
                    <a:pt x="1022769" y="132605"/>
                  </a:moveTo>
                  <a:lnTo>
                    <a:pt x="997520" y="132605"/>
                  </a:lnTo>
                  <a:lnTo>
                    <a:pt x="1022077" y="50601"/>
                  </a:lnTo>
                  <a:lnTo>
                    <a:pt x="1051098" y="50601"/>
                  </a:lnTo>
                  <a:lnTo>
                    <a:pt x="1022769" y="132605"/>
                  </a:lnTo>
                  <a:close/>
                </a:path>
                <a:path w="1051560" h="220345">
                  <a:moveTo>
                    <a:pt x="965522" y="220265"/>
                  </a:moveTo>
                  <a:lnTo>
                    <a:pt x="961553" y="220265"/>
                  </a:lnTo>
                  <a:lnTo>
                    <a:pt x="957188" y="219571"/>
                  </a:lnTo>
                  <a:lnTo>
                    <a:pt x="952425" y="218182"/>
                  </a:lnTo>
                  <a:lnTo>
                    <a:pt x="952425" y="197197"/>
                  </a:lnTo>
                  <a:lnTo>
                    <a:pt x="957634" y="197643"/>
                  </a:lnTo>
                  <a:lnTo>
                    <a:pt x="999201" y="197643"/>
                  </a:lnTo>
                  <a:lnTo>
                    <a:pt x="996553" y="203103"/>
                  </a:lnTo>
                  <a:lnTo>
                    <a:pt x="988144" y="212638"/>
                  </a:lnTo>
                  <a:lnTo>
                    <a:pt x="977800" y="218358"/>
                  </a:lnTo>
                  <a:lnTo>
                    <a:pt x="965522" y="220265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5503" y="4477742"/>
              <a:ext cx="228032" cy="2280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76346" y="2221007"/>
              <a:ext cx="1107440" cy="220345"/>
            </a:xfrm>
            <a:custGeom>
              <a:avLst/>
              <a:gdLst/>
              <a:ahLst/>
              <a:cxnLst/>
              <a:rect l="l" t="t" r="r" b="b"/>
              <a:pathLst>
                <a:path w="1107439" h="220344">
                  <a:moveTo>
                    <a:pt x="28277" y="171450"/>
                  </a:moveTo>
                  <a:lnTo>
                    <a:pt x="0" y="171450"/>
                  </a:lnTo>
                  <a:lnTo>
                    <a:pt x="0" y="8929"/>
                  </a:lnTo>
                  <a:lnTo>
                    <a:pt x="57150" y="8929"/>
                  </a:lnTo>
                  <a:lnTo>
                    <a:pt x="70414" y="9720"/>
                  </a:lnTo>
                  <a:lnTo>
                    <a:pt x="107314" y="28547"/>
                  </a:lnTo>
                  <a:lnTo>
                    <a:pt x="109112" y="31700"/>
                  </a:lnTo>
                  <a:lnTo>
                    <a:pt x="28277" y="31700"/>
                  </a:lnTo>
                  <a:lnTo>
                    <a:pt x="28277" y="86171"/>
                  </a:lnTo>
                  <a:lnTo>
                    <a:pt x="107303" y="86171"/>
                  </a:lnTo>
                  <a:lnTo>
                    <a:pt x="103714" y="90468"/>
                  </a:lnTo>
                  <a:lnTo>
                    <a:pt x="98598" y="95026"/>
                  </a:lnTo>
                  <a:lnTo>
                    <a:pt x="92701" y="98952"/>
                  </a:lnTo>
                  <a:lnTo>
                    <a:pt x="86022" y="102244"/>
                  </a:lnTo>
                  <a:lnTo>
                    <a:pt x="89563" y="108793"/>
                  </a:lnTo>
                  <a:lnTo>
                    <a:pt x="28277" y="108793"/>
                  </a:lnTo>
                  <a:lnTo>
                    <a:pt x="28277" y="171450"/>
                  </a:lnTo>
                  <a:close/>
                </a:path>
                <a:path w="1107439" h="220344">
                  <a:moveTo>
                    <a:pt x="107303" y="86171"/>
                  </a:moveTo>
                  <a:lnTo>
                    <a:pt x="66823" y="86171"/>
                  </a:lnTo>
                  <a:lnTo>
                    <a:pt x="74265" y="83790"/>
                  </a:lnTo>
                  <a:lnTo>
                    <a:pt x="79623" y="79027"/>
                  </a:lnTo>
                  <a:lnTo>
                    <a:pt x="84980" y="74166"/>
                  </a:lnTo>
                  <a:lnTo>
                    <a:pt x="87659" y="67567"/>
                  </a:lnTo>
                  <a:lnTo>
                    <a:pt x="87659" y="50502"/>
                  </a:lnTo>
                  <a:lnTo>
                    <a:pt x="85179" y="43755"/>
                  </a:lnTo>
                  <a:lnTo>
                    <a:pt x="75257" y="34230"/>
                  </a:lnTo>
                  <a:lnTo>
                    <a:pt x="67865" y="31799"/>
                  </a:lnTo>
                  <a:lnTo>
                    <a:pt x="58042" y="31700"/>
                  </a:lnTo>
                  <a:lnTo>
                    <a:pt x="109112" y="31700"/>
                  </a:lnTo>
                  <a:lnTo>
                    <a:pt x="112104" y="36946"/>
                  </a:lnTo>
                  <a:lnTo>
                    <a:pt x="114979" y="46778"/>
                  </a:lnTo>
                  <a:lnTo>
                    <a:pt x="115937" y="58042"/>
                  </a:lnTo>
                  <a:lnTo>
                    <a:pt x="115444" y="65828"/>
                  </a:lnTo>
                  <a:lnTo>
                    <a:pt x="113965" y="72962"/>
                  </a:lnTo>
                  <a:lnTo>
                    <a:pt x="111500" y="79446"/>
                  </a:lnTo>
                  <a:lnTo>
                    <a:pt x="108049" y="85278"/>
                  </a:lnTo>
                  <a:lnTo>
                    <a:pt x="107303" y="86171"/>
                  </a:lnTo>
                  <a:close/>
                </a:path>
                <a:path w="1107439" h="220344">
                  <a:moveTo>
                    <a:pt x="122634" y="171450"/>
                  </a:moveTo>
                  <a:lnTo>
                    <a:pt x="92273" y="171450"/>
                  </a:lnTo>
                  <a:lnTo>
                    <a:pt x="59680" y="108793"/>
                  </a:lnTo>
                  <a:lnTo>
                    <a:pt x="89563" y="108793"/>
                  </a:lnTo>
                  <a:lnTo>
                    <a:pt x="122634" y="169961"/>
                  </a:lnTo>
                  <a:lnTo>
                    <a:pt x="122634" y="171450"/>
                  </a:lnTo>
                  <a:close/>
                </a:path>
                <a:path w="1107439" h="220344">
                  <a:moveTo>
                    <a:pt x="193253" y="173682"/>
                  </a:moveTo>
                  <a:lnTo>
                    <a:pt x="151432" y="157460"/>
                  </a:lnTo>
                  <a:lnTo>
                    <a:pt x="135359" y="114151"/>
                  </a:lnTo>
                  <a:lnTo>
                    <a:pt x="135469" y="108644"/>
                  </a:lnTo>
                  <a:lnTo>
                    <a:pt x="146205" y="71837"/>
                  </a:lnTo>
                  <a:lnTo>
                    <a:pt x="182565" y="48871"/>
                  </a:lnTo>
                  <a:lnTo>
                    <a:pt x="190127" y="48369"/>
                  </a:lnTo>
                  <a:lnTo>
                    <a:pt x="201773" y="49355"/>
                  </a:lnTo>
                  <a:lnTo>
                    <a:pt x="212005" y="52313"/>
                  </a:lnTo>
                  <a:lnTo>
                    <a:pt x="220823" y="57243"/>
                  </a:lnTo>
                  <a:lnTo>
                    <a:pt x="228227" y="64144"/>
                  </a:lnTo>
                  <a:lnTo>
                    <a:pt x="232339" y="70246"/>
                  </a:lnTo>
                  <a:lnTo>
                    <a:pt x="182537" y="70246"/>
                  </a:lnTo>
                  <a:lnTo>
                    <a:pt x="176534" y="72876"/>
                  </a:lnTo>
                  <a:lnTo>
                    <a:pt x="171970" y="78134"/>
                  </a:lnTo>
                  <a:lnTo>
                    <a:pt x="167406" y="83294"/>
                  </a:lnTo>
                  <a:lnTo>
                    <a:pt x="164479" y="90487"/>
                  </a:lnTo>
                  <a:lnTo>
                    <a:pt x="163190" y="99714"/>
                  </a:lnTo>
                  <a:lnTo>
                    <a:pt x="241070" y="99714"/>
                  </a:lnTo>
                  <a:lnTo>
                    <a:pt x="241622" y="108644"/>
                  </a:lnTo>
                  <a:lnTo>
                    <a:pt x="241622" y="119657"/>
                  </a:lnTo>
                  <a:lnTo>
                    <a:pt x="162743" y="119657"/>
                  </a:lnTo>
                  <a:lnTo>
                    <a:pt x="163813" y="126717"/>
                  </a:lnTo>
                  <a:lnTo>
                    <a:pt x="185911" y="151953"/>
                  </a:lnTo>
                  <a:lnTo>
                    <a:pt x="239032" y="151953"/>
                  </a:lnTo>
                  <a:lnTo>
                    <a:pt x="235883" y="156036"/>
                  </a:lnTo>
                  <a:lnTo>
                    <a:pt x="200583" y="173310"/>
                  </a:lnTo>
                  <a:lnTo>
                    <a:pt x="193253" y="173682"/>
                  </a:lnTo>
                  <a:close/>
                </a:path>
                <a:path w="1107439" h="220344">
                  <a:moveTo>
                    <a:pt x="241070" y="99714"/>
                  </a:moveTo>
                  <a:lnTo>
                    <a:pt x="214833" y="99714"/>
                  </a:lnTo>
                  <a:lnTo>
                    <a:pt x="214833" y="97780"/>
                  </a:lnTo>
                  <a:lnTo>
                    <a:pt x="214238" y="88651"/>
                  </a:lnTo>
                  <a:lnTo>
                    <a:pt x="211807" y="81805"/>
                  </a:lnTo>
                  <a:lnTo>
                    <a:pt x="207540" y="77241"/>
                  </a:lnTo>
                  <a:lnTo>
                    <a:pt x="203373" y="72578"/>
                  </a:lnTo>
                  <a:lnTo>
                    <a:pt x="197519" y="70246"/>
                  </a:lnTo>
                  <a:lnTo>
                    <a:pt x="232339" y="70246"/>
                  </a:lnTo>
                  <a:lnTo>
                    <a:pt x="234101" y="72876"/>
                  </a:lnTo>
                  <a:lnTo>
                    <a:pt x="238273" y="83157"/>
                  </a:lnTo>
                  <a:lnTo>
                    <a:pt x="240785" y="95091"/>
                  </a:lnTo>
                  <a:lnTo>
                    <a:pt x="241070" y="99714"/>
                  </a:lnTo>
                  <a:close/>
                </a:path>
                <a:path w="1107439" h="220344">
                  <a:moveTo>
                    <a:pt x="239032" y="151953"/>
                  </a:moveTo>
                  <a:lnTo>
                    <a:pt x="194741" y="151953"/>
                  </a:lnTo>
                  <a:lnTo>
                    <a:pt x="203671" y="151014"/>
                  </a:lnTo>
                  <a:lnTo>
                    <a:pt x="211708" y="148195"/>
                  </a:lnTo>
                  <a:lnTo>
                    <a:pt x="218851" y="143498"/>
                  </a:lnTo>
                  <a:lnTo>
                    <a:pt x="225102" y="136921"/>
                  </a:lnTo>
                  <a:lnTo>
                    <a:pt x="239836" y="150911"/>
                  </a:lnTo>
                  <a:lnTo>
                    <a:pt x="239032" y="151953"/>
                  </a:lnTo>
                  <a:close/>
                </a:path>
                <a:path w="1107439" h="220344">
                  <a:moveTo>
                    <a:pt x="301935" y="173682"/>
                  </a:moveTo>
                  <a:lnTo>
                    <a:pt x="267741" y="155785"/>
                  </a:lnTo>
                  <a:lnTo>
                    <a:pt x="262049" y="128885"/>
                  </a:lnTo>
                  <a:lnTo>
                    <a:pt x="262049" y="50601"/>
                  </a:lnTo>
                  <a:lnTo>
                    <a:pt x="289284" y="50601"/>
                  </a:lnTo>
                  <a:lnTo>
                    <a:pt x="289320" y="128885"/>
                  </a:lnTo>
                  <a:lnTo>
                    <a:pt x="290475" y="138614"/>
                  </a:lnTo>
                  <a:lnTo>
                    <a:pt x="294047" y="145777"/>
                  </a:lnTo>
                  <a:lnTo>
                    <a:pt x="300000" y="150074"/>
                  </a:lnTo>
                  <a:lnTo>
                    <a:pt x="308334" y="151507"/>
                  </a:lnTo>
                  <a:lnTo>
                    <a:pt x="362061" y="151507"/>
                  </a:lnTo>
                  <a:lnTo>
                    <a:pt x="362061" y="159543"/>
                  </a:lnTo>
                  <a:lnTo>
                    <a:pt x="335867" y="159543"/>
                  </a:lnTo>
                  <a:lnTo>
                    <a:pt x="329282" y="165729"/>
                  </a:lnTo>
                  <a:lnTo>
                    <a:pt x="321431" y="170147"/>
                  </a:lnTo>
                  <a:lnTo>
                    <a:pt x="312315" y="172798"/>
                  </a:lnTo>
                  <a:lnTo>
                    <a:pt x="301935" y="173682"/>
                  </a:lnTo>
                  <a:close/>
                </a:path>
                <a:path w="1107439" h="220344">
                  <a:moveTo>
                    <a:pt x="362061" y="151507"/>
                  </a:moveTo>
                  <a:lnTo>
                    <a:pt x="308334" y="151507"/>
                  </a:lnTo>
                  <a:lnTo>
                    <a:pt x="317422" y="150623"/>
                  </a:lnTo>
                  <a:lnTo>
                    <a:pt x="324891" y="147972"/>
                  </a:lnTo>
                  <a:lnTo>
                    <a:pt x="330742" y="143554"/>
                  </a:lnTo>
                  <a:lnTo>
                    <a:pt x="334974" y="137368"/>
                  </a:lnTo>
                  <a:lnTo>
                    <a:pt x="334974" y="50601"/>
                  </a:lnTo>
                  <a:lnTo>
                    <a:pt x="362061" y="50601"/>
                  </a:lnTo>
                  <a:lnTo>
                    <a:pt x="362061" y="151507"/>
                  </a:lnTo>
                  <a:close/>
                </a:path>
                <a:path w="1107439" h="220344">
                  <a:moveTo>
                    <a:pt x="362061" y="171450"/>
                  </a:moveTo>
                  <a:lnTo>
                    <a:pt x="336612" y="171450"/>
                  </a:lnTo>
                  <a:lnTo>
                    <a:pt x="335867" y="159543"/>
                  </a:lnTo>
                  <a:lnTo>
                    <a:pt x="362061" y="159543"/>
                  </a:lnTo>
                  <a:lnTo>
                    <a:pt x="362061" y="171450"/>
                  </a:lnTo>
                  <a:close/>
                </a:path>
                <a:path w="1107439" h="220344">
                  <a:moveTo>
                    <a:pt x="479850" y="153292"/>
                  </a:moveTo>
                  <a:lnTo>
                    <a:pt x="442652" y="153292"/>
                  </a:lnTo>
                  <a:lnTo>
                    <a:pt x="448059" y="151953"/>
                  </a:lnTo>
                  <a:lnTo>
                    <a:pt x="451730" y="149274"/>
                  </a:lnTo>
                  <a:lnTo>
                    <a:pt x="455500" y="146595"/>
                  </a:lnTo>
                  <a:lnTo>
                    <a:pt x="457386" y="143023"/>
                  </a:lnTo>
                  <a:lnTo>
                    <a:pt x="457386" y="133796"/>
                  </a:lnTo>
                  <a:lnTo>
                    <a:pt x="455401" y="130174"/>
                  </a:lnTo>
                  <a:lnTo>
                    <a:pt x="451432" y="127694"/>
                  </a:lnTo>
                  <a:lnTo>
                    <a:pt x="447464" y="125114"/>
                  </a:lnTo>
                  <a:lnTo>
                    <a:pt x="440866" y="122882"/>
                  </a:lnTo>
                  <a:lnTo>
                    <a:pt x="431638" y="120997"/>
                  </a:lnTo>
                  <a:lnTo>
                    <a:pt x="422411" y="119012"/>
                  </a:lnTo>
                  <a:lnTo>
                    <a:pt x="389455" y="93798"/>
                  </a:lnTo>
                  <a:lnTo>
                    <a:pt x="388180" y="84980"/>
                  </a:lnTo>
                  <a:lnTo>
                    <a:pt x="388999" y="77492"/>
                  </a:lnTo>
                  <a:lnTo>
                    <a:pt x="425164" y="49029"/>
                  </a:lnTo>
                  <a:lnTo>
                    <a:pt x="434912" y="48369"/>
                  </a:lnTo>
                  <a:lnTo>
                    <a:pt x="445191" y="49038"/>
                  </a:lnTo>
                  <a:lnTo>
                    <a:pt x="478247" y="68758"/>
                  </a:lnTo>
                  <a:lnTo>
                    <a:pt x="428959" y="68758"/>
                  </a:lnTo>
                  <a:lnTo>
                    <a:pt x="424098" y="70147"/>
                  </a:lnTo>
                  <a:lnTo>
                    <a:pt x="420327" y="72925"/>
                  </a:lnTo>
                  <a:lnTo>
                    <a:pt x="416557" y="75604"/>
                  </a:lnTo>
                  <a:lnTo>
                    <a:pt x="414672" y="79275"/>
                  </a:lnTo>
                  <a:lnTo>
                    <a:pt x="414672" y="88106"/>
                  </a:lnTo>
                  <a:lnTo>
                    <a:pt x="416408" y="91330"/>
                  </a:lnTo>
                  <a:lnTo>
                    <a:pt x="419881" y="93612"/>
                  </a:lnTo>
                  <a:lnTo>
                    <a:pt x="423453" y="95894"/>
                  </a:lnTo>
                  <a:lnTo>
                    <a:pt x="430547" y="98226"/>
                  </a:lnTo>
                  <a:lnTo>
                    <a:pt x="441163" y="100607"/>
                  </a:lnTo>
                  <a:lnTo>
                    <a:pt x="448698" y="102477"/>
                  </a:lnTo>
                  <a:lnTo>
                    <a:pt x="479710" y="120699"/>
                  </a:lnTo>
                  <a:lnTo>
                    <a:pt x="482686" y="125164"/>
                  </a:lnTo>
                  <a:lnTo>
                    <a:pt x="484175" y="130671"/>
                  </a:lnTo>
                  <a:lnTo>
                    <a:pt x="484175" y="137219"/>
                  </a:lnTo>
                  <a:lnTo>
                    <a:pt x="483328" y="144949"/>
                  </a:lnTo>
                  <a:lnTo>
                    <a:pt x="480763" y="151953"/>
                  </a:lnTo>
                  <a:lnTo>
                    <a:pt x="479850" y="153292"/>
                  </a:lnTo>
                  <a:close/>
                </a:path>
                <a:path w="1107439" h="220344">
                  <a:moveTo>
                    <a:pt x="483282" y="86915"/>
                  </a:moveTo>
                  <a:lnTo>
                    <a:pt x="456046" y="86915"/>
                  </a:lnTo>
                  <a:lnTo>
                    <a:pt x="456046" y="81756"/>
                  </a:lnTo>
                  <a:lnTo>
                    <a:pt x="454111" y="77440"/>
                  </a:lnTo>
                  <a:lnTo>
                    <a:pt x="446372" y="70494"/>
                  </a:lnTo>
                  <a:lnTo>
                    <a:pt x="441263" y="68758"/>
                  </a:lnTo>
                  <a:lnTo>
                    <a:pt x="478247" y="68758"/>
                  </a:lnTo>
                  <a:lnTo>
                    <a:pt x="479933" y="71400"/>
                  </a:lnTo>
                  <a:lnTo>
                    <a:pt x="482444" y="78757"/>
                  </a:lnTo>
                  <a:lnTo>
                    <a:pt x="483282" y="86915"/>
                  </a:lnTo>
                  <a:close/>
                </a:path>
                <a:path w="1107439" h="220344">
                  <a:moveTo>
                    <a:pt x="435210" y="173682"/>
                  </a:moveTo>
                  <a:lnTo>
                    <a:pt x="394927" y="159841"/>
                  </a:lnTo>
                  <a:lnTo>
                    <a:pt x="384162" y="140592"/>
                  </a:lnTo>
                  <a:lnTo>
                    <a:pt x="384162" y="133350"/>
                  </a:lnTo>
                  <a:lnTo>
                    <a:pt x="410505" y="133350"/>
                  </a:lnTo>
                  <a:lnTo>
                    <a:pt x="410902" y="139799"/>
                  </a:lnTo>
                  <a:lnTo>
                    <a:pt x="413332" y="144760"/>
                  </a:lnTo>
                  <a:lnTo>
                    <a:pt x="417797" y="148232"/>
                  </a:lnTo>
                  <a:lnTo>
                    <a:pt x="422262" y="151606"/>
                  </a:lnTo>
                  <a:lnTo>
                    <a:pt x="428166" y="153292"/>
                  </a:lnTo>
                  <a:lnTo>
                    <a:pt x="479850" y="153292"/>
                  </a:lnTo>
                  <a:lnTo>
                    <a:pt x="476556" y="158120"/>
                  </a:lnTo>
                  <a:lnTo>
                    <a:pt x="470631" y="163562"/>
                  </a:lnTo>
                  <a:lnTo>
                    <a:pt x="463339" y="167989"/>
                  </a:lnTo>
                  <a:lnTo>
                    <a:pt x="455004" y="171152"/>
                  </a:lnTo>
                  <a:lnTo>
                    <a:pt x="445628" y="173049"/>
                  </a:lnTo>
                  <a:lnTo>
                    <a:pt x="435210" y="173682"/>
                  </a:lnTo>
                  <a:close/>
                </a:path>
                <a:path w="1107439" h="220344">
                  <a:moveTo>
                    <a:pt x="533548" y="85427"/>
                  </a:moveTo>
                  <a:lnTo>
                    <a:pt x="506462" y="85427"/>
                  </a:lnTo>
                  <a:lnTo>
                    <a:pt x="506462" y="78878"/>
                  </a:lnTo>
                  <a:lnTo>
                    <a:pt x="508644" y="72727"/>
                  </a:lnTo>
                  <a:lnTo>
                    <a:pt x="513010" y="66972"/>
                  </a:lnTo>
                  <a:lnTo>
                    <a:pt x="517376" y="61118"/>
                  </a:lnTo>
                  <a:lnTo>
                    <a:pt x="556170" y="48369"/>
                  </a:lnTo>
                  <a:lnTo>
                    <a:pt x="566263" y="49038"/>
                  </a:lnTo>
                  <a:lnTo>
                    <a:pt x="597889" y="69056"/>
                  </a:lnTo>
                  <a:lnTo>
                    <a:pt x="548530" y="69056"/>
                  </a:lnTo>
                  <a:lnTo>
                    <a:pt x="543470" y="70594"/>
                  </a:lnTo>
                  <a:lnTo>
                    <a:pt x="535533" y="76745"/>
                  </a:lnTo>
                  <a:lnTo>
                    <a:pt x="533548" y="80664"/>
                  </a:lnTo>
                  <a:lnTo>
                    <a:pt x="533548" y="85427"/>
                  </a:lnTo>
                  <a:close/>
                </a:path>
                <a:path w="1107439" h="220344">
                  <a:moveTo>
                    <a:pt x="545008" y="173682"/>
                  </a:moveTo>
                  <a:lnTo>
                    <a:pt x="510378" y="157757"/>
                  </a:lnTo>
                  <a:lnTo>
                    <a:pt x="503932" y="137666"/>
                  </a:lnTo>
                  <a:lnTo>
                    <a:pt x="504825" y="128559"/>
                  </a:lnTo>
                  <a:lnTo>
                    <a:pt x="535632" y="100235"/>
                  </a:lnTo>
                  <a:lnTo>
                    <a:pt x="559296" y="97631"/>
                  </a:lnTo>
                  <a:lnTo>
                    <a:pt x="575816" y="97631"/>
                  </a:lnTo>
                  <a:lnTo>
                    <a:pt x="575816" y="83492"/>
                  </a:lnTo>
                  <a:lnTo>
                    <a:pt x="574079" y="78482"/>
                  </a:lnTo>
                  <a:lnTo>
                    <a:pt x="567134" y="70941"/>
                  </a:lnTo>
                  <a:lnTo>
                    <a:pt x="561826" y="69056"/>
                  </a:lnTo>
                  <a:lnTo>
                    <a:pt x="597889" y="69056"/>
                  </a:lnTo>
                  <a:lnTo>
                    <a:pt x="599554" y="71921"/>
                  </a:lnTo>
                  <a:lnTo>
                    <a:pt x="602065" y="79930"/>
                  </a:lnTo>
                  <a:lnTo>
                    <a:pt x="603051" y="88999"/>
                  </a:lnTo>
                  <a:lnTo>
                    <a:pt x="603051" y="114746"/>
                  </a:lnTo>
                  <a:lnTo>
                    <a:pt x="551209" y="114746"/>
                  </a:lnTo>
                  <a:lnTo>
                    <a:pt x="543669" y="116482"/>
                  </a:lnTo>
                  <a:lnTo>
                    <a:pt x="533548" y="123428"/>
                  </a:lnTo>
                  <a:lnTo>
                    <a:pt x="531018" y="128389"/>
                  </a:lnTo>
                  <a:lnTo>
                    <a:pt x="531018" y="139997"/>
                  </a:lnTo>
                  <a:lnTo>
                    <a:pt x="532755" y="144164"/>
                  </a:lnTo>
                  <a:lnTo>
                    <a:pt x="536227" y="147339"/>
                  </a:lnTo>
                  <a:lnTo>
                    <a:pt x="539700" y="150415"/>
                  </a:lnTo>
                  <a:lnTo>
                    <a:pt x="544314" y="151953"/>
                  </a:lnTo>
                  <a:lnTo>
                    <a:pt x="603417" y="151953"/>
                  </a:lnTo>
                  <a:lnTo>
                    <a:pt x="604167" y="158167"/>
                  </a:lnTo>
                  <a:lnTo>
                    <a:pt x="604619" y="160139"/>
                  </a:lnTo>
                  <a:lnTo>
                    <a:pt x="576709" y="160139"/>
                  </a:lnTo>
                  <a:lnTo>
                    <a:pt x="569872" y="166064"/>
                  </a:lnTo>
                  <a:lnTo>
                    <a:pt x="562309" y="170296"/>
                  </a:lnTo>
                  <a:lnTo>
                    <a:pt x="554022" y="172835"/>
                  </a:lnTo>
                  <a:lnTo>
                    <a:pt x="545008" y="173682"/>
                  </a:lnTo>
                  <a:close/>
                </a:path>
                <a:path w="1107439" h="220344">
                  <a:moveTo>
                    <a:pt x="603417" y="151953"/>
                  </a:moveTo>
                  <a:lnTo>
                    <a:pt x="555426" y="151953"/>
                  </a:lnTo>
                  <a:lnTo>
                    <a:pt x="560437" y="150663"/>
                  </a:lnTo>
                  <a:lnTo>
                    <a:pt x="569862" y="145405"/>
                  </a:lnTo>
                  <a:lnTo>
                    <a:pt x="573434" y="141882"/>
                  </a:lnTo>
                  <a:lnTo>
                    <a:pt x="575734" y="137666"/>
                  </a:lnTo>
                  <a:lnTo>
                    <a:pt x="575816" y="114746"/>
                  </a:lnTo>
                  <a:lnTo>
                    <a:pt x="603051" y="114746"/>
                  </a:lnTo>
                  <a:lnTo>
                    <a:pt x="603121" y="145405"/>
                  </a:lnTo>
                  <a:lnTo>
                    <a:pt x="603330" y="151237"/>
                  </a:lnTo>
                  <a:lnTo>
                    <a:pt x="603417" y="151953"/>
                  </a:lnTo>
                  <a:close/>
                </a:path>
                <a:path w="1107439" h="220344">
                  <a:moveTo>
                    <a:pt x="607516" y="171450"/>
                  </a:moveTo>
                  <a:lnTo>
                    <a:pt x="579834" y="171450"/>
                  </a:lnTo>
                  <a:lnTo>
                    <a:pt x="578643" y="169167"/>
                  </a:lnTo>
                  <a:lnTo>
                    <a:pt x="577601" y="165397"/>
                  </a:lnTo>
                  <a:lnTo>
                    <a:pt x="576709" y="160139"/>
                  </a:lnTo>
                  <a:lnTo>
                    <a:pt x="604619" y="160139"/>
                  </a:lnTo>
                  <a:lnTo>
                    <a:pt x="605563" y="164259"/>
                  </a:lnTo>
                  <a:lnTo>
                    <a:pt x="607516" y="169515"/>
                  </a:lnTo>
                  <a:lnTo>
                    <a:pt x="607516" y="171450"/>
                  </a:lnTo>
                  <a:close/>
                </a:path>
                <a:path w="1107439" h="220344">
                  <a:moveTo>
                    <a:pt x="655885" y="171450"/>
                  </a:moveTo>
                  <a:lnTo>
                    <a:pt x="631328" y="171450"/>
                  </a:lnTo>
                  <a:lnTo>
                    <a:pt x="631328" y="0"/>
                  </a:lnTo>
                  <a:lnTo>
                    <a:pt x="658415" y="0"/>
                  </a:lnTo>
                  <a:lnTo>
                    <a:pt x="658415" y="62210"/>
                  </a:lnTo>
                  <a:lnTo>
                    <a:pt x="722231" y="62210"/>
                  </a:lnTo>
                  <a:lnTo>
                    <a:pt x="724792" y="64889"/>
                  </a:lnTo>
                  <a:lnTo>
                    <a:pt x="728360" y="70693"/>
                  </a:lnTo>
                  <a:lnTo>
                    <a:pt x="683269" y="70693"/>
                  </a:lnTo>
                  <a:lnTo>
                    <a:pt x="675075" y="71651"/>
                  </a:lnTo>
                  <a:lnTo>
                    <a:pt x="668201" y="74525"/>
                  </a:lnTo>
                  <a:lnTo>
                    <a:pt x="662647" y="79316"/>
                  </a:lnTo>
                  <a:lnTo>
                    <a:pt x="658415" y="86022"/>
                  </a:lnTo>
                  <a:lnTo>
                    <a:pt x="658415" y="135880"/>
                  </a:lnTo>
                  <a:lnTo>
                    <a:pt x="662713" y="142716"/>
                  </a:lnTo>
                  <a:lnTo>
                    <a:pt x="668312" y="147600"/>
                  </a:lnTo>
                  <a:lnTo>
                    <a:pt x="675214" y="150530"/>
                  </a:lnTo>
                  <a:lnTo>
                    <a:pt x="683418" y="151507"/>
                  </a:lnTo>
                  <a:lnTo>
                    <a:pt x="728160" y="151507"/>
                  </a:lnTo>
                  <a:lnTo>
                    <a:pt x="724792" y="157013"/>
                  </a:lnTo>
                  <a:lnTo>
                    <a:pt x="723535" y="158353"/>
                  </a:lnTo>
                  <a:lnTo>
                    <a:pt x="657225" y="158353"/>
                  </a:lnTo>
                  <a:lnTo>
                    <a:pt x="655885" y="171450"/>
                  </a:lnTo>
                  <a:close/>
                </a:path>
                <a:path w="1107439" h="220344">
                  <a:moveTo>
                    <a:pt x="722231" y="62210"/>
                  </a:moveTo>
                  <a:lnTo>
                    <a:pt x="658415" y="62210"/>
                  </a:lnTo>
                  <a:lnTo>
                    <a:pt x="664805" y="56154"/>
                  </a:lnTo>
                  <a:lnTo>
                    <a:pt x="672219" y="51829"/>
                  </a:lnTo>
                  <a:lnTo>
                    <a:pt x="680656" y="49234"/>
                  </a:lnTo>
                  <a:lnTo>
                    <a:pt x="690116" y="48369"/>
                  </a:lnTo>
                  <a:lnTo>
                    <a:pt x="700543" y="49401"/>
                  </a:lnTo>
                  <a:lnTo>
                    <a:pt x="709798" y="52499"/>
                  </a:lnTo>
                  <a:lnTo>
                    <a:pt x="717881" y="57661"/>
                  </a:lnTo>
                  <a:lnTo>
                    <a:pt x="722231" y="62210"/>
                  </a:lnTo>
                  <a:close/>
                </a:path>
                <a:path w="1107439" h="220344">
                  <a:moveTo>
                    <a:pt x="728160" y="151507"/>
                  </a:moveTo>
                  <a:lnTo>
                    <a:pt x="691951" y="151507"/>
                  </a:lnTo>
                  <a:lnTo>
                    <a:pt x="698500" y="148381"/>
                  </a:lnTo>
                  <a:lnTo>
                    <a:pt x="703064" y="142130"/>
                  </a:lnTo>
                  <a:lnTo>
                    <a:pt x="706133" y="136763"/>
                  </a:lnTo>
                  <a:lnTo>
                    <a:pt x="708347" y="130187"/>
                  </a:lnTo>
                  <a:lnTo>
                    <a:pt x="709705" y="122401"/>
                  </a:lnTo>
                  <a:lnTo>
                    <a:pt x="710207" y="113407"/>
                  </a:lnTo>
                  <a:lnTo>
                    <a:pt x="710207" y="109983"/>
                  </a:lnTo>
                  <a:lnTo>
                    <a:pt x="692001" y="70693"/>
                  </a:lnTo>
                  <a:lnTo>
                    <a:pt x="728360" y="70693"/>
                  </a:lnTo>
                  <a:lnTo>
                    <a:pt x="730327" y="73893"/>
                  </a:lnTo>
                  <a:lnTo>
                    <a:pt x="734280" y="84534"/>
                  </a:lnTo>
                  <a:lnTo>
                    <a:pt x="736652" y="96812"/>
                  </a:lnTo>
                  <a:lnTo>
                    <a:pt x="737401" y="109983"/>
                  </a:lnTo>
                  <a:lnTo>
                    <a:pt x="737372" y="113407"/>
                  </a:lnTo>
                  <a:lnTo>
                    <a:pt x="736652" y="125564"/>
                  </a:lnTo>
                  <a:lnTo>
                    <a:pt x="734280" y="137479"/>
                  </a:lnTo>
                  <a:lnTo>
                    <a:pt x="730327" y="147963"/>
                  </a:lnTo>
                  <a:lnTo>
                    <a:pt x="728160" y="151507"/>
                  </a:lnTo>
                  <a:close/>
                </a:path>
                <a:path w="1107439" h="220344">
                  <a:moveTo>
                    <a:pt x="690264" y="173682"/>
                  </a:moveTo>
                  <a:lnTo>
                    <a:pt x="680274" y="172724"/>
                  </a:lnTo>
                  <a:lnTo>
                    <a:pt x="671438" y="169850"/>
                  </a:lnTo>
                  <a:lnTo>
                    <a:pt x="663754" y="165059"/>
                  </a:lnTo>
                  <a:lnTo>
                    <a:pt x="657225" y="158353"/>
                  </a:lnTo>
                  <a:lnTo>
                    <a:pt x="723535" y="158353"/>
                  </a:lnTo>
                  <a:lnTo>
                    <a:pt x="717946" y="164306"/>
                  </a:lnTo>
                  <a:lnTo>
                    <a:pt x="709910" y="169515"/>
                  </a:lnTo>
                  <a:lnTo>
                    <a:pt x="700682" y="172640"/>
                  </a:lnTo>
                  <a:lnTo>
                    <a:pt x="690264" y="173682"/>
                  </a:lnTo>
                  <a:close/>
                </a:path>
                <a:path w="1107439" h="220344">
                  <a:moveTo>
                    <a:pt x="788900" y="171450"/>
                  </a:moveTo>
                  <a:lnTo>
                    <a:pt x="761813" y="171450"/>
                  </a:lnTo>
                  <a:lnTo>
                    <a:pt x="761813" y="50601"/>
                  </a:lnTo>
                  <a:lnTo>
                    <a:pt x="788900" y="50601"/>
                  </a:lnTo>
                  <a:lnTo>
                    <a:pt x="788900" y="171450"/>
                  </a:lnTo>
                  <a:close/>
                </a:path>
                <a:path w="1107439" h="220344">
                  <a:moveTo>
                    <a:pt x="780318" y="33635"/>
                  </a:moveTo>
                  <a:lnTo>
                    <a:pt x="770495" y="33635"/>
                  </a:lnTo>
                  <a:lnTo>
                    <a:pt x="766725" y="32295"/>
                  </a:lnTo>
                  <a:lnTo>
                    <a:pt x="764046" y="29616"/>
                  </a:lnTo>
                  <a:lnTo>
                    <a:pt x="761466" y="26838"/>
                  </a:lnTo>
                  <a:lnTo>
                    <a:pt x="760176" y="23415"/>
                  </a:lnTo>
                  <a:lnTo>
                    <a:pt x="760176" y="15180"/>
                  </a:lnTo>
                  <a:lnTo>
                    <a:pt x="761466" y="11707"/>
                  </a:lnTo>
                  <a:lnTo>
                    <a:pt x="764046" y="8929"/>
                  </a:lnTo>
                  <a:lnTo>
                    <a:pt x="766725" y="6151"/>
                  </a:lnTo>
                  <a:lnTo>
                    <a:pt x="770495" y="4762"/>
                  </a:lnTo>
                  <a:lnTo>
                    <a:pt x="780318" y="4762"/>
                  </a:lnTo>
                  <a:lnTo>
                    <a:pt x="784138" y="6151"/>
                  </a:lnTo>
                  <a:lnTo>
                    <a:pt x="789495" y="11707"/>
                  </a:lnTo>
                  <a:lnTo>
                    <a:pt x="790835" y="15180"/>
                  </a:lnTo>
                  <a:lnTo>
                    <a:pt x="790835" y="23415"/>
                  </a:lnTo>
                  <a:lnTo>
                    <a:pt x="789495" y="26838"/>
                  </a:lnTo>
                  <a:lnTo>
                    <a:pt x="786817" y="29616"/>
                  </a:lnTo>
                  <a:lnTo>
                    <a:pt x="784138" y="32295"/>
                  </a:lnTo>
                  <a:lnTo>
                    <a:pt x="780318" y="33635"/>
                  </a:lnTo>
                  <a:close/>
                </a:path>
                <a:path w="1107439" h="220344">
                  <a:moveTo>
                    <a:pt x="847278" y="171450"/>
                  </a:moveTo>
                  <a:lnTo>
                    <a:pt x="820191" y="171450"/>
                  </a:lnTo>
                  <a:lnTo>
                    <a:pt x="820191" y="0"/>
                  </a:lnTo>
                  <a:lnTo>
                    <a:pt x="847278" y="0"/>
                  </a:lnTo>
                  <a:lnTo>
                    <a:pt x="847278" y="171450"/>
                  </a:lnTo>
                  <a:close/>
                </a:path>
                <a:path w="1107439" h="220344">
                  <a:moveTo>
                    <a:pt x="905656" y="171450"/>
                  </a:moveTo>
                  <a:lnTo>
                    <a:pt x="878569" y="171450"/>
                  </a:lnTo>
                  <a:lnTo>
                    <a:pt x="878569" y="50601"/>
                  </a:lnTo>
                  <a:lnTo>
                    <a:pt x="905656" y="50601"/>
                  </a:lnTo>
                  <a:lnTo>
                    <a:pt x="905656" y="171450"/>
                  </a:lnTo>
                  <a:close/>
                </a:path>
                <a:path w="1107439" h="220344">
                  <a:moveTo>
                    <a:pt x="897074" y="33635"/>
                  </a:moveTo>
                  <a:lnTo>
                    <a:pt x="887251" y="33635"/>
                  </a:lnTo>
                  <a:lnTo>
                    <a:pt x="883480" y="32295"/>
                  </a:lnTo>
                  <a:lnTo>
                    <a:pt x="880802" y="29616"/>
                  </a:lnTo>
                  <a:lnTo>
                    <a:pt x="878222" y="26838"/>
                  </a:lnTo>
                  <a:lnTo>
                    <a:pt x="876932" y="23415"/>
                  </a:lnTo>
                  <a:lnTo>
                    <a:pt x="876932" y="15180"/>
                  </a:lnTo>
                  <a:lnTo>
                    <a:pt x="878222" y="11707"/>
                  </a:lnTo>
                  <a:lnTo>
                    <a:pt x="880802" y="8929"/>
                  </a:lnTo>
                  <a:lnTo>
                    <a:pt x="883480" y="6151"/>
                  </a:lnTo>
                  <a:lnTo>
                    <a:pt x="887251" y="4762"/>
                  </a:lnTo>
                  <a:lnTo>
                    <a:pt x="897074" y="4762"/>
                  </a:lnTo>
                  <a:lnTo>
                    <a:pt x="900893" y="6151"/>
                  </a:lnTo>
                  <a:lnTo>
                    <a:pt x="906251" y="11707"/>
                  </a:lnTo>
                  <a:lnTo>
                    <a:pt x="907591" y="15180"/>
                  </a:lnTo>
                  <a:lnTo>
                    <a:pt x="907591" y="23415"/>
                  </a:lnTo>
                  <a:lnTo>
                    <a:pt x="906251" y="26838"/>
                  </a:lnTo>
                  <a:lnTo>
                    <a:pt x="903572" y="29616"/>
                  </a:lnTo>
                  <a:lnTo>
                    <a:pt x="900893" y="32295"/>
                  </a:lnTo>
                  <a:lnTo>
                    <a:pt x="897074" y="33635"/>
                  </a:lnTo>
                  <a:close/>
                </a:path>
                <a:path w="1107439" h="220344">
                  <a:moveTo>
                    <a:pt x="969243" y="50601"/>
                  </a:moveTo>
                  <a:lnTo>
                    <a:pt x="942156" y="50601"/>
                  </a:lnTo>
                  <a:lnTo>
                    <a:pt x="942156" y="21282"/>
                  </a:lnTo>
                  <a:lnTo>
                    <a:pt x="969243" y="21282"/>
                  </a:lnTo>
                  <a:lnTo>
                    <a:pt x="969243" y="50601"/>
                  </a:lnTo>
                  <a:close/>
                </a:path>
                <a:path w="1107439" h="220344">
                  <a:moveTo>
                    <a:pt x="990525" y="70693"/>
                  </a:moveTo>
                  <a:lnTo>
                    <a:pt x="922213" y="70693"/>
                  </a:lnTo>
                  <a:lnTo>
                    <a:pt x="922213" y="50601"/>
                  </a:lnTo>
                  <a:lnTo>
                    <a:pt x="990525" y="50601"/>
                  </a:lnTo>
                  <a:lnTo>
                    <a:pt x="990525" y="70693"/>
                  </a:lnTo>
                  <a:close/>
                </a:path>
                <a:path w="1107439" h="220344">
                  <a:moveTo>
                    <a:pt x="979065" y="173682"/>
                  </a:moveTo>
                  <a:lnTo>
                    <a:pt x="973410" y="173682"/>
                  </a:lnTo>
                  <a:lnTo>
                    <a:pt x="959736" y="171524"/>
                  </a:lnTo>
                  <a:lnTo>
                    <a:pt x="949969" y="165050"/>
                  </a:lnTo>
                  <a:lnTo>
                    <a:pt x="944109" y="154260"/>
                  </a:lnTo>
                  <a:lnTo>
                    <a:pt x="942156" y="139154"/>
                  </a:lnTo>
                  <a:lnTo>
                    <a:pt x="942156" y="70693"/>
                  </a:lnTo>
                  <a:lnTo>
                    <a:pt x="969243" y="70693"/>
                  </a:lnTo>
                  <a:lnTo>
                    <a:pt x="969243" y="142775"/>
                  </a:lnTo>
                  <a:lnTo>
                    <a:pt x="970136" y="146149"/>
                  </a:lnTo>
                  <a:lnTo>
                    <a:pt x="971922" y="148232"/>
                  </a:lnTo>
                  <a:lnTo>
                    <a:pt x="973807" y="150217"/>
                  </a:lnTo>
                  <a:lnTo>
                    <a:pt x="977081" y="151209"/>
                  </a:lnTo>
                  <a:lnTo>
                    <a:pt x="991269" y="151209"/>
                  </a:lnTo>
                  <a:lnTo>
                    <a:pt x="991269" y="171152"/>
                  </a:lnTo>
                  <a:lnTo>
                    <a:pt x="985018" y="172839"/>
                  </a:lnTo>
                  <a:lnTo>
                    <a:pt x="979065" y="173682"/>
                  </a:lnTo>
                  <a:close/>
                </a:path>
                <a:path w="1107439" h="220344">
                  <a:moveTo>
                    <a:pt x="991269" y="151209"/>
                  </a:moveTo>
                  <a:lnTo>
                    <a:pt x="984820" y="151209"/>
                  </a:lnTo>
                  <a:lnTo>
                    <a:pt x="987995" y="150862"/>
                  </a:lnTo>
                  <a:lnTo>
                    <a:pt x="991269" y="150167"/>
                  </a:lnTo>
                  <a:lnTo>
                    <a:pt x="991269" y="151209"/>
                  </a:lnTo>
                  <a:close/>
                </a:path>
                <a:path w="1107439" h="220344">
                  <a:moveTo>
                    <a:pt x="1055123" y="197643"/>
                  </a:moveTo>
                  <a:lnTo>
                    <a:pt x="1020402" y="197643"/>
                  </a:lnTo>
                  <a:lnTo>
                    <a:pt x="1025562" y="196353"/>
                  </a:lnTo>
                  <a:lnTo>
                    <a:pt x="1029034" y="193774"/>
                  </a:lnTo>
                  <a:lnTo>
                    <a:pt x="1032507" y="191293"/>
                  </a:lnTo>
                  <a:lnTo>
                    <a:pt x="1035236" y="187126"/>
                  </a:lnTo>
                  <a:lnTo>
                    <a:pt x="1037220" y="181272"/>
                  </a:lnTo>
                  <a:lnTo>
                    <a:pt x="1041090" y="170854"/>
                  </a:lnTo>
                  <a:lnTo>
                    <a:pt x="998673" y="50601"/>
                  </a:lnTo>
                  <a:lnTo>
                    <a:pt x="1027993" y="50601"/>
                  </a:lnTo>
                  <a:lnTo>
                    <a:pt x="1053442" y="132605"/>
                  </a:lnTo>
                  <a:lnTo>
                    <a:pt x="1078692" y="132605"/>
                  </a:lnTo>
                  <a:lnTo>
                    <a:pt x="1058949" y="189755"/>
                  </a:lnTo>
                  <a:lnTo>
                    <a:pt x="1055123" y="197643"/>
                  </a:lnTo>
                  <a:close/>
                </a:path>
                <a:path w="1107439" h="220344">
                  <a:moveTo>
                    <a:pt x="1078692" y="132605"/>
                  </a:moveTo>
                  <a:lnTo>
                    <a:pt x="1053442" y="132605"/>
                  </a:lnTo>
                  <a:lnTo>
                    <a:pt x="1077999" y="50601"/>
                  </a:lnTo>
                  <a:lnTo>
                    <a:pt x="1107020" y="50601"/>
                  </a:lnTo>
                  <a:lnTo>
                    <a:pt x="1078692" y="132605"/>
                  </a:lnTo>
                  <a:close/>
                </a:path>
                <a:path w="1107439" h="220344">
                  <a:moveTo>
                    <a:pt x="1021444" y="220265"/>
                  </a:moveTo>
                  <a:lnTo>
                    <a:pt x="1017475" y="220265"/>
                  </a:lnTo>
                  <a:lnTo>
                    <a:pt x="1013110" y="219571"/>
                  </a:lnTo>
                  <a:lnTo>
                    <a:pt x="1008347" y="218182"/>
                  </a:lnTo>
                  <a:lnTo>
                    <a:pt x="1008347" y="197197"/>
                  </a:lnTo>
                  <a:lnTo>
                    <a:pt x="1013556" y="197643"/>
                  </a:lnTo>
                  <a:lnTo>
                    <a:pt x="1055123" y="197643"/>
                  </a:lnTo>
                  <a:lnTo>
                    <a:pt x="1052475" y="203103"/>
                  </a:lnTo>
                  <a:lnTo>
                    <a:pt x="1044066" y="212638"/>
                  </a:lnTo>
                  <a:lnTo>
                    <a:pt x="1033722" y="218358"/>
                  </a:lnTo>
                  <a:lnTo>
                    <a:pt x="1021444" y="220265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2030" y="2191742"/>
              <a:ext cx="171152" cy="2281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04847" y="3364006"/>
              <a:ext cx="1219835" cy="220345"/>
            </a:xfrm>
            <a:custGeom>
              <a:avLst/>
              <a:gdLst/>
              <a:ahLst/>
              <a:cxnLst/>
              <a:rect l="l" t="t" r="r" b="b"/>
              <a:pathLst>
                <a:path w="1219835" h="220344">
                  <a:moveTo>
                    <a:pt x="106263" y="171450"/>
                  </a:moveTo>
                  <a:lnTo>
                    <a:pt x="0" y="171450"/>
                  </a:lnTo>
                  <a:lnTo>
                    <a:pt x="0" y="8929"/>
                  </a:lnTo>
                  <a:lnTo>
                    <a:pt x="105519" y="8929"/>
                  </a:lnTo>
                  <a:lnTo>
                    <a:pt x="105519" y="31700"/>
                  </a:lnTo>
                  <a:lnTo>
                    <a:pt x="28277" y="31700"/>
                  </a:lnTo>
                  <a:lnTo>
                    <a:pt x="28277" y="76497"/>
                  </a:lnTo>
                  <a:lnTo>
                    <a:pt x="94952" y="76497"/>
                  </a:lnTo>
                  <a:lnTo>
                    <a:pt x="94952" y="98821"/>
                  </a:lnTo>
                  <a:lnTo>
                    <a:pt x="28277" y="98821"/>
                  </a:lnTo>
                  <a:lnTo>
                    <a:pt x="28277" y="148828"/>
                  </a:lnTo>
                  <a:lnTo>
                    <a:pt x="106263" y="148828"/>
                  </a:lnTo>
                  <a:lnTo>
                    <a:pt x="106263" y="171450"/>
                  </a:lnTo>
                  <a:close/>
                </a:path>
                <a:path w="1219835" h="220344">
                  <a:moveTo>
                    <a:pt x="146372" y="171450"/>
                  </a:moveTo>
                  <a:lnTo>
                    <a:pt x="116160" y="171450"/>
                  </a:lnTo>
                  <a:lnTo>
                    <a:pt x="154409" y="110132"/>
                  </a:lnTo>
                  <a:lnTo>
                    <a:pt x="117499" y="50601"/>
                  </a:lnTo>
                  <a:lnTo>
                    <a:pt x="147414" y="50601"/>
                  </a:lnTo>
                  <a:lnTo>
                    <a:pt x="170036" y="90338"/>
                  </a:lnTo>
                  <a:lnTo>
                    <a:pt x="198530" y="90338"/>
                  </a:lnTo>
                  <a:lnTo>
                    <a:pt x="186258" y="110132"/>
                  </a:lnTo>
                  <a:lnTo>
                    <a:pt x="198650" y="130075"/>
                  </a:lnTo>
                  <a:lnTo>
                    <a:pt x="170333" y="130075"/>
                  </a:lnTo>
                  <a:lnTo>
                    <a:pt x="146372" y="171450"/>
                  </a:lnTo>
                  <a:close/>
                </a:path>
                <a:path w="1219835" h="220344">
                  <a:moveTo>
                    <a:pt x="198530" y="90338"/>
                  </a:moveTo>
                  <a:lnTo>
                    <a:pt x="170036" y="90338"/>
                  </a:lnTo>
                  <a:lnTo>
                    <a:pt x="192955" y="50601"/>
                  </a:lnTo>
                  <a:lnTo>
                    <a:pt x="223167" y="50601"/>
                  </a:lnTo>
                  <a:lnTo>
                    <a:pt x="198530" y="90338"/>
                  </a:lnTo>
                  <a:close/>
                </a:path>
                <a:path w="1219835" h="220344">
                  <a:moveTo>
                    <a:pt x="224358" y="171450"/>
                  </a:moveTo>
                  <a:lnTo>
                    <a:pt x="194443" y="171450"/>
                  </a:lnTo>
                  <a:lnTo>
                    <a:pt x="170333" y="130075"/>
                  </a:lnTo>
                  <a:lnTo>
                    <a:pt x="198650" y="130075"/>
                  </a:lnTo>
                  <a:lnTo>
                    <a:pt x="224358" y="171450"/>
                  </a:lnTo>
                  <a:close/>
                </a:path>
                <a:path w="1219835" h="220344">
                  <a:moveTo>
                    <a:pt x="275629" y="50601"/>
                  </a:moveTo>
                  <a:lnTo>
                    <a:pt x="248542" y="50601"/>
                  </a:lnTo>
                  <a:lnTo>
                    <a:pt x="248542" y="21282"/>
                  </a:lnTo>
                  <a:lnTo>
                    <a:pt x="275629" y="21282"/>
                  </a:lnTo>
                  <a:lnTo>
                    <a:pt x="275629" y="50601"/>
                  </a:lnTo>
                  <a:close/>
                </a:path>
                <a:path w="1219835" h="220344">
                  <a:moveTo>
                    <a:pt x="296912" y="70693"/>
                  </a:moveTo>
                  <a:lnTo>
                    <a:pt x="228600" y="70693"/>
                  </a:lnTo>
                  <a:lnTo>
                    <a:pt x="228600" y="50601"/>
                  </a:lnTo>
                  <a:lnTo>
                    <a:pt x="296912" y="50601"/>
                  </a:lnTo>
                  <a:lnTo>
                    <a:pt x="296912" y="70693"/>
                  </a:lnTo>
                  <a:close/>
                </a:path>
                <a:path w="1219835" h="220344">
                  <a:moveTo>
                    <a:pt x="285452" y="173682"/>
                  </a:moveTo>
                  <a:lnTo>
                    <a:pt x="279796" y="173682"/>
                  </a:lnTo>
                  <a:lnTo>
                    <a:pt x="266123" y="171524"/>
                  </a:lnTo>
                  <a:lnTo>
                    <a:pt x="256356" y="165050"/>
                  </a:lnTo>
                  <a:lnTo>
                    <a:pt x="250496" y="154260"/>
                  </a:lnTo>
                  <a:lnTo>
                    <a:pt x="248542" y="139154"/>
                  </a:lnTo>
                  <a:lnTo>
                    <a:pt x="248542" y="70693"/>
                  </a:lnTo>
                  <a:lnTo>
                    <a:pt x="275629" y="70693"/>
                  </a:lnTo>
                  <a:lnTo>
                    <a:pt x="275629" y="142775"/>
                  </a:lnTo>
                  <a:lnTo>
                    <a:pt x="276522" y="146149"/>
                  </a:lnTo>
                  <a:lnTo>
                    <a:pt x="278308" y="148232"/>
                  </a:lnTo>
                  <a:lnTo>
                    <a:pt x="280193" y="150217"/>
                  </a:lnTo>
                  <a:lnTo>
                    <a:pt x="283467" y="151209"/>
                  </a:lnTo>
                  <a:lnTo>
                    <a:pt x="297656" y="151209"/>
                  </a:lnTo>
                  <a:lnTo>
                    <a:pt x="297656" y="171152"/>
                  </a:lnTo>
                  <a:lnTo>
                    <a:pt x="291405" y="172839"/>
                  </a:lnTo>
                  <a:lnTo>
                    <a:pt x="285452" y="173682"/>
                  </a:lnTo>
                  <a:close/>
                </a:path>
                <a:path w="1219835" h="220344">
                  <a:moveTo>
                    <a:pt x="297656" y="151209"/>
                  </a:moveTo>
                  <a:lnTo>
                    <a:pt x="291207" y="151209"/>
                  </a:lnTo>
                  <a:lnTo>
                    <a:pt x="294382" y="150862"/>
                  </a:lnTo>
                  <a:lnTo>
                    <a:pt x="297656" y="150167"/>
                  </a:lnTo>
                  <a:lnTo>
                    <a:pt x="297656" y="151209"/>
                  </a:lnTo>
                  <a:close/>
                </a:path>
                <a:path w="1219835" h="220344">
                  <a:moveTo>
                    <a:pt x="370842" y="173682"/>
                  </a:moveTo>
                  <a:lnTo>
                    <a:pt x="329021" y="157460"/>
                  </a:lnTo>
                  <a:lnTo>
                    <a:pt x="312948" y="114151"/>
                  </a:lnTo>
                  <a:lnTo>
                    <a:pt x="313058" y="108644"/>
                  </a:lnTo>
                  <a:lnTo>
                    <a:pt x="323794" y="71837"/>
                  </a:lnTo>
                  <a:lnTo>
                    <a:pt x="360154" y="48871"/>
                  </a:lnTo>
                  <a:lnTo>
                    <a:pt x="367717" y="48369"/>
                  </a:lnTo>
                  <a:lnTo>
                    <a:pt x="379362" y="49355"/>
                  </a:lnTo>
                  <a:lnTo>
                    <a:pt x="389594" y="52313"/>
                  </a:lnTo>
                  <a:lnTo>
                    <a:pt x="398412" y="57243"/>
                  </a:lnTo>
                  <a:lnTo>
                    <a:pt x="405817" y="64144"/>
                  </a:lnTo>
                  <a:lnTo>
                    <a:pt x="409928" y="70246"/>
                  </a:lnTo>
                  <a:lnTo>
                    <a:pt x="360126" y="70246"/>
                  </a:lnTo>
                  <a:lnTo>
                    <a:pt x="354124" y="72876"/>
                  </a:lnTo>
                  <a:lnTo>
                    <a:pt x="349560" y="78134"/>
                  </a:lnTo>
                  <a:lnTo>
                    <a:pt x="344995" y="83294"/>
                  </a:lnTo>
                  <a:lnTo>
                    <a:pt x="342069" y="90487"/>
                  </a:lnTo>
                  <a:lnTo>
                    <a:pt x="340779" y="99714"/>
                  </a:lnTo>
                  <a:lnTo>
                    <a:pt x="418660" y="99714"/>
                  </a:lnTo>
                  <a:lnTo>
                    <a:pt x="419211" y="108644"/>
                  </a:lnTo>
                  <a:lnTo>
                    <a:pt x="419211" y="119657"/>
                  </a:lnTo>
                  <a:lnTo>
                    <a:pt x="340332" y="119657"/>
                  </a:lnTo>
                  <a:lnTo>
                    <a:pt x="341402" y="126717"/>
                  </a:lnTo>
                  <a:lnTo>
                    <a:pt x="363500" y="151953"/>
                  </a:lnTo>
                  <a:lnTo>
                    <a:pt x="416622" y="151953"/>
                  </a:lnTo>
                  <a:lnTo>
                    <a:pt x="413472" y="156036"/>
                  </a:lnTo>
                  <a:lnTo>
                    <a:pt x="378172" y="173310"/>
                  </a:lnTo>
                  <a:lnTo>
                    <a:pt x="370842" y="173682"/>
                  </a:lnTo>
                  <a:close/>
                </a:path>
                <a:path w="1219835" h="220344">
                  <a:moveTo>
                    <a:pt x="418660" y="99714"/>
                  </a:moveTo>
                  <a:lnTo>
                    <a:pt x="392422" y="99714"/>
                  </a:lnTo>
                  <a:lnTo>
                    <a:pt x="392422" y="97780"/>
                  </a:lnTo>
                  <a:lnTo>
                    <a:pt x="391827" y="88651"/>
                  </a:lnTo>
                  <a:lnTo>
                    <a:pt x="389396" y="81805"/>
                  </a:lnTo>
                  <a:lnTo>
                    <a:pt x="385130" y="77241"/>
                  </a:lnTo>
                  <a:lnTo>
                    <a:pt x="380962" y="72578"/>
                  </a:lnTo>
                  <a:lnTo>
                    <a:pt x="375108" y="70246"/>
                  </a:lnTo>
                  <a:lnTo>
                    <a:pt x="409928" y="70246"/>
                  </a:lnTo>
                  <a:lnTo>
                    <a:pt x="411691" y="72876"/>
                  </a:lnTo>
                  <a:lnTo>
                    <a:pt x="415863" y="83157"/>
                  </a:lnTo>
                  <a:lnTo>
                    <a:pt x="418374" y="95091"/>
                  </a:lnTo>
                  <a:lnTo>
                    <a:pt x="418660" y="99714"/>
                  </a:lnTo>
                  <a:close/>
                </a:path>
                <a:path w="1219835" h="220344">
                  <a:moveTo>
                    <a:pt x="416622" y="151953"/>
                  </a:moveTo>
                  <a:lnTo>
                    <a:pt x="372330" y="151953"/>
                  </a:lnTo>
                  <a:lnTo>
                    <a:pt x="381260" y="151014"/>
                  </a:lnTo>
                  <a:lnTo>
                    <a:pt x="389297" y="148195"/>
                  </a:lnTo>
                  <a:lnTo>
                    <a:pt x="396440" y="143498"/>
                  </a:lnTo>
                  <a:lnTo>
                    <a:pt x="402691" y="136921"/>
                  </a:lnTo>
                  <a:lnTo>
                    <a:pt x="417425" y="150911"/>
                  </a:lnTo>
                  <a:lnTo>
                    <a:pt x="416622" y="151953"/>
                  </a:lnTo>
                  <a:close/>
                </a:path>
                <a:path w="1219835" h="220344">
                  <a:moveTo>
                    <a:pt x="532802" y="64591"/>
                  </a:moveTo>
                  <a:lnTo>
                    <a:pt x="466278" y="64591"/>
                  </a:lnTo>
                  <a:lnTo>
                    <a:pt x="473496" y="57494"/>
                  </a:lnTo>
                  <a:lnTo>
                    <a:pt x="481756" y="52424"/>
                  </a:lnTo>
                  <a:lnTo>
                    <a:pt x="491058" y="49383"/>
                  </a:lnTo>
                  <a:lnTo>
                    <a:pt x="501401" y="48369"/>
                  </a:lnTo>
                  <a:lnTo>
                    <a:pt x="517977" y="51075"/>
                  </a:lnTo>
                  <a:lnTo>
                    <a:pt x="529902" y="59196"/>
                  </a:lnTo>
                  <a:lnTo>
                    <a:pt x="532802" y="64591"/>
                  </a:lnTo>
                  <a:close/>
                </a:path>
                <a:path w="1219835" h="220344">
                  <a:moveTo>
                    <a:pt x="467022" y="171450"/>
                  </a:moveTo>
                  <a:lnTo>
                    <a:pt x="439935" y="171450"/>
                  </a:lnTo>
                  <a:lnTo>
                    <a:pt x="439935" y="50601"/>
                  </a:lnTo>
                  <a:lnTo>
                    <a:pt x="465534" y="50601"/>
                  </a:lnTo>
                  <a:lnTo>
                    <a:pt x="466278" y="64591"/>
                  </a:lnTo>
                  <a:lnTo>
                    <a:pt x="532802" y="64591"/>
                  </a:lnTo>
                  <a:lnTo>
                    <a:pt x="536081" y="70693"/>
                  </a:lnTo>
                  <a:lnTo>
                    <a:pt x="491430" y="70693"/>
                  </a:lnTo>
                  <a:lnTo>
                    <a:pt x="483765" y="71614"/>
                  </a:lnTo>
                  <a:lnTo>
                    <a:pt x="477142" y="74376"/>
                  </a:lnTo>
                  <a:lnTo>
                    <a:pt x="471561" y="78981"/>
                  </a:lnTo>
                  <a:lnTo>
                    <a:pt x="467022" y="85427"/>
                  </a:lnTo>
                  <a:lnTo>
                    <a:pt x="467022" y="171450"/>
                  </a:lnTo>
                  <a:close/>
                </a:path>
                <a:path w="1219835" h="220344">
                  <a:moveTo>
                    <a:pt x="539799" y="171450"/>
                  </a:moveTo>
                  <a:lnTo>
                    <a:pt x="512712" y="171450"/>
                  </a:lnTo>
                  <a:lnTo>
                    <a:pt x="512683" y="85427"/>
                  </a:lnTo>
                  <a:lnTo>
                    <a:pt x="511026" y="79871"/>
                  </a:lnTo>
                  <a:lnTo>
                    <a:pt x="507652" y="76200"/>
                  </a:lnTo>
                  <a:lnTo>
                    <a:pt x="504378" y="72528"/>
                  </a:lnTo>
                  <a:lnTo>
                    <a:pt x="498971" y="70693"/>
                  </a:lnTo>
                  <a:lnTo>
                    <a:pt x="536081" y="70693"/>
                  </a:lnTo>
                  <a:lnTo>
                    <a:pt x="537176" y="72730"/>
                  </a:lnTo>
                  <a:lnTo>
                    <a:pt x="539799" y="91678"/>
                  </a:lnTo>
                  <a:lnTo>
                    <a:pt x="539799" y="171450"/>
                  </a:lnTo>
                  <a:close/>
                </a:path>
                <a:path w="1219835" h="220344">
                  <a:moveTo>
                    <a:pt x="657550" y="153292"/>
                  </a:moveTo>
                  <a:lnTo>
                    <a:pt x="620352" y="153292"/>
                  </a:lnTo>
                  <a:lnTo>
                    <a:pt x="625760" y="151953"/>
                  </a:lnTo>
                  <a:lnTo>
                    <a:pt x="629431" y="149274"/>
                  </a:lnTo>
                  <a:lnTo>
                    <a:pt x="633201" y="146595"/>
                  </a:lnTo>
                  <a:lnTo>
                    <a:pt x="635086" y="143023"/>
                  </a:lnTo>
                  <a:lnTo>
                    <a:pt x="635086" y="133796"/>
                  </a:lnTo>
                  <a:lnTo>
                    <a:pt x="633102" y="130174"/>
                  </a:lnTo>
                  <a:lnTo>
                    <a:pt x="629133" y="127694"/>
                  </a:lnTo>
                  <a:lnTo>
                    <a:pt x="625164" y="125114"/>
                  </a:lnTo>
                  <a:lnTo>
                    <a:pt x="618566" y="122882"/>
                  </a:lnTo>
                  <a:lnTo>
                    <a:pt x="609339" y="120997"/>
                  </a:lnTo>
                  <a:lnTo>
                    <a:pt x="600112" y="119012"/>
                  </a:lnTo>
                  <a:lnTo>
                    <a:pt x="567156" y="93798"/>
                  </a:lnTo>
                  <a:lnTo>
                    <a:pt x="565881" y="84980"/>
                  </a:lnTo>
                  <a:lnTo>
                    <a:pt x="566700" y="77492"/>
                  </a:lnTo>
                  <a:lnTo>
                    <a:pt x="602865" y="49029"/>
                  </a:lnTo>
                  <a:lnTo>
                    <a:pt x="612613" y="48369"/>
                  </a:lnTo>
                  <a:lnTo>
                    <a:pt x="622892" y="49038"/>
                  </a:lnTo>
                  <a:lnTo>
                    <a:pt x="655948" y="68758"/>
                  </a:lnTo>
                  <a:lnTo>
                    <a:pt x="606660" y="68758"/>
                  </a:lnTo>
                  <a:lnTo>
                    <a:pt x="601798" y="70147"/>
                  </a:lnTo>
                  <a:lnTo>
                    <a:pt x="598028" y="72925"/>
                  </a:lnTo>
                  <a:lnTo>
                    <a:pt x="594258" y="75604"/>
                  </a:lnTo>
                  <a:lnTo>
                    <a:pt x="592373" y="79275"/>
                  </a:lnTo>
                  <a:lnTo>
                    <a:pt x="618864" y="100607"/>
                  </a:lnTo>
                  <a:lnTo>
                    <a:pt x="626399" y="102477"/>
                  </a:lnTo>
                  <a:lnTo>
                    <a:pt x="657411" y="120699"/>
                  </a:lnTo>
                  <a:lnTo>
                    <a:pt x="660387" y="125164"/>
                  </a:lnTo>
                  <a:lnTo>
                    <a:pt x="661875" y="130671"/>
                  </a:lnTo>
                  <a:lnTo>
                    <a:pt x="661875" y="137219"/>
                  </a:lnTo>
                  <a:lnTo>
                    <a:pt x="661029" y="144949"/>
                  </a:lnTo>
                  <a:lnTo>
                    <a:pt x="658464" y="151953"/>
                  </a:lnTo>
                  <a:lnTo>
                    <a:pt x="657550" y="153292"/>
                  </a:lnTo>
                  <a:close/>
                </a:path>
                <a:path w="1219835" h="220344">
                  <a:moveTo>
                    <a:pt x="660982" y="86915"/>
                  </a:moveTo>
                  <a:lnTo>
                    <a:pt x="633747" y="86915"/>
                  </a:lnTo>
                  <a:lnTo>
                    <a:pt x="633747" y="81756"/>
                  </a:lnTo>
                  <a:lnTo>
                    <a:pt x="631812" y="77440"/>
                  </a:lnTo>
                  <a:lnTo>
                    <a:pt x="624073" y="70494"/>
                  </a:lnTo>
                  <a:lnTo>
                    <a:pt x="618963" y="68758"/>
                  </a:lnTo>
                  <a:lnTo>
                    <a:pt x="655948" y="68758"/>
                  </a:lnTo>
                  <a:lnTo>
                    <a:pt x="657634" y="71400"/>
                  </a:lnTo>
                  <a:lnTo>
                    <a:pt x="660145" y="78757"/>
                  </a:lnTo>
                  <a:lnTo>
                    <a:pt x="660982" y="86915"/>
                  </a:lnTo>
                  <a:close/>
                </a:path>
                <a:path w="1219835" h="220344">
                  <a:moveTo>
                    <a:pt x="612911" y="173682"/>
                  </a:moveTo>
                  <a:lnTo>
                    <a:pt x="572628" y="159841"/>
                  </a:lnTo>
                  <a:lnTo>
                    <a:pt x="561863" y="140592"/>
                  </a:lnTo>
                  <a:lnTo>
                    <a:pt x="561863" y="133350"/>
                  </a:lnTo>
                  <a:lnTo>
                    <a:pt x="588205" y="133350"/>
                  </a:lnTo>
                  <a:lnTo>
                    <a:pt x="588602" y="139799"/>
                  </a:lnTo>
                  <a:lnTo>
                    <a:pt x="591033" y="144760"/>
                  </a:lnTo>
                  <a:lnTo>
                    <a:pt x="595498" y="148232"/>
                  </a:lnTo>
                  <a:lnTo>
                    <a:pt x="599963" y="151606"/>
                  </a:lnTo>
                  <a:lnTo>
                    <a:pt x="605866" y="153292"/>
                  </a:lnTo>
                  <a:lnTo>
                    <a:pt x="657550" y="153292"/>
                  </a:lnTo>
                  <a:lnTo>
                    <a:pt x="654257" y="158120"/>
                  </a:lnTo>
                  <a:lnTo>
                    <a:pt x="648332" y="163562"/>
                  </a:lnTo>
                  <a:lnTo>
                    <a:pt x="641039" y="167989"/>
                  </a:lnTo>
                  <a:lnTo>
                    <a:pt x="632705" y="171152"/>
                  </a:lnTo>
                  <a:lnTo>
                    <a:pt x="623329" y="173049"/>
                  </a:lnTo>
                  <a:lnTo>
                    <a:pt x="612911" y="173682"/>
                  </a:lnTo>
                  <a:close/>
                </a:path>
                <a:path w="1219835" h="220344">
                  <a:moveTo>
                    <a:pt x="714226" y="171450"/>
                  </a:moveTo>
                  <a:lnTo>
                    <a:pt x="687139" y="171450"/>
                  </a:lnTo>
                  <a:lnTo>
                    <a:pt x="687139" y="50601"/>
                  </a:lnTo>
                  <a:lnTo>
                    <a:pt x="714226" y="50601"/>
                  </a:lnTo>
                  <a:lnTo>
                    <a:pt x="714226" y="171450"/>
                  </a:lnTo>
                  <a:close/>
                </a:path>
                <a:path w="1219835" h="220344">
                  <a:moveTo>
                    <a:pt x="705643" y="33635"/>
                  </a:moveTo>
                  <a:lnTo>
                    <a:pt x="695821" y="33635"/>
                  </a:lnTo>
                  <a:lnTo>
                    <a:pt x="692050" y="32295"/>
                  </a:lnTo>
                  <a:lnTo>
                    <a:pt x="689371" y="29616"/>
                  </a:lnTo>
                  <a:lnTo>
                    <a:pt x="686792" y="26838"/>
                  </a:lnTo>
                  <a:lnTo>
                    <a:pt x="685502" y="23415"/>
                  </a:lnTo>
                  <a:lnTo>
                    <a:pt x="685502" y="15180"/>
                  </a:lnTo>
                  <a:lnTo>
                    <a:pt x="686792" y="11707"/>
                  </a:lnTo>
                  <a:lnTo>
                    <a:pt x="689371" y="8929"/>
                  </a:lnTo>
                  <a:lnTo>
                    <a:pt x="692050" y="6151"/>
                  </a:lnTo>
                  <a:lnTo>
                    <a:pt x="695821" y="4762"/>
                  </a:lnTo>
                  <a:lnTo>
                    <a:pt x="705643" y="4762"/>
                  </a:lnTo>
                  <a:lnTo>
                    <a:pt x="709463" y="6151"/>
                  </a:lnTo>
                  <a:lnTo>
                    <a:pt x="714821" y="11707"/>
                  </a:lnTo>
                  <a:lnTo>
                    <a:pt x="716160" y="15180"/>
                  </a:lnTo>
                  <a:lnTo>
                    <a:pt x="716160" y="23415"/>
                  </a:lnTo>
                  <a:lnTo>
                    <a:pt x="714821" y="26838"/>
                  </a:lnTo>
                  <a:lnTo>
                    <a:pt x="712142" y="29616"/>
                  </a:lnTo>
                  <a:lnTo>
                    <a:pt x="709463" y="32295"/>
                  </a:lnTo>
                  <a:lnTo>
                    <a:pt x="705643" y="33635"/>
                  </a:lnTo>
                  <a:close/>
                </a:path>
                <a:path w="1219835" h="220344">
                  <a:moveTo>
                    <a:pt x="768287" y="171450"/>
                  </a:moveTo>
                  <a:lnTo>
                    <a:pt x="743731" y="171450"/>
                  </a:lnTo>
                  <a:lnTo>
                    <a:pt x="743731" y="0"/>
                  </a:lnTo>
                  <a:lnTo>
                    <a:pt x="770818" y="0"/>
                  </a:lnTo>
                  <a:lnTo>
                    <a:pt x="770818" y="62210"/>
                  </a:lnTo>
                  <a:lnTo>
                    <a:pt x="834633" y="62210"/>
                  </a:lnTo>
                  <a:lnTo>
                    <a:pt x="837195" y="64889"/>
                  </a:lnTo>
                  <a:lnTo>
                    <a:pt x="840763" y="70693"/>
                  </a:lnTo>
                  <a:lnTo>
                    <a:pt x="795672" y="70693"/>
                  </a:lnTo>
                  <a:lnTo>
                    <a:pt x="787477" y="71651"/>
                  </a:lnTo>
                  <a:lnTo>
                    <a:pt x="780603" y="74525"/>
                  </a:lnTo>
                  <a:lnTo>
                    <a:pt x="775050" y="79316"/>
                  </a:lnTo>
                  <a:lnTo>
                    <a:pt x="770818" y="86022"/>
                  </a:lnTo>
                  <a:lnTo>
                    <a:pt x="770818" y="135880"/>
                  </a:lnTo>
                  <a:lnTo>
                    <a:pt x="775115" y="142716"/>
                  </a:lnTo>
                  <a:lnTo>
                    <a:pt x="780715" y="147600"/>
                  </a:lnTo>
                  <a:lnTo>
                    <a:pt x="787617" y="150530"/>
                  </a:lnTo>
                  <a:lnTo>
                    <a:pt x="795821" y="151507"/>
                  </a:lnTo>
                  <a:lnTo>
                    <a:pt x="840562" y="151507"/>
                  </a:lnTo>
                  <a:lnTo>
                    <a:pt x="837195" y="157013"/>
                  </a:lnTo>
                  <a:lnTo>
                    <a:pt x="835938" y="158353"/>
                  </a:lnTo>
                  <a:lnTo>
                    <a:pt x="769627" y="158353"/>
                  </a:lnTo>
                  <a:lnTo>
                    <a:pt x="768287" y="171450"/>
                  </a:lnTo>
                  <a:close/>
                </a:path>
                <a:path w="1219835" h="220344">
                  <a:moveTo>
                    <a:pt x="834633" y="62210"/>
                  </a:moveTo>
                  <a:lnTo>
                    <a:pt x="770818" y="62210"/>
                  </a:lnTo>
                  <a:lnTo>
                    <a:pt x="777208" y="56154"/>
                  </a:lnTo>
                  <a:lnTo>
                    <a:pt x="784621" y="51829"/>
                  </a:lnTo>
                  <a:lnTo>
                    <a:pt x="793058" y="49234"/>
                  </a:lnTo>
                  <a:lnTo>
                    <a:pt x="802518" y="48369"/>
                  </a:lnTo>
                  <a:lnTo>
                    <a:pt x="812945" y="49401"/>
                  </a:lnTo>
                  <a:lnTo>
                    <a:pt x="822200" y="52499"/>
                  </a:lnTo>
                  <a:lnTo>
                    <a:pt x="830284" y="57661"/>
                  </a:lnTo>
                  <a:lnTo>
                    <a:pt x="834633" y="62210"/>
                  </a:lnTo>
                  <a:close/>
                </a:path>
                <a:path w="1219835" h="220344">
                  <a:moveTo>
                    <a:pt x="840562" y="151507"/>
                  </a:moveTo>
                  <a:lnTo>
                    <a:pt x="804354" y="151507"/>
                  </a:lnTo>
                  <a:lnTo>
                    <a:pt x="810902" y="148381"/>
                  </a:lnTo>
                  <a:lnTo>
                    <a:pt x="815466" y="142130"/>
                  </a:lnTo>
                  <a:lnTo>
                    <a:pt x="818536" y="136763"/>
                  </a:lnTo>
                  <a:lnTo>
                    <a:pt x="820749" y="130187"/>
                  </a:lnTo>
                  <a:lnTo>
                    <a:pt x="822108" y="122401"/>
                  </a:lnTo>
                  <a:lnTo>
                    <a:pt x="822610" y="113407"/>
                  </a:lnTo>
                  <a:lnTo>
                    <a:pt x="822610" y="109983"/>
                  </a:lnTo>
                  <a:lnTo>
                    <a:pt x="804403" y="70693"/>
                  </a:lnTo>
                  <a:lnTo>
                    <a:pt x="840763" y="70693"/>
                  </a:lnTo>
                  <a:lnTo>
                    <a:pt x="842729" y="73893"/>
                  </a:lnTo>
                  <a:lnTo>
                    <a:pt x="846683" y="84534"/>
                  </a:lnTo>
                  <a:lnTo>
                    <a:pt x="849055" y="96812"/>
                  </a:lnTo>
                  <a:lnTo>
                    <a:pt x="849803" y="109983"/>
                  </a:lnTo>
                  <a:lnTo>
                    <a:pt x="849775" y="113407"/>
                  </a:lnTo>
                  <a:lnTo>
                    <a:pt x="849055" y="125564"/>
                  </a:lnTo>
                  <a:lnTo>
                    <a:pt x="846683" y="137479"/>
                  </a:lnTo>
                  <a:lnTo>
                    <a:pt x="842729" y="147963"/>
                  </a:lnTo>
                  <a:lnTo>
                    <a:pt x="840562" y="151507"/>
                  </a:lnTo>
                  <a:close/>
                </a:path>
                <a:path w="1219835" h="220344">
                  <a:moveTo>
                    <a:pt x="802667" y="173682"/>
                  </a:moveTo>
                  <a:lnTo>
                    <a:pt x="792677" y="172724"/>
                  </a:lnTo>
                  <a:lnTo>
                    <a:pt x="783840" y="169850"/>
                  </a:lnTo>
                  <a:lnTo>
                    <a:pt x="776157" y="165059"/>
                  </a:lnTo>
                  <a:lnTo>
                    <a:pt x="769627" y="158353"/>
                  </a:lnTo>
                  <a:lnTo>
                    <a:pt x="835938" y="158353"/>
                  </a:lnTo>
                  <a:lnTo>
                    <a:pt x="830349" y="164306"/>
                  </a:lnTo>
                  <a:lnTo>
                    <a:pt x="822312" y="169515"/>
                  </a:lnTo>
                  <a:lnTo>
                    <a:pt x="813085" y="172640"/>
                  </a:lnTo>
                  <a:lnTo>
                    <a:pt x="802667" y="173682"/>
                  </a:lnTo>
                  <a:close/>
                </a:path>
                <a:path w="1219835" h="220344">
                  <a:moveTo>
                    <a:pt x="901303" y="171450"/>
                  </a:moveTo>
                  <a:lnTo>
                    <a:pt x="874216" y="171450"/>
                  </a:lnTo>
                  <a:lnTo>
                    <a:pt x="874216" y="50601"/>
                  </a:lnTo>
                  <a:lnTo>
                    <a:pt x="901303" y="50601"/>
                  </a:lnTo>
                  <a:lnTo>
                    <a:pt x="901303" y="171450"/>
                  </a:lnTo>
                  <a:close/>
                </a:path>
                <a:path w="1219835" h="220344">
                  <a:moveTo>
                    <a:pt x="892720" y="33635"/>
                  </a:moveTo>
                  <a:lnTo>
                    <a:pt x="882898" y="33635"/>
                  </a:lnTo>
                  <a:lnTo>
                    <a:pt x="879127" y="32295"/>
                  </a:lnTo>
                  <a:lnTo>
                    <a:pt x="876448" y="29616"/>
                  </a:lnTo>
                  <a:lnTo>
                    <a:pt x="873869" y="26838"/>
                  </a:lnTo>
                  <a:lnTo>
                    <a:pt x="872579" y="23415"/>
                  </a:lnTo>
                  <a:lnTo>
                    <a:pt x="872579" y="15180"/>
                  </a:lnTo>
                  <a:lnTo>
                    <a:pt x="873869" y="11707"/>
                  </a:lnTo>
                  <a:lnTo>
                    <a:pt x="876448" y="8929"/>
                  </a:lnTo>
                  <a:lnTo>
                    <a:pt x="879127" y="6151"/>
                  </a:lnTo>
                  <a:lnTo>
                    <a:pt x="882898" y="4762"/>
                  </a:lnTo>
                  <a:lnTo>
                    <a:pt x="892720" y="4762"/>
                  </a:lnTo>
                  <a:lnTo>
                    <a:pt x="896540" y="6151"/>
                  </a:lnTo>
                  <a:lnTo>
                    <a:pt x="901898" y="11707"/>
                  </a:lnTo>
                  <a:lnTo>
                    <a:pt x="903237" y="15180"/>
                  </a:lnTo>
                  <a:lnTo>
                    <a:pt x="903237" y="23415"/>
                  </a:lnTo>
                  <a:lnTo>
                    <a:pt x="901898" y="26838"/>
                  </a:lnTo>
                  <a:lnTo>
                    <a:pt x="899219" y="29616"/>
                  </a:lnTo>
                  <a:lnTo>
                    <a:pt x="896540" y="32295"/>
                  </a:lnTo>
                  <a:lnTo>
                    <a:pt x="892720" y="33635"/>
                  </a:lnTo>
                  <a:close/>
                </a:path>
                <a:path w="1219835" h="220344">
                  <a:moveTo>
                    <a:pt x="959680" y="171450"/>
                  </a:moveTo>
                  <a:lnTo>
                    <a:pt x="932594" y="171450"/>
                  </a:lnTo>
                  <a:lnTo>
                    <a:pt x="932594" y="0"/>
                  </a:lnTo>
                  <a:lnTo>
                    <a:pt x="959680" y="0"/>
                  </a:lnTo>
                  <a:lnTo>
                    <a:pt x="959680" y="171450"/>
                  </a:lnTo>
                  <a:close/>
                </a:path>
                <a:path w="1219835" h="220344">
                  <a:moveTo>
                    <a:pt x="1018058" y="171450"/>
                  </a:moveTo>
                  <a:lnTo>
                    <a:pt x="990972" y="171450"/>
                  </a:lnTo>
                  <a:lnTo>
                    <a:pt x="990972" y="50601"/>
                  </a:lnTo>
                  <a:lnTo>
                    <a:pt x="1018058" y="50601"/>
                  </a:lnTo>
                  <a:lnTo>
                    <a:pt x="1018058" y="171450"/>
                  </a:lnTo>
                  <a:close/>
                </a:path>
                <a:path w="1219835" h="220344">
                  <a:moveTo>
                    <a:pt x="1009476" y="33635"/>
                  </a:moveTo>
                  <a:lnTo>
                    <a:pt x="999653" y="33635"/>
                  </a:lnTo>
                  <a:lnTo>
                    <a:pt x="995883" y="32295"/>
                  </a:lnTo>
                  <a:lnTo>
                    <a:pt x="993204" y="29616"/>
                  </a:lnTo>
                  <a:lnTo>
                    <a:pt x="990624" y="26838"/>
                  </a:lnTo>
                  <a:lnTo>
                    <a:pt x="989334" y="23415"/>
                  </a:lnTo>
                  <a:lnTo>
                    <a:pt x="989334" y="15180"/>
                  </a:lnTo>
                  <a:lnTo>
                    <a:pt x="990624" y="11707"/>
                  </a:lnTo>
                  <a:lnTo>
                    <a:pt x="993204" y="8929"/>
                  </a:lnTo>
                  <a:lnTo>
                    <a:pt x="995883" y="6151"/>
                  </a:lnTo>
                  <a:lnTo>
                    <a:pt x="999653" y="4762"/>
                  </a:lnTo>
                  <a:lnTo>
                    <a:pt x="1009476" y="4762"/>
                  </a:lnTo>
                  <a:lnTo>
                    <a:pt x="1013296" y="6151"/>
                  </a:lnTo>
                  <a:lnTo>
                    <a:pt x="1018654" y="11707"/>
                  </a:lnTo>
                  <a:lnTo>
                    <a:pt x="1019993" y="15180"/>
                  </a:lnTo>
                  <a:lnTo>
                    <a:pt x="1019993" y="23415"/>
                  </a:lnTo>
                  <a:lnTo>
                    <a:pt x="1018654" y="26838"/>
                  </a:lnTo>
                  <a:lnTo>
                    <a:pt x="1015975" y="29616"/>
                  </a:lnTo>
                  <a:lnTo>
                    <a:pt x="1013296" y="32295"/>
                  </a:lnTo>
                  <a:lnTo>
                    <a:pt x="1009476" y="33635"/>
                  </a:lnTo>
                  <a:close/>
                </a:path>
                <a:path w="1219835" h="220344">
                  <a:moveTo>
                    <a:pt x="1081645" y="50601"/>
                  </a:moveTo>
                  <a:lnTo>
                    <a:pt x="1054558" y="50601"/>
                  </a:lnTo>
                  <a:lnTo>
                    <a:pt x="1054558" y="21282"/>
                  </a:lnTo>
                  <a:lnTo>
                    <a:pt x="1081645" y="21282"/>
                  </a:lnTo>
                  <a:lnTo>
                    <a:pt x="1081645" y="50601"/>
                  </a:lnTo>
                  <a:close/>
                </a:path>
                <a:path w="1219835" h="220344">
                  <a:moveTo>
                    <a:pt x="1102928" y="70693"/>
                  </a:moveTo>
                  <a:lnTo>
                    <a:pt x="1034615" y="70693"/>
                  </a:lnTo>
                  <a:lnTo>
                    <a:pt x="1034615" y="50601"/>
                  </a:lnTo>
                  <a:lnTo>
                    <a:pt x="1102928" y="50601"/>
                  </a:lnTo>
                  <a:lnTo>
                    <a:pt x="1102928" y="70693"/>
                  </a:lnTo>
                  <a:close/>
                </a:path>
                <a:path w="1219835" h="220344">
                  <a:moveTo>
                    <a:pt x="1091468" y="173682"/>
                  </a:moveTo>
                  <a:lnTo>
                    <a:pt x="1085812" y="173682"/>
                  </a:lnTo>
                  <a:lnTo>
                    <a:pt x="1072139" y="171524"/>
                  </a:lnTo>
                  <a:lnTo>
                    <a:pt x="1062372" y="165050"/>
                  </a:lnTo>
                  <a:lnTo>
                    <a:pt x="1056512" y="154260"/>
                  </a:lnTo>
                  <a:lnTo>
                    <a:pt x="1054558" y="139154"/>
                  </a:lnTo>
                  <a:lnTo>
                    <a:pt x="1054558" y="70693"/>
                  </a:lnTo>
                  <a:lnTo>
                    <a:pt x="1081645" y="70693"/>
                  </a:lnTo>
                  <a:lnTo>
                    <a:pt x="1081645" y="142775"/>
                  </a:lnTo>
                  <a:lnTo>
                    <a:pt x="1082538" y="146149"/>
                  </a:lnTo>
                  <a:lnTo>
                    <a:pt x="1084324" y="148232"/>
                  </a:lnTo>
                  <a:lnTo>
                    <a:pt x="1086209" y="150217"/>
                  </a:lnTo>
                  <a:lnTo>
                    <a:pt x="1089483" y="151209"/>
                  </a:lnTo>
                  <a:lnTo>
                    <a:pt x="1103672" y="151209"/>
                  </a:lnTo>
                  <a:lnTo>
                    <a:pt x="1103672" y="171152"/>
                  </a:lnTo>
                  <a:lnTo>
                    <a:pt x="1097421" y="172839"/>
                  </a:lnTo>
                  <a:lnTo>
                    <a:pt x="1091468" y="173682"/>
                  </a:lnTo>
                  <a:close/>
                </a:path>
                <a:path w="1219835" h="220344">
                  <a:moveTo>
                    <a:pt x="1103672" y="151209"/>
                  </a:moveTo>
                  <a:lnTo>
                    <a:pt x="1097222" y="151209"/>
                  </a:lnTo>
                  <a:lnTo>
                    <a:pt x="1100397" y="150862"/>
                  </a:lnTo>
                  <a:lnTo>
                    <a:pt x="1103672" y="150167"/>
                  </a:lnTo>
                  <a:lnTo>
                    <a:pt x="1103672" y="151209"/>
                  </a:lnTo>
                  <a:close/>
                </a:path>
                <a:path w="1219835" h="220344">
                  <a:moveTo>
                    <a:pt x="1167526" y="197643"/>
                  </a:moveTo>
                  <a:lnTo>
                    <a:pt x="1132805" y="197643"/>
                  </a:lnTo>
                  <a:lnTo>
                    <a:pt x="1137964" y="196353"/>
                  </a:lnTo>
                  <a:lnTo>
                    <a:pt x="1141437" y="193774"/>
                  </a:lnTo>
                  <a:lnTo>
                    <a:pt x="1144910" y="191293"/>
                  </a:lnTo>
                  <a:lnTo>
                    <a:pt x="1147638" y="187126"/>
                  </a:lnTo>
                  <a:lnTo>
                    <a:pt x="1149622" y="181272"/>
                  </a:lnTo>
                  <a:lnTo>
                    <a:pt x="1153492" y="170854"/>
                  </a:lnTo>
                  <a:lnTo>
                    <a:pt x="1111076" y="50601"/>
                  </a:lnTo>
                  <a:lnTo>
                    <a:pt x="1140395" y="50601"/>
                  </a:lnTo>
                  <a:lnTo>
                    <a:pt x="1165845" y="132605"/>
                  </a:lnTo>
                  <a:lnTo>
                    <a:pt x="1191094" y="132605"/>
                  </a:lnTo>
                  <a:lnTo>
                    <a:pt x="1171351" y="189755"/>
                  </a:lnTo>
                  <a:lnTo>
                    <a:pt x="1167526" y="197643"/>
                  </a:lnTo>
                  <a:close/>
                </a:path>
                <a:path w="1219835" h="220344">
                  <a:moveTo>
                    <a:pt x="1191094" y="132605"/>
                  </a:moveTo>
                  <a:lnTo>
                    <a:pt x="1165845" y="132605"/>
                  </a:lnTo>
                  <a:lnTo>
                    <a:pt x="1190401" y="50601"/>
                  </a:lnTo>
                  <a:lnTo>
                    <a:pt x="1219423" y="50601"/>
                  </a:lnTo>
                  <a:lnTo>
                    <a:pt x="1191094" y="132605"/>
                  </a:lnTo>
                  <a:close/>
                </a:path>
                <a:path w="1219835" h="220344">
                  <a:moveTo>
                    <a:pt x="1133847" y="220265"/>
                  </a:moveTo>
                  <a:lnTo>
                    <a:pt x="1129878" y="220265"/>
                  </a:lnTo>
                  <a:lnTo>
                    <a:pt x="1125512" y="219571"/>
                  </a:lnTo>
                  <a:lnTo>
                    <a:pt x="1120750" y="218182"/>
                  </a:lnTo>
                  <a:lnTo>
                    <a:pt x="1120750" y="197197"/>
                  </a:lnTo>
                  <a:lnTo>
                    <a:pt x="1125959" y="197643"/>
                  </a:lnTo>
                  <a:lnTo>
                    <a:pt x="1167526" y="197643"/>
                  </a:lnTo>
                  <a:lnTo>
                    <a:pt x="1164877" y="203103"/>
                  </a:lnTo>
                  <a:lnTo>
                    <a:pt x="1156468" y="212638"/>
                  </a:lnTo>
                  <a:lnTo>
                    <a:pt x="1146125" y="218358"/>
                  </a:lnTo>
                  <a:lnTo>
                    <a:pt x="1133847" y="220265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2813" y="2499018"/>
              <a:ext cx="2511474" cy="11742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57754" y="2708568"/>
              <a:ext cx="2027857" cy="14689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1176" y="4785017"/>
              <a:ext cx="3044502" cy="14763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498" y="4996204"/>
              <a:ext cx="1185267" cy="14689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865332" y="2500655"/>
              <a:ext cx="2956741" cy="14689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69053" y="2713330"/>
              <a:ext cx="574675" cy="144145"/>
            </a:xfrm>
            <a:custGeom>
              <a:avLst/>
              <a:gdLst/>
              <a:ahLst/>
              <a:cxnLst/>
              <a:rect l="l" t="t" r="r" b="b"/>
              <a:pathLst>
                <a:path w="574675" h="144144">
                  <a:moveTo>
                    <a:pt x="60940" y="38844"/>
                  </a:moveTo>
                  <a:lnTo>
                    <a:pt x="17412" y="38844"/>
                  </a:lnTo>
                  <a:lnTo>
                    <a:pt x="22770" y="32394"/>
                  </a:lnTo>
                  <a:lnTo>
                    <a:pt x="30013" y="29170"/>
                  </a:lnTo>
                  <a:lnTo>
                    <a:pt x="39141" y="29170"/>
                  </a:lnTo>
                  <a:lnTo>
                    <a:pt x="46108" y="29858"/>
                  </a:lnTo>
                  <a:lnTo>
                    <a:pt x="52275" y="31923"/>
                  </a:lnTo>
                  <a:lnTo>
                    <a:pt x="57642" y="35365"/>
                  </a:lnTo>
                  <a:lnTo>
                    <a:pt x="60940" y="38844"/>
                  </a:lnTo>
                  <a:close/>
                </a:path>
                <a:path w="574675" h="144144">
                  <a:moveTo>
                    <a:pt x="18157" y="142130"/>
                  </a:moveTo>
                  <a:lnTo>
                    <a:pt x="0" y="142130"/>
                  </a:lnTo>
                  <a:lnTo>
                    <a:pt x="0" y="30658"/>
                  </a:lnTo>
                  <a:lnTo>
                    <a:pt x="16668" y="30658"/>
                  </a:lnTo>
                  <a:lnTo>
                    <a:pt x="17412" y="38844"/>
                  </a:lnTo>
                  <a:lnTo>
                    <a:pt x="60940" y="38844"/>
                  </a:lnTo>
                  <a:lnTo>
                    <a:pt x="62210" y="40183"/>
                  </a:lnTo>
                  <a:lnTo>
                    <a:pt x="64481" y="43904"/>
                  </a:lnTo>
                  <a:lnTo>
                    <a:pt x="26640" y="43904"/>
                  </a:lnTo>
                  <a:lnTo>
                    <a:pt x="21332" y="46980"/>
                  </a:lnTo>
                  <a:lnTo>
                    <a:pt x="18157" y="53131"/>
                  </a:lnTo>
                  <a:lnTo>
                    <a:pt x="18157" y="88850"/>
                  </a:lnTo>
                  <a:lnTo>
                    <a:pt x="21431" y="95101"/>
                  </a:lnTo>
                  <a:lnTo>
                    <a:pt x="26789" y="98226"/>
                  </a:lnTo>
                  <a:lnTo>
                    <a:pt x="64071" y="98226"/>
                  </a:lnTo>
                  <a:lnTo>
                    <a:pt x="62061" y="101500"/>
                  </a:lnTo>
                  <a:lnTo>
                    <a:pt x="60251" y="103882"/>
                  </a:lnTo>
                  <a:lnTo>
                    <a:pt x="18157" y="103882"/>
                  </a:lnTo>
                  <a:lnTo>
                    <a:pt x="18157" y="142130"/>
                  </a:lnTo>
                  <a:close/>
                </a:path>
                <a:path w="574675" h="144144">
                  <a:moveTo>
                    <a:pt x="64071" y="98226"/>
                  </a:moveTo>
                  <a:lnTo>
                    <a:pt x="39985" y="98226"/>
                  </a:lnTo>
                  <a:lnTo>
                    <a:pt x="44449" y="95894"/>
                  </a:lnTo>
                  <a:lnTo>
                    <a:pt x="47625" y="91231"/>
                  </a:lnTo>
                  <a:lnTo>
                    <a:pt x="50899" y="86568"/>
                  </a:lnTo>
                  <a:lnTo>
                    <a:pt x="52536" y="79523"/>
                  </a:lnTo>
                  <a:lnTo>
                    <a:pt x="52536" y="62061"/>
                  </a:lnTo>
                  <a:lnTo>
                    <a:pt x="50948" y="55711"/>
                  </a:lnTo>
                  <a:lnTo>
                    <a:pt x="47773" y="51048"/>
                  </a:lnTo>
                  <a:lnTo>
                    <a:pt x="44598" y="46285"/>
                  </a:lnTo>
                  <a:lnTo>
                    <a:pt x="40034" y="43904"/>
                  </a:lnTo>
                  <a:lnTo>
                    <a:pt x="64481" y="43904"/>
                  </a:lnTo>
                  <a:lnTo>
                    <a:pt x="70544" y="71735"/>
                  </a:lnTo>
                  <a:lnTo>
                    <a:pt x="70014" y="80571"/>
                  </a:lnTo>
                  <a:lnTo>
                    <a:pt x="68423" y="88478"/>
                  </a:lnTo>
                  <a:lnTo>
                    <a:pt x="65772" y="95454"/>
                  </a:lnTo>
                  <a:lnTo>
                    <a:pt x="64071" y="98226"/>
                  </a:lnTo>
                  <a:close/>
                </a:path>
                <a:path w="574675" h="144144">
                  <a:moveTo>
                    <a:pt x="48815" y="112662"/>
                  </a:moveTo>
                  <a:lnTo>
                    <a:pt x="30460" y="112662"/>
                  </a:lnTo>
                  <a:lnTo>
                    <a:pt x="23415" y="109735"/>
                  </a:lnTo>
                  <a:lnTo>
                    <a:pt x="18157" y="103882"/>
                  </a:lnTo>
                  <a:lnTo>
                    <a:pt x="60251" y="103882"/>
                  </a:lnTo>
                  <a:lnTo>
                    <a:pt x="56405" y="108942"/>
                  </a:lnTo>
                  <a:lnTo>
                    <a:pt x="48815" y="112662"/>
                  </a:lnTo>
                  <a:close/>
                </a:path>
                <a:path w="574675" h="144144">
                  <a:moveTo>
                    <a:pt x="128066" y="39588"/>
                  </a:moveTo>
                  <a:lnTo>
                    <a:pt x="103509" y="39588"/>
                  </a:lnTo>
                  <a:lnTo>
                    <a:pt x="107875" y="32642"/>
                  </a:lnTo>
                  <a:lnTo>
                    <a:pt x="113927" y="29170"/>
                  </a:lnTo>
                  <a:lnTo>
                    <a:pt x="124246" y="29170"/>
                  </a:lnTo>
                  <a:lnTo>
                    <a:pt x="126379" y="29517"/>
                  </a:lnTo>
                  <a:lnTo>
                    <a:pt x="128066" y="30212"/>
                  </a:lnTo>
                  <a:lnTo>
                    <a:pt x="128066" y="39588"/>
                  </a:lnTo>
                  <a:close/>
                </a:path>
                <a:path w="574675" h="144144">
                  <a:moveTo>
                    <a:pt x="103956" y="111174"/>
                  </a:moveTo>
                  <a:lnTo>
                    <a:pt x="85799" y="111174"/>
                  </a:lnTo>
                  <a:lnTo>
                    <a:pt x="85799" y="30658"/>
                  </a:lnTo>
                  <a:lnTo>
                    <a:pt x="103063" y="30658"/>
                  </a:lnTo>
                  <a:lnTo>
                    <a:pt x="103509" y="39588"/>
                  </a:lnTo>
                  <a:lnTo>
                    <a:pt x="128066" y="39588"/>
                  </a:lnTo>
                  <a:lnTo>
                    <a:pt x="128066" y="46583"/>
                  </a:lnTo>
                  <a:lnTo>
                    <a:pt x="112390" y="46583"/>
                  </a:lnTo>
                  <a:lnTo>
                    <a:pt x="106833" y="49758"/>
                  </a:lnTo>
                  <a:lnTo>
                    <a:pt x="103956" y="56108"/>
                  </a:lnTo>
                  <a:lnTo>
                    <a:pt x="103956" y="111174"/>
                  </a:lnTo>
                  <a:close/>
                </a:path>
                <a:path w="574675" h="144144">
                  <a:moveTo>
                    <a:pt x="128066" y="47178"/>
                  </a:moveTo>
                  <a:lnTo>
                    <a:pt x="125685" y="46781"/>
                  </a:lnTo>
                  <a:lnTo>
                    <a:pt x="123204" y="46583"/>
                  </a:lnTo>
                  <a:lnTo>
                    <a:pt x="128066" y="46583"/>
                  </a:lnTo>
                  <a:lnTo>
                    <a:pt x="128066" y="47178"/>
                  </a:lnTo>
                  <a:close/>
                </a:path>
                <a:path w="574675" h="144144">
                  <a:moveTo>
                    <a:pt x="178370" y="112662"/>
                  </a:moveTo>
                  <a:lnTo>
                    <a:pt x="170929" y="112662"/>
                  </a:lnTo>
                  <a:lnTo>
                    <a:pt x="162799" y="111955"/>
                  </a:lnTo>
                  <a:lnTo>
                    <a:pt x="134056" y="79976"/>
                  </a:lnTo>
                  <a:lnTo>
                    <a:pt x="133476" y="71735"/>
                  </a:lnTo>
                  <a:lnTo>
                    <a:pt x="133488" y="61962"/>
                  </a:lnTo>
                  <a:lnTo>
                    <a:pt x="156939" y="30857"/>
                  </a:lnTo>
                  <a:lnTo>
                    <a:pt x="163438" y="29170"/>
                  </a:lnTo>
                  <a:lnTo>
                    <a:pt x="170780" y="29170"/>
                  </a:lnTo>
                  <a:lnTo>
                    <a:pt x="200238" y="43606"/>
                  </a:lnTo>
                  <a:lnTo>
                    <a:pt x="164827" y="43606"/>
                  </a:lnTo>
                  <a:lnTo>
                    <a:pt x="160114" y="45987"/>
                  </a:lnTo>
                  <a:lnTo>
                    <a:pt x="156641" y="50750"/>
                  </a:lnTo>
                  <a:lnTo>
                    <a:pt x="153168" y="55413"/>
                  </a:lnTo>
                  <a:lnTo>
                    <a:pt x="151543" y="61962"/>
                  </a:lnTo>
                  <a:lnTo>
                    <a:pt x="164727" y="98226"/>
                  </a:lnTo>
                  <a:lnTo>
                    <a:pt x="201108" y="98226"/>
                  </a:lnTo>
                  <a:lnTo>
                    <a:pt x="200595" y="99268"/>
                  </a:lnTo>
                  <a:lnTo>
                    <a:pt x="196229" y="104130"/>
                  </a:lnTo>
                  <a:lnTo>
                    <a:pt x="190574" y="107602"/>
                  </a:lnTo>
                  <a:lnTo>
                    <a:pt x="184918" y="110976"/>
                  </a:lnTo>
                  <a:lnTo>
                    <a:pt x="178370" y="112662"/>
                  </a:lnTo>
                  <a:close/>
                </a:path>
                <a:path w="574675" h="144144">
                  <a:moveTo>
                    <a:pt x="201108" y="98226"/>
                  </a:moveTo>
                  <a:lnTo>
                    <a:pt x="176931" y="98226"/>
                  </a:lnTo>
                  <a:lnTo>
                    <a:pt x="181694" y="95845"/>
                  </a:lnTo>
                  <a:lnTo>
                    <a:pt x="185067" y="91082"/>
                  </a:lnTo>
                  <a:lnTo>
                    <a:pt x="188540" y="86320"/>
                  </a:lnTo>
                  <a:lnTo>
                    <a:pt x="190190" y="79672"/>
                  </a:lnTo>
                  <a:lnTo>
                    <a:pt x="190276" y="61962"/>
                  </a:lnTo>
                  <a:lnTo>
                    <a:pt x="188490" y="55512"/>
                  </a:lnTo>
                  <a:lnTo>
                    <a:pt x="184918" y="50750"/>
                  </a:lnTo>
                  <a:lnTo>
                    <a:pt x="181446" y="45987"/>
                  </a:lnTo>
                  <a:lnTo>
                    <a:pt x="176733" y="43606"/>
                  </a:lnTo>
                  <a:lnTo>
                    <a:pt x="200238" y="43606"/>
                  </a:lnTo>
                  <a:lnTo>
                    <a:pt x="208259" y="70991"/>
                  </a:lnTo>
                  <a:lnTo>
                    <a:pt x="208219" y="79976"/>
                  </a:lnTo>
                  <a:lnTo>
                    <a:pt x="206747" y="86766"/>
                  </a:lnTo>
                  <a:lnTo>
                    <a:pt x="201108" y="98226"/>
                  </a:lnTo>
                  <a:close/>
                </a:path>
                <a:path w="574675" h="144144">
                  <a:moveTo>
                    <a:pt x="241613" y="128885"/>
                  </a:moveTo>
                  <a:lnTo>
                    <a:pt x="221084" y="128885"/>
                  </a:lnTo>
                  <a:lnTo>
                    <a:pt x="224159" y="125610"/>
                  </a:lnTo>
                  <a:lnTo>
                    <a:pt x="224358" y="119062"/>
                  </a:lnTo>
                  <a:lnTo>
                    <a:pt x="224358" y="30658"/>
                  </a:lnTo>
                  <a:lnTo>
                    <a:pt x="242366" y="30658"/>
                  </a:lnTo>
                  <a:lnTo>
                    <a:pt x="242366" y="126553"/>
                  </a:lnTo>
                  <a:lnTo>
                    <a:pt x="241613" y="128885"/>
                  </a:lnTo>
                  <a:close/>
                </a:path>
                <a:path w="574675" h="144144">
                  <a:moveTo>
                    <a:pt x="226193" y="143767"/>
                  </a:moveTo>
                  <a:lnTo>
                    <a:pt x="214883" y="143767"/>
                  </a:lnTo>
                  <a:lnTo>
                    <a:pt x="211658" y="143321"/>
                  </a:lnTo>
                  <a:lnTo>
                    <a:pt x="208582" y="142428"/>
                  </a:lnTo>
                  <a:lnTo>
                    <a:pt x="208582" y="128141"/>
                  </a:lnTo>
                  <a:lnTo>
                    <a:pt x="210467" y="128637"/>
                  </a:lnTo>
                  <a:lnTo>
                    <a:pt x="212650" y="128885"/>
                  </a:lnTo>
                  <a:lnTo>
                    <a:pt x="241613" y="128885"/>
                  </a:lnTo>
                  <a:lnTo>
                    <a:pt x="240332" y="132853"/>
                  </a:lnTo>
                  <a:lnTo>
                    <a:pt x="232196" y="141585"/>
                  </a:lnTo>
                  <a:lnTo>
                    <a:pt x="226193" y="143767"/>
                  </a:lnTo>
                  <a:close/>
                </a:path>
                <a:path w="574675" h="144144">
                  <a:moveTo>
                    <a:pt x="236264" y="19198"/>
                  </a:moveTo>
                  <a:lnTo>
                    <a:pt x="229716" y="19198"/>
                  </a:lnTo>
                  <a:lnTo>
                    <a:pt x="227186" y="18305"/>
                  </a:lnTo>
                  <a:lnTo>
                    <a:pt x="223614" y="14733"/>
                  </a:lnTo>
                  <a:lnTo>
                    <a:pt x="222721" y="12451"/>
                  </a:lnTo>
                  <a:lnTo>
                    <a:pt x="222721" y="6895"/>
                  </a:lnTo>
                  <a:lnTo>
                    <a:pt x="223614" y="4613"/>
                  </a:lnTo>
                  <a:lnTo>
                    <a:pt x="225400" y="2827"/>
                  </a:lnTo>
                  <a:lnTo>
                    <a:pt x="227186" y="942"/>
                  </a:lnTo>
                  <a:lnTo>
                    <a:pt x="229716" y="0"/>
                  </a:lnTo>
                  <a:lnTo>
                    <a:pt x="236264" y="0"/>
                  </a:lnTo>
                  <a:lnTo>
                    <a:pt x="238794" y="942"/>
                  </a:lnTo>
                  <a:lnTo>
                    <a:pt x="240580" y="2827"/>
                  </a:lnTo>
                  <a:lnTo>
                    <a:pt x="242366" y="4613"/>
                  </a:lnTo>
                  <a:lnTo>
                    <a:pt x="243259" y="6895"/>
                  </a:lnTo>
                  <a:lnTo>
                    <a:pt x="243259" y="12451"/>
                  </a:lnTo>
                  <a:lnTo>
                    <a:pt x="242366" y="14733"/>
                  </a:lnTo>
                  <a:lnTo>
                    <a:pt x="238794" y="18305"/>
                  </a:lnTo>
                  <a:lnTo>
                    <a:pt x="236264" y="19198"/>
                  </a:lnTo>
                  <a:close/>
                </a:path>
                <a:path w="574675" h="144144">
                  <a:moveTo>
                    <a:pt x="303857" y="112662"/>
                  </a:moveTo>
                  <a:lnTo>
                    <a:pt x="297209" y="112662"/>
                  </a:lnTo>
                  <a:lnTo>
                    <a:pt x="288987" y="111983"/>
                  </a:lnTo>
                  <a:lnTo>
                    <a:pt x="259323" y="81483"/>
                  </a:lnTo>
                  <a:lnTo>
                    <a:pt x="258663" y="72925"/>
                  </a:lnTo>
                  <a:lnTo>
                    <a:pt x="258663" y="62656"/>
                  </a:lnTo>
                  <a:lnTo>
                    <a:pt x="260201" y="55512"/>
                  </a:lnTo>
                  <a:lnTo>
                    <a:pt x="263276" y="49262"/>
                  </a:lnTo>
                  <a:lnTo>
                    <a:pt x="266352" y="42912"/>
                  </a:lnTo>
                  <a:lnTo>
                    <a:pt x="270668" y="38000"/>
                  </a:lnTo>
                  <a:lnTo>
                    <a:pt x="281880" y="30956"/>
                  </a:lnTo>
                  <a:lnTo>
                    <a:pt x="288180" y="29170"/>
                  </a:lnTo>
                  <a:lnTo>
                    <a:pt x="295126" y="29170"/>
                  </a:lnTo>
                  <a:lnTo>
                    <a:pt x="323096" y="43606"/>
                  </a:lnTo>
                  <a:lnTo>
                    <a:pt x="290016" y="43606"/>
                  </a:lnTo>
                  <a:lnTo>
                    <a:pt x="285998" y="45342"/>
                  </a:lnTo>
                  <a:lnTo>
                    <a:pt x="282922" y="48815"/>
                  </a:lnTo>
                  <a:lnTo>
                    <a:pt x="279945" y="52288"/>
                  </a:lnTo>
                  <a:lnTo>
                    <a:pt x="278010" y="57150"/>
                  </a:lnTo>
                  <a:lnTo>
                    <a:pt x="277117" y="63400"/>
                  </a:lnTo>
                  <a:lnTo>
                    <a:pt x="329132" y="63400"/>
                  </a:lnTo>
                  <a:lnTo>
                    <a:pt x="329505" y="69353"/>
                  </a:lnTo>
                  <a:lnTo>
                    <a:pt x="329505" y="76646"/>
                  </a:lnTo>
                  <a:lnTo>
                    <a:pt x="276820" y="76646"/>
                  </a:lnTo>
                  <a:lnTo>
                    <a:pt x="277415" y="83294"/>
                  </a:lnTo>
                  <a:lnTo>
                    <a:pt x="279648" y="88552"/>
                  </a:lnTo>
                  <a:lnTo>
                    <a:pt x="287387" y="96291"/>
                  </a:lnTo>
                  <a:lnTo>
                    <a:pt x="292298" y="98226"/>
                  </a:lnTo>
                  <a:lnTo>
                    <a:pt x="327669" y="98226"/>
                  </a:lnTo>
                  <a:lnTo>
                    <a:pt x="324991" y="102244"/>
                  </a:lnTo>
                  <a:lnTo>
                    <a:pt x="320675" y="105965"/>
                  </a:lnTo>
                  <a:lnTo>
                    <a:pt x="309860" y="111323"/>
                  </a:lnTo>
                  <a:lnTo>
                    <a:pt x="303857" y="112662"/>
                  </a:lnTo>
                  <a:close/>
                </a:path>
                <a:path w="574675" h="144144">
                  <a:moveTo>
                    <a:pt x="329132" y="63400"/>
                  </a:moveTo>
                  <a:lnTo>
                    <a:pt x="311646" y="63400"/>
                  </a:lnTo>
                  <a:lnTo>
                    <a:pt x="311530" y="60303"/>
                  </a:lnTo>
                  <a:lnTo>
                    <a:pt x="311249" y="56008"/>
                  </a:lnTo>
                  <a:lnTo>
                    <a:pt x="309612" y="51444"/>
                  </a:lnTo>
                  <a:lnTo>
                    <a:pt x="306734" y="48369"/>
                  </a:lnTo>
                  <a:lnTo>
                    <a:pt x="303956" y="45194"/>
                  </a:lnTo>
                  <a:lnTo>
                    <a:pt x="300037" y="43606"/>
                  </a:lnTo>
                  <a:lnTo>
                    <a:pt x="323096" y="43606"/>
                  </a:lnTo>
                  <a:lnTo>
                    <a:pt x="324398" y="45494"/>
                  </a:lnTo>
                  <a:lnTo>
                    <a:pt x="327235" y="52350"/>
                  </a:lnTo>
                  <a:lnTo>
                    <a:pt x="328938" y="60303"/>
                  </a:lnTo>
                  <a:lnTo>
                    <a:pt x="329132" y="63400"/>
                  </a:lnTo>
                  <a:close/>
                </a:path>
                <a:path w="574675" h="144144">
                  <a:moveTo>
                    <a:pt x="327669" y="98226"/>
                  </a:moveTo>
                  <a:lnTo>
                    <a:pt x="306486" y="98226"/>
                  </a:lnTo>
                  <a:lnTo>
                    <a:pt x="313233" y="94853"/>
                  </a:lnTo>
                  <a:lnTo>
                    <a:pt x="318492" y="88106"/>
                  </a:lnTo>
                  <a:lnTo>
                    <a:pt x="328166" y="97482"/>
                  </a:lnTo>
                  <a:lnTo>
                    <a:pt x="327669" y="98226"/>
                  </a:lnTo>
                  <a:close/>
                </a:path>
                <a:path w="574675" h="144144">
                  <a:moveTo>
                    <a:pt x="382612" y="112662"/>
                  </a:moveTo>
                  <a:lnTo>
                    <a:pt x="376758" y="112662"/>
                  </a:lnTo>
                  <a:lnTo>
                    <a:pt x="368777" y="111983"/>
                  </a:lnTo>
                  <a:lnTo>
                    <a:pt x="340760" y="80590"/>
                  </a:lnTo>
                  <a:lnTo>
                    <a:pt x="340146" y="71437"/>
                  </a:lnTo>
                  <a:lnTo>
                    <a:pt x="340167" y="69353"/>
                  </a:lnTo>
                  <a:lnTo>
                    <a:pt x="361577" y="31923"/>
                  </a:lnTo>
                  <a:lnTo>
                    <a:pt x="376758" y="29170"/>
                  </a:lnTo>
                  <a:lnTo>
                    <a:pt x="386283" y="29170"/>
                  </a:lnTo>
                  <a:lnTo>
                    <a:pt x="394072" y="31948"/>
                  </a:lnTo>
                  <a:lnTo>
                    <a:pt x="406176" y="43060"/>
                  </a:lnTo>
                  <a:lnTo>
                    <a:pt x="406412" y="43606"/>
                  </a:lnTo>
                  <a:lnTo>
                    <a:pt x="370755" y="43606"/>
                  </a:lnTo>
                  <a:lnTo>
                    <a:pt x="366241" y="45739"/>
                  </a:lnTo>
                  <a:lnTo>
                    <a:pt x="359891" y="54272"/>
                  </a:lnTo>
                  <a:lnTo>
                    <a:pt x="358254" y="60721"/>
                  </a:lnTo>
                  <a:lnTo>
                    <a:pt x="358154" y="80912"/>
                  </a:lnTo>
                  <a:lnTo>
                    <a:pt x="359742" y="87461"/>
                  </a:lnTo>
                  <a:lnTo>
                    <a:pt x="362917" y="91826"/>
                  </a:lnTo>
                  <a:lnTo>
                    <a:pt x="366092" y="96093"/>
                  </a:lnTo>
                  <a:lnTo>
                    <a:pt x="370656" y="98226"/>
                  </a:lnTo>
                  <a:lnTo>
                    <a:pt x="405089" y="98226"/>
                  </a:lnTo>
                  <a:lnTo>
                    <a:pt x="402009" y="102889"/>
                  </a:lnTo>
                  <a:lnTo>
                    <a:pt x="398040" y="106362"/>
                  </a:lnTo>
                  <a:lnTo>
                    <a:pt x="388019" y="111422"/>
                  </a:lnTo>
                  <a:lnTo>
                    <a:pt x="382612" y="112662"/>
                  </a:lnTo>
                  <a:close/>
                </a:path>
                <a:path w="574675" h="144144">
                  <a:moveTo>
                    <a:pt x="409649" y="59531"/>
                  </a:moveTo>
                  <a:lnTo>
                    <a:pt x="392534" y="59531"/>
                  </a:lnTo>
                  <a:lnTo>
                    <a:pt x="392335" y="54867"/>
                  </a:lnTo>
                  <a:lnTo>
                    <a:pt x="390748" y="51048"/>
                  </a:lnTo>
                  <a:lnTo>
                    <a:pt x="387771" y="48071"/>
                  </a:lnTo>
                  <a:lnTo>
                    <a:pt x="384894" y="45094"/>
                  </a:lnTo>
                  <a:lnTo>
                    <a:pt x="381173" y="43606"/>
                  </a:lnTo>
                  <a:lnTo>
                    <a:pt x="406412" y="43606"/>
                  </a:lnTo>
                  <a:lnTo>
                    <a:pt x="409351" y="50403"/>
                  </a:lnTo>
                  <a:lnTo>
                    <a:pt x="409649" y="59531"/>
                  </a:lnTo>
                  <a:close/>
                </a:path>
                <a:path w="574675" h="144144">
                  <a:moveTo>
                    <a:pt x="405089" y="98226"/>
                  </a:moveTo>
                  <a:lnTo>
                    <a:pt x="381074" y="98226"/>
                  </a:lnTo>
                  <a:lnTo>
                    <a:pt x="384795" y="96936"/>
                  </a:lnTo>
                  <a:lnTo>
                    <a:pt x="387771" y="94357"/>
                  </a:lnTo>
                  <a:lnTo>
                    <a:pt x="390748" y="91678"/>
                  </a:lnTo>
                  <a:lnTo>
                    <a:pt x="392335" y="88403"/>
                  </a:lnTo>
                  <a:lnTo>
                    <a:pt x="392534" y="84534"/>
                  </a:lnTo>
                  <a:lnTo>
                    <a:pt x="409649" y="84534"/>
                  </a:lnTo>
                  <a:lnTo>
                    <a:pt x="409450" y="89495"/>
                  </a:lnTo>
                  <a:lnTo>
                    <a:pt x="407863" y="94158"/>
                  </a:lnTo>
                  <a:lnTo>
                    <a:pt x="405089" y="98226"/>
                  </a:lnTo>
                  <a:close/>
                </a:path>
                <a:path w="574675" h="144144">
                  <a:moveTo>
                    <a:pt x="445963" y="30658"/>
                  </a:moveTo>
                  <a:lnTo>
                    <a:pt x="427806" y="30658"/>
                  </a:lnTo>
                  <a:lnTo>
                    <a:pt x="427806" y="11013"/>
                  </a:lnTo>
                  <a:lnTo>
                    <a:pt x="445963" y="11013"/>
                  </a:lnTo>
                  <a:lnTo>
                    <a:pt x="445963" y="30658"/>
                  </a:lnTo>
                  <a:close/>
                </a:path>
                <a:path w="574675" h="144144">
                  <a:moveTo>
                    <a:pt x="460102" y="44053"/>
                  </a:moveTo>
                  <a:lnTo>
                    <a:pt x="414560" y="44053"/>
                  </a:lnTo>
                  <a:lnTo>
                    <a:pt x="414560" y="30658"/>
                  </a:lnTo>
                  <a:lnTo>
                    <a:pt x="460102" y="30658"/>
                  </a:lnTo>
                  <a:lnTo>
                    <a:pt x="460102" y="44053"/>
                  </a:lnTo>
                  <a:close/>
                </a:path>
                <a:path w="574675" h="144144">
                  <a:moveTo>
                    <a:pt x="452511" y="112662"/>
                  </a:moveTo>
                  <a:lnTo>
                    <a:pt x="448642" y="112662"/>
                  </a:lnTo>
                  <a:lnTo>
                    <a:pt x="439526" y="111221"/>
                  </a:lnTo>
                  <a:lnTo>
                    <a:pt x="433015" y="106895"/>
                  </a:lnTo>
                  <a:lnTo>
                    <a:pt x="429108" y="99686"/>
                  </a:lnTo>
                  <a:lnTo>
                    <a:pt x="427806" y="89594"/>
                  </a:lnTo>
                  <a:lnTo>
                    <a:pt x="427806" y="44053"/>
                  </a:lnTo>
                  <a:lnTo>
                    <a:pt x="445963" y="44053"/>
                  </a:lnTo>
                  <a:lnTo>
                    <a:pt x="445963" y="92075"/>
                  </a:lnTo>
                  <a:lnTo>
                    <a:pt x="446558" y="94307"/>
                  </a:lnTo>
                  <a:lnTo>
                    <a:pt x="447749" y="95696"/>
                  </a:lnTo>
                  <a:lnTo>
                    <a:pt x="448940" y="96986"/>
                  </a:lnTo>
                  <a:lnTo>
                    <a:pt x="451122" y="97631"/>
                  </a:lnTo>
                  <a:lnTo>
                    <a:pt x="460548" y="97631"/>
                  </a:lnTo>
                  <a:lnTo>
                    <a:pt x="460548" y="110876"/>
                  </a:lnTo>
                  <a:lnTo>
                    <a:pt x="456480" y="112067"/>
                  </a:lnTo>
                  <a:lnTo>
                    <a:pt x="452511" y="112662"/>
                  </a:lnTo>
                  <a:close/>
                </a:path>
                <a:path w="574675" h="144144">
                  <a:moveTo>
                    <a:pt x="460548" y="97631"/>
                  </a:moveTo>
                  <a:lnTo>
                    <a:pt x="456381" y="97631"/>
                  </a:lnTo>
                  <a:lnTo>
                    <a:pt x="458465" y="97383"/>
                  </a:lnTo>
                  <a:lnTo>
                    <a:pt x="460548" y="96887"/>
                  </a:lnTo>
                  <a:lnTo>
                    <a:pt x="460548" y="97631"/>
                  </a:lnTo>
                  <a:close/>
                </a:path>
                <a:path w="574675" h="144144">
                  <a:moveTo>
                    <a:pt x="534966" y="99119"/>
                  </a:moveTo>
                  <a:lnTo>
                    <a:pt x="509289" y="99119"/>
                  </a:lnTo>
                  <a:lnTo>
                    <a:pt x="512911" y="98226"/>
                  </a:lnTo>
                  <a:lnTo>
                    <a:pt x="515391" y="96440"/>
                  </a:lnTo>
                  <a:lnTo>
                    <a:pt x="517872" y="94555"/>
                  </a:lnTo>
                  <a:lnTo>
                    <a:pt x="519112" y="92174"/>
                  </a:lnTo>
                  <a:lnTo>
                    <a:pt x="519112" y="86022"/>
                  </a:lnTo>
                  <a:lnTo>
                    <a:pt x="517773" y="83542"/>
                  </a:lnTo>
                  <a:lnTo>
                    <a:pt x="512415" y="80168"/>
                  </a:lnTo>
                  <a:lnTo>
                    <a:pt x="508000" y="78680"/>
                  </a:lnTo>
                  <a:lnTo>
                    <a:pt x="495696" y="76100"/>
                  </a:lnTo>
                  <a:lnTo>
                    <a:pt x="490587" y="74463"/>
                  </a:lnTo>
                  <a:lnTo>
                    <a:pt x="477490" y="68113"/>
                  </a:lnTo>
                  <a:lnTo>
                    <a:pt x="472975" y="61813"/>
                  </a:lnTo>
                  <a:lnTo>
                    <a:pt x="472975" y="46632"/>
                  </a:lnTo>
                  <a:lnTo>
                    <a:pt x="475902" y="40828"/>
                  </a:lnTo>
                  <a:lnTo>
                    <a:pt x="487610" y="31501"/>
                  </a:lnTo>
                  <a:lnTo>
                    <a:pt x="495051" y="29170"/>
                  </a:lnTo>
                  <a:lnTo>
                    <a:pt x="513705" y="29170"/>
                  </a:lnTo>
                  <a:lnTo>
                    <a:pt x="521444" y="31551"/>
                  </a:lnTo>
                  <a:lnTo>
                    <a:pt x="527298" y="36314"/>
                  </a:lnTo>
                  <a:lnTo>
                    <a:pt x="533251" y="41076"/>
                  </a:lnTo>
                  <a:lnTo>
                    <a:pt x="534043" y="42713"/>
                  </a:lnTo>
                  <a:lnTo>
                    <a:pt x="500112" y="42713"/>
                  </a:lnTo>
                  <a:lnTo>
                    <a:pt x="496837" y="43656"/>
                  </a:lnTo>
                  <a:lnTo>
                    <a:pt x="491777" y="47327"/>
                  </a:lnTo>
                  <a:lnTo>
                    <a:pt x="490537" y="49758"/>
                  </a:lnTo>
                  <a:lnTo>
                    <a:pt x="490537" y="55612"/>
                  </a:lnTo>
                  <a:lnTo>
                    <a:pt x="515242" y="65484"/>
                  </a:lnTo>
                  <a:lnTo>
                    <a:pt x="520848" y="67319"/>
                  </a:lnTo>
                  <a:lnTo>
                    <a:pt x="528984" y="71685"/>
                  </a:lnTo>
                  <a:lnTo>
                    <a:pt x="531961" y="74314"/>
                  </a:lnTo>
                  <a:lnTo>
                    <a:pt x="533846" y="77390"/>
                  </a:lnTo>
                  <a:lnTo>
                    <a:pt x="535830" y="80367"/>
                  </a:lnTo>
                  <a:lnTo>
                    <a:pt x="536700" y="83542"/>
                  </a:lnTo>
                  <a:lnTo>
                    <a:pt x="536721" y="95696"/>
                  </a:lnTo>
                  <a:lnTo>
                    <a:pt x="534966" y="99119"/>
                  </a:lnTo>
                  <a:close/>
                </a:path>
                <a:path w="574675" h="144144">
                  <a:moveTo>
                    <a:pt x="536227" y="54768"/>
                  </a:moveTo>
                  <a:lnTo>
                    <a:pt x="518219" y="54768"/>
                  </a:lnTo>
                  <a:lnTo>
                    <a:pt x="518219" y="51296"/>
                  </a:lnTo>
                  <a:lnTo>
                    <a:pt x="516929" y="48418"/>
                  </a:lnTo>
                  <a:lnTo>
                    <a:pt x="511770" y="43854"/>
                  </a:lnTo>
                  <a:lnTo>
                    <a:pt x="508347" y="42713"/>
                  </a:lnTo>
                  <a:lnTo>
                    <a:pt x="534043" y="42713"/>
                  </a:lnTo>
                  <a:lnTo>
                    <a:pt x="536227" y="47228"/>
                  </a:lnTo>
                  <a:lnTo>
                    <a:pt x="536227" y="54768"/>
                  </a:lnTo>
                  <a:close/>
                </a:path>
                <a:path w="574675" h="144144">
                  <a:moveTo>
                    <a:pt x="513953" y="112662"/>
                  </a:moveTo>
                  <a:lnTo>
                    <a:pt x="497681" y="112662"/>
                  </a:lnTo>
                  <a:lnTo>
                    <a:pt x="491827" y="111472"/>
                  </a:lnTo>
                  <a:lnTo>
                    <a:pt x="481508" y="106709"/>
                  </a:lnTo>
                  <a:lnTo>
                    <a:pt x="477490" y="103435"/>
                  </a:lnTo>
                  <a:lnTo>
                    <a:pt x="471735" y="95101"/>
                  </a:lnTo>
                  <a:lnTo>
                    <a:pt x="470296" y="90586"/>
                  </a:lnTo>
                  <a:lnTo>
                    <a:pt x="470296" y="85725"/>
                  </a:lnTo>
                  <a:lnTo>
                    <a:pt x="487858" y="85725"/>
                  </a:lnTo>
                  <a:lnTo>
                    <a:pt x="488057" y="89991"/>
                  </a:lnTo>
                  <a:lnTo>
                    <a:pt x="489644" y="93315"/>
                  </a:lnTo>
                  <a:lnTo>
                    <a:pt x="492621" y="95696"/>
                  </a:lnTo>
                  <a:lnTo>
                    <a:pt x="495597" y="97978"/>
                  </a:lnTo>
                  <a:lnTo>
                    <a:pt x="499566" y="99119"/>
                  </a:lnTo>
                  <a:lnTo>
                    <a:pt x="534966" y="99119"/>
                  </a:lnTo>
                  <a:lnTo>
                    <a:pt x="533796" y="101401"/>
                  </a:lnTo>
                  <a:lnTo>
                    <a:pt x="521791" y="110430"/>
                  </a:lnTo>
                  <a:lnTo>
                    <a:pt x="513953" y="112662"/>
                  </a:lnTo>
                  <a:close/>
                </a:path>
                <a:path w="574675" h="144144">
                  <a:moveTo>
                    <a:pt x="567208" y="112067"/>
                  </a:moveTo>
                  <a:lnTo>
                    <a:pt x="560660" y="112067"/>
                  </a:lnTo>
                  <a:lnTo>
                    <a:pt x="558130" y="111125"/>
                  </a:lnTo>
                  <a:lnTo>
                    <a:pt x="554359" y="107354"/>
                  </a:lnTo>
                  <a:lnTo>
                    <a:pt x="553417" y="104973"/>
                  </a:lnTo>
                  <a:lnTo>
                    <a:pt x="553417" y="99218"/>
                  </a:lnTo>
                  <a:lnTo>
                    <a:pt x="554310" y="96837"/>
                  </a:lnTo>
                  <a:lnTo>
                    <a:pt x="556096" y="94952"/>
                  </a:lnTo>
                  <a:lnTo>
                    <a:pt x="557981" y="93067"/>
                  </a:lnTo>
                  <a:lnTo>
                    <a:pt x="560561" y="92124"/>
                  </a:lnTo>
                  <a:lnTo>
                    <a:pt x="567208" y="92124"/>
                  </a:lnTo>
                  <a:lnTo>
                    <a:pt x="569788" y="93067"/>
                  </a:lnTo>
                  <a:lnTo>
                    <a:pt x="571574" y="94952"/>
                  </a:lnTo>
                  <a:lnTo>
                    <a:pt x="573459" y="96837"/>
                  </a:lnTo>
                  <a:lnTo>
                    <a:pt x="574402" y="99218"/>
                  </a:lnTo>
                  <a:lnTo>
                    <a:pt x="574402" y="104973"/>
                  </a:lnTo>
                  <a:lnTo>
                    <a:pt x="573459" y="107354"/>
                  </a:lnTo>
                  <a:lnTo>
                    <a:pt x="571574" y="109239"/>
                  </a:lnTo>
                  <a:lnTo>
                    <a:pt x="569788" y="111125"/>
                  </a:lnTo>
                  <a:lnTo>
                    <a:pt x="567208" y="11206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95915" y="3643654"/>
              <a:ext cx="2807196" cy="14689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88920" y="3853203"/>
              <a:ext cx="2183234" cy="14525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904846" y="4493555"/>
              <a:ext cx="1290320" cy="173990"/>
            </a:xfrm>
            <a:custGeom>
              <a:avLst/>
              <a:gdLst/>
              <a:ahLst/>
              <a:cxnLst/>
              <a:rect l="l" t="t" r="r" b="b"/>
              <a:pathLst>
                <a:path w="1290320" h="173989">
                  <a:moveTo>
                    <a:pt x="28277" y="171450"/>
                  </a:moveTo>
                  <a:lnTo>
                    <a:pt x="0" y="171450"/>
                  </a:lnTo>
                  <a:lnTo>
                    <a:pt x="0" y="8929"/>
                  </a:lnTo>
                  <a:lnTo>
                    <a:pt x="57150" y="8929"/>
                  </a:lnTo>
                  <a:lnTo>
                    <a:pt x="70414" y="9720"/>
                  </a:lnTo>
                  <a:lnTo>
                    <a:pt x="107314" y="28547"/>
                  </a:lnTo>
                  <a:lnTo>
                    <a:pt x="109112" y="31700"/>
                  </a:lnTo>
                  <a:lnTo>
                    <a:pt x="28277" y="31700"/>
                  </a:lnTo>
                  <a:lnTo>
                    <a:pt x="28277" y="86171"/>
                  </a:lnTo>
                  <a:lnTo>
                    <a:pt x="107303" y="86171"/>
                  </a:lnTo>
                  <a:lnTo>
                    <a:pt x="103714" y="90468"/>
                  </a:lnTo>
                  <a:lnTo>
                    <a:pt x="98598" y="95026"/>
                  </a:lnTo>
                  <a:lnTo>
                    <a:pt x="92701" y="98952"/>
                  </a:lnTo>
                  <a:lnTo>
                    <a:pt x="86022" y="102244"/>
                  </a:lnTo>
                  <a:lnTo>
                    <a:pt x="89563" y="108793"/>
                  </a:lnTo>
                  <a:lnTo>
                    <a:pt x="28277" y="108793"/>
                  </a:lnTo>
                  <a:lnTo>
                    <a:pt x="28277" y="171450"/>
                  </a:lnTo>
                  <a:close/>
                </a:path>
                <a:path w="1290320" h="173989">
                  <a:moveTo>
                    <a:pt x="107303" y="86171"/>
                  </a:moveTo>
                  <a:lnTo>
                    <a:pt x="66823" y="86171"/>
                  </a:lnTo>
                  <a:lnTo>
                    <a:pt x="74265" y="83790"/>
                  </a:lnTo>
                  <a:lnTo>
                    <a:pt x="79623" y="79027"/>
                  </a:lnTo>
                  <a:lnTo>
                    <a:pt x="84980" y="74166"/>
                  </a:lnTo>
                  <a:lnTo>
                    <a:pt x="87659" y="67567"/>
                  </a:lnTo>
                  <a:lnTo>
                    <a:pt x="87659" y="50502"/>
                  </a:lnTo>
                  <a:lnTo>
                    <a:pt x="85179" y="43755"/>
                  </a:lnTo>
                  <a:lnTo>
                    <a:pt x="75257" y="34230"/>
                  </a:lnTo>
                  <a:lnTo>
                    <a:pt x="67865" y="31799"/>
                  </a:lnTo>
                  <a:lnTo>
                    <a:pt x="58042" y="31700"/>
                  </a:lnTo>
                  <a:lnTo>
                    <a:pt x="109112" y="31700"/>
                  </a:lnTo>
                  <a:lnTo>
                    <a:pt x="112104" y="36946"/>
                  </a:lnTo>
                  <a:lnTo>
                    <a:pt x="114979" y="46778"/>
                  </a:lnTo>
                  <a:lnTo>
                    <a:pt x="115937" y="58042"/>
                  </a:lnTo>
                  <a:lnTo>
                    <a:pt x="115444" y="65828"/>
                  </a:lnTo>
                  <a:lnTo>
                    <a:pt x="113965" y="72962"/>
                  </a:lnTo>
                  <a:lnTo>
                    <a:pt x="111500" y="79446"/>
                  </a:lnTo>
                  <a:lnTo>
                    <a:pt x="108049" y="85278"/>
                  </a:lnTo>
                  <a:lnTo>
                    <a:pt x="107303" y="86171"/>
                  </a:lnTo>
                  <a:close/>
                </a:path>
                <a:path w="1290320" h="173989">
                  <a:moveTo>
                    <a:pt x="122634" y="171450"/>
                  </a:moveTo>
                  <a:lnTo>
                    <a:pt x="92273" y="171450"/>
                  </a:lnTo>
                  <a:lnTo>
                    <a:pt x="59680" y="108793"/>
                  </a:lnTo>
                  <a:lnTo>
                    <a:pt x="89563" y="108793"/>
                  </a:lnTo>
                  <a:lnTo>
                    <a:pt x="122634" y="169961"/>
                  </a:lnTo>
                  <a:lnTo>
                    <a:pt x="122634" y="171450"/>
                  </a:lnTo>
                  <a:close/>
                </a:path>
                <a:path w="1290320" h="173989">
                  <a:moveTo>
                    <a:pt x="168845" y="171450"/>
                  </a:moveTo>
                  <a:lnTo>
                    <a:pt x="141758" y="171450"/>
                  </a:lnTo>
                  <a:lnTo>
                    <a:pt x="141758" y="50601"/>
                  </a:lnTo>
                  <a:lnTo>
                    <a:pt x="168845" y="50601"/>
                  </a:lnTo>
                  <a:lnTo>
                    <a:pt x="168845" y="171450"/>
                  </a:lnTo>
                  <a:close/>
                </a:path>
                <a:path w="1290320" h="173989">
                  <a:moveTo>
                    <a:pt x="160263" y="33635"/>
                  </a:moveTo>
                  <a:lnTo>
                    <a:pt x="150440" y="33635"/>
                  </a:lnTo>
                  <a:lnTo>
                    <a:pt x="146670" y="32295"/>
                  </a:lnTo>
                  <a:lnTo>
                    <a:pt x="143991" y="29616"/>
                  </a:lnTo>
                  <a:lnTo>
                    <a:pt x="141411" y="26838"/>
                  </a:lnTo>
                  <a:lnTo>
                    <a:pt x="140121" y="23415"/>
                  </a:lnTo>
                  <a:lnTo>
                    <a:pt x="140121" y="15180"/>
                  </a:lnTo>
                  <a:lnTo>
                    <a:pt x="141411" y="11707"/>
                  </a:lnTo>
                  <a:lnTo>
                    <a:pt x="143991" y="8929"/>
                  </a:lnTo>
                  <a:lnTo>
                    <a:pt x="146670" y="6151"/>
                  </a:lnTo>
                  <a:lnTo>
                    <a:pt x="150440" y="4762"/>
                  </a:lnTo>
                  <a:lnTo>
                    <a:pt x="160263" y="4762"/>
                  </a:lnTo>
                  <a:lnTo>
                    <a:pt x="164083" y="6151"/>
                  </a:lnTo>
                  <a:lnTo>
                    <a:pt x="169440" y="11707"/>
                  </a:lnTo>
                  <a:lnTo>
                    <a:pt x="170780" y="15180"/>
                  </a:lnTo>
                  <a:lnTo>
                    <a:pt x="170780" y="23415"/>
                  </a:lnTo>
                  <a:lnTo>
                    <a:pt x="169440" y="26838"/>
                  </a:lnTo>
                  <a:lnTo>
                    <a:pt x="166761" y="29616"/>
                  </a:lnTo>
                  <a:lnTo>
                    <a:pt x="164083" y="32295"/>
                  </a:lnTo>
                  <a:lnTo>
                    <a:pt x="160263" y="33635"/>
                  </a:lnTo>
                  <a:close/>
                </a:path>
                <a:path w="1290320" h="173989">
                  <a:moveTo>
                    <a:pt x="257088" y="173682"/>
                  </a:moveTo>
                  <a:lnTo>
                    <a:pt x="248356" y="173682"/>
                  </a:lnTo>
                  <a:lnTo>
                    <a:pt x="236357" y="172659"/>
                  </a:lnTo>
                  <a:lnTo>
                    <a:pt x="201662" y="148279"/>
                  </a:lnTo>
                  <a:lnTo>
                    <a:pt x="193321" y="108644"/>
                  </a:lnTo>
                  <a:lnTo>
                    <a:pt x="194211" y="96012"/>
                  </a:lnTo>
                  <a:lnTo>
                    <a:pt x="216061" y="57745"/>
                  </a:lnTo>
                  <a:lnTo>
                    <a:pt x="248208" y="48369"/>
                  </a:lnTo>
                  <a:lnTo>
                    <a:pt x="258495" y="49159"/>
                  </a:lnTo>
                  <a:lnTo>
                    <a:pt x="290707" y="70246"/>
                  </a:lnTo>
                  <a:lnTo>
                    <a:pt x="239228" y="70246"/>
                  </a:lnTo>
                  <a:lnTo>
                    <a:pt x="232432" y="73421"/>
                  </a:lnTo>
                  <a:lnTo>
                    <a:pt x="220526" y="108644"/>
                  </a:lnTo>
                  <a:lnTo>
                    <a:pt x="220526" y="113109"/>
                  </a:lnTo>
                  <a:lnTo>
                    <a:pt x="239129" y="151953"/>
                  </a:lnTo>
                  <a:lnTo>
                    <a:pt x="290881" y="151953"/>
                  </a:lnTo>
                  <a:lnTo>
                    <a:pt x="286109" y="158998"/>
                  </a:lnTo>
                  <a:lnTo>
                    <a:pt x="280156" y="164157"/>
                  </a:lnTo>
                  <a:lnTo>
                    <a:pt x="265174" y="171797"/>
                  </a:lnTo>
                  <a:lnTo>
                    <a:pt x="257088" y="173682"/>
                  </a:lnTo>
                  <a:close/>
                </a:path>
                <a:path w="1290320" h="173989">
                  <a:moveTo>
                    <a:pt x="297619" y="93910"/>
                  </a:moveTo>
                  <a:lnTo>
                    <a:pt x="272020" y="93910"/>
                  </a:lnTo>
                  <a:lnTo>
                    <a:pt x="271722" y="87064"/>
                  </a:lnTo>
                  <a:lnTo>
                    <a:pt x="269341" y="81408"/>
                  </a:lnTo>
                  <a:lnTo>
                    <a:pt x="264876" y="76944"/>
                  </a:lnTo>
                  <a:lnTo>
                    <a:pt x="260511" y="72479"/>
                  </a:lnTo>
                  <a:lnTo>
                    <a:pt x="254905" y="70246"/>
                  </a:lnTo>
                  <a:lnTo>
                    <a:pt x="290707" y="70246"/>
                  </a:lnTo>
                  <a:lnTo>
                    <a:pt x="293675" y="75493"/>
                  </a:lnTo>
                  <a:lnTo>
                    <a:pt x="296447" y="84208"/>
                  </a:lnTo>
                  <a:lnTo>
                    <a:pt x="297619" y="93910"/>
                  </a:lnTo>
                  <a:close/>
                </a:path>
                <a:path w="1290320" h="173989">
                  <a:moveTo>
                    <a:pt x="290881" y="151953"/>
                  </a:moveTo>
                  <a:lnTo>
                    <a:pt x="254806" y="151953"/>
                  </a:lnTo>
                  <a:lnTo>
                    <a:pt x="260412" y="150018"/>
                  </a:lnTo>
                  <a:lnTo>
                    <a:pt x="264876" y="146149"/>
                  </a:lnTo>
                  <a:lnTo>
                    <a:pt x="269341" y="142180"/>
                  </a:lnTo>
                  <a:lnTo>
                    <a:pt x="271722" y="137269"/>
                  </a:lnTo>
                  <a:lnTo>
                    <a:pt x="272020" y="131415"/>
                  </a:lnTo>
                  <a:lnTo>
                    <a:pt x="297619" y="131415"/>
                  </a:lnTo>
                  <a:lnTo>
                    <a:pt x="297321" y="138955"/>
                  </a:lnTo>
                  <a:lnTo>
                    <a:pt x="294940" y="146000"/>
                  </a:lnTo>
                  <a:lnTo>
                    <a:pt x="290881" y="151953"/>
                  </a:lnTo>
                  <a:close/>
                </a:path>
                <a:path w="1290320" h="173989">
                  <a:moveTo>
                    <a:pt x="344797" y="171450"/>
                  </a:moveTo>
                  <a:lnTo>
                    <a:pt x="317710" y="171450"/>
                  </a:lnTo>
                  <a:lnTo>
                    <a:pt x="317710" y="0"/>
                  </a:lnTo>
                  <a:lnTo>
                    <a:pt x="344797" y="0"/>
                  </a:lnTo>
                  <a:lnTo>
                    <a:pt x="344797" y="63847"/>
                  </a:lnTo>
                  <a:lnTo>
                    <a:pt x="409867" y="63847"/>
                  </a:lnTo>
                  <a:lnTo>
                    <a:pt x="413542" y="70693"/>
                  </a:lnTo>
                  <a:lnTo>
                    <a:pt x="369205" y="70693"/>
                  </a:lnTo>
                  <a:lnTo>
                    <a:pt x="361540" y="71595"/>
                  </a:lnTo>
                  <a:lnTo>
                    <a:pt x="354917" y="74302"/>
                  </a:lnTo>
                  <a:lnTo>
                    <a:pt x="349336" y="78813"/>
                  </a:lnTo>
                  <a:lnTo>
                    <a:pt x="344797" y="85129"/>
                  </a:lnTo>
                  <a:lnTo>
                    <a:pt x="344797" y="171450"/>
                  </a:lnTo>
                  <a:close/>
                </a:path>
                <a:path w="1290320" h="173989">
                  <a:moveTo>
                    <a:pt x="409867" y="63847"/>
                  </a:moveTo>
                  <a:lnTo>
                    <a:pt x="344797" y="63847"/>
                  </a:lnTo>
                  <a:lnTo>
                    <a:pt x="351866" y="57075"/>
                  </a:lnTo>
                  <a:lnTo>
                    <a:pt x="359829" y="52238"/>
                  </a:lnTo>
                  <a:lnTo>
                    <a:pt x="368684" y="49336"/>
                  </a:lnTo>
                  <a:lnTo>
                    <a:pt x="378432" y="48369"/>
                  </a:lnTo>
                  <a:lnTo>
                    <a:pt x="395334" y="51131"/>
                  </a:lnTo>
                  <a:lnTo>
                    <a:pt x="407491" y="59419"/>
                  </a:lnTo>
                  <a:lnTo>
                    <a:pt x="409867" y="63847"/>
                  </a:lnTo>
                  <a:close/>
                </a:path>
                <a:path w="1290320" h="173989">
                  <a:moveTo>
                    <a:pt x="417574" y="171450"/>
                  </a:moveTo>
                  <a:lnTo>
                    <a:pt x="390487" y="171450"/>
                  </a:lnTo>
                  <a:lnTo>
                    <a:pt x="390487" y="85129"/>
                  </a:lnTo>
                  <a:lnTo>
                    <a:pt x="388652" y="79275"/>
                  </a:lnTo>
                  <a:lnTo>
                    <a:pt x="384981" y="75902"/>
                  </a:lnTo>
                  <a:lnTo>
                    <a:pt x="381409" y="72429"/>
                  </a:lnTo>
                  <a:lnTo>
                    <a:pt x="376150" y="70693"/>
                  </a:lnTo>
                  <a:lnTo>
                    <a:pt x="413542" y="70693"/>
                  </a:lnTo>
                  <a:lnTo>
                    <a:pt x="414904" y="73232"/>
                  </a:lnTo>
                  <a:lnTo>
                    <a:pt x="417574" y="92571"/>
                  </a:lnTo>
                  <a:lnTo>
                    <a:pt x="417574" y="171450"/>
                  </a:lnTo>
                  <a:close/>
                </a:path>
                <a:path w="1290320" h="173989">
                  <a:moveTo>
                    <a:pt x="564802" y="173682"/>
                  </a:moveTo>
                  <a:lnTo>
                    <a:pt x="523623" y="159357"/>
                  </a:lnTo>
                  <a:lnTo>
                    <a:pt x="501699" y="119918"/>
                  </a:lnTo>
                  <a:lnTo>
                    <a:pt x="499467" y="98821"/>
                  </a:lnTo>
                  <a:lnTo>
                    <a:pt x="499520" y="82450"/>
                  </a:lnTo>
                  <a:lnTo>
                    <a:pt x="507503" y="43160"/>
                  </a:lnTo>
                  <a:lnTo>
                    <a:pt x="538822" y="12055"/>
                  </a:lnTo>
                  <a:lnTo>
                    <a:pt x="566142" y="6697"/>
                  </a:lnTo>
                  <a:lnTo>
                    <a:pt x="578950" y="7608"/>
                  </a:lnTo>
                  <a:lnTo>
                    <a:pt x="616780" y="29337"/>
                  </a:lnTo>
                  <a:lnTo>
                    <a:pt x="616944" y="29616"/>
                  </a:lnTo>
                  <a:lnTo>
                    <a:pt x="566142" y="29616"/>
                  </a:lnTo>
                  <a:lnTo>
                    <a:pt x="557454" y="30453"/>
                  </a:lnTo>
                  <a:lnTo>
                    <a:pt x="530423" y="59568"/>
                  </a:lnTo>
                  <a:lnTo>
                    <a:pt x="527744" y="82450"/>
                  </a:lnTo>
                  <a:lnTo>
                    <a:pt x="527836" y="98821"/>
                  </a:lnTo>
                  <a:lnTo>
                    <a:pt x="537120" y="137070"/>
                  </a:lnTo>
                  <a:lnTo>
                    <a:pt x="564802" y="150911"/>
                  </a:lnTo>
                  <a:lnTo>
                    <a:pt x="616915" y="150911"/>
                  </a:lnTo>
                  <a:lnTo>
                    <a:pt x="616808" y="151088"/>
                  </a:lnTo>
                  <a:lnTo>
                    <a:pt x="609302" y="159097"/>
                  </a:lnTo>
                  <a:lnTo>
                    <a:pt x="600270" y="165478"/>
                  </a:lnTo>
                  <a:lnTo>
                    <a:pt x="589843" y="170036"/>
                  </a:lnTo>
                  <a:lnTo>
                    <a:pt x="578020" y="172770"/>
                  </a:lnTo>
                  <a:lnTo>
                    <a:pt x="564802" y="173682"/>
                  </a:lnTo>
                  <a:close/>
                </a:path>
                <a:path w="1290320" h="173989">
                  <a:moveTo>
                    <a:pt x="628501" y="62656"/>
                  </a:moveTo>
                  <a:lnTo>
                    <a:pt x="600372" y="62656"/>
                  </a:lnTo>
                  <a:lnTo>
                    <a:pt x="599014" y="54489"/>
                  </a:lnTo>
                  <a:lnTo>
                    <a:pt x="596875" y="47550"/>
                  </a:lnTo>
                  <a:lnTo>
                    <a:pt x="593954" y="41839"/>
                  </a:lnTo>
                  <a:lnTo>
                    <a:pt x="590252" y="37355"/>
                  </a:lnTo>
                  <a:lnTo>
                    <a:pt x="584795" y="32196"/>
                  </a:lnTo>
                  <a:lnTo>
                    <a:pt x="576758" y="29616"/>
                  </a:lnTo>
                  <a:lnTo>
                    <a:pt x="616944" y="29616"/>
                  </a:lnTo>
                  <a:lnTo>
                    <a:pt x="622399" y="38918"/>
                  </a:lnTo>
                  <a:lnTo>
                    <a:pt x="626305" y="50024"/>
                  </a:lnTo>
                  <a:lnTo>
                    <a:pt x="628501" y="62656"/>
                  </a:lnTo>
                  <a:close/>
                </a:path>
                <a:path w="1290320" h="173989">
                  <a:moveTo>
                    <a:pt x="616915" y="150911"/>
                  </a:moveTo>
                  <a:lnTo>
                    <a:pt x="564802" y="150911"/>
                  </a:lnTo>
                  <a:lnTo>
                    <a:pt x="572616" y="150446"/>
                  </a:lnTo>
                  <a:lnTo>
                    <a:pt x="579387" y="149051"/>
                  </a:lnTo>
                  <a:lnTo>
                    <a:pt x="600372" y="118467"/>
                  </a:lnTo>
                  <a:lnTo>
                    <a:pt x="628501" y="118467"/>
                  </a:lnTo>
                  <a:lnTo>
                    <a:pt x="626408" y="130773"/>
                  </a:lnTo>
                  <a:lnTo>
                    <a:pt x="622510" y="141647"/>
                  </a:lnTo>
                  <a:lnTo>
                    <a:pt x="616915" y="150911"/>
                  </a:lnTo>
                  <a:close/>
                </a:path>
                <a:path w="1290320" h="173989">
                  <a:moveTo>
                    <a:pt x="702282" y="173682"/>
                  </a:moveTo>
                  <a:lnTo>
                    <a:pt x="661355" y="156716"/>
                  </a:lnTo>
                  <a:lnTo>
                    <a:pt x="646089" y="112216"/>
                  </a:lnTo>
                  <a:lnTo>
                    <a:pt x="646025" y="109983"/>
                  </a:lnTo>
                  <a:lnTo>
                    <a:pt x="646462" y="101286"/>
                  </a:lnTo>
                  <a:lnTo>
                    <a:pt x="661541" y="65372"/>
                  </a:lnTo>
                  <a:lnTo>
                    <a:pt x="702133" y="48369"/>
                  </a:lnTo>
                  <a:lnTo>
                    <a:pt x="713761" y="49355"/>
                  </a:lnTo>
                  <a:lnTo>
                    <a:pt x="724234" y="52313"/>
                  </a:lnTo>
                  <a:lnTo>
                    <a:pt x="733555" y="57243"/>
                  </a:lnTo>
                  <a:lnTo>
                    <a:pt x="741722" y="64144"/>
                  </a:lnTo>
                  <a:lnTo>
                    <a:pt x="746573" y="70246"/>
                  </a:lnTo>
                  <a:lnTo>
                    <a:pt x="693303" y="70246"/>
                  </a:lnTo>
                  <a:lnTo>
                    <a:pt x="686258" y="73769"/>
                  </a:lnTo>
                  <a:lnTo>
                    <a:pt x="673261" y="112216"/>
                  </a:lnTo>
                  <a:lnTo>
                    <a:pt x="673735" y="121080"/>
                  </a:lnTo>
                  <a:lnTo>
                    <a:pt x="693154" y="151953"/>
                  </a:lnTo>
                  <a:lnTo>
                    <a:pt x="746865" y="151953"/>
                  </a:lnTo>
                  <a:lnTo>
                    <a:pt x="743210" y="156641"/>
                  </a:lnTo>
                  <a:lnTo>
                    <a:pt x="710440" y="173198"/>
                  </a:lnTo>
                  <a:lnTo>
                    <a:pt x="702282" y="173682"/>
                  </a:lnTo>
                  <a:close/>
                </a:path>
                <a:path w="1290320" h="173989">
                  <a:moveTo>
                    <a:pt x="746865" y="151953"/>
                  </a:moveTo>
                  <a:lnTo>
                    <a:pt x="711510" y="151953"/>
                  </a:lnTo>
                  <a:lnTo>
                    <a:pt x="718653" y="148381"/>
                  </a:lnTo>
                  <a:lnTo>
                    <a:pt x="723713" y="141237"/>
                  </a:lnTo>
                  <a:lnTo>
                    <a:pt x="727034" y="135266"/>
                  </a:lnTo>
                  <a:lnTo>
                    <a:pt x="729406" y="128066"/>
                  </a:lnTo>
                  <a:lnTo>
                    <a:pt x="730829" y="119639"/>
                  </a:lnTo>
                  <a:lnTo>
                    <a:pt x="731304" y="109983"/>
                  </a:lnTo>
                  <a:lnTo>
                    <a:pt x="730807" y="101286"/>
                  </a:lnTo>
                  <a:lnTo>
                    <a:pt x="711162" y="70246"/>
                  </a:lnTo>
                  <a:lnTo>
                    <a:pt x="746573" y="70246"/>
                  </a:lnTo>
                  <a:lnTo>
                    <a:pt x="758390" y="112216"/>
                  </a:lnTo>
                  <a:lnTo>
                    <a:pt x="758025" y="119639"/>
                  </a:lnTo>
                  <a:lnTo>
                    <a:pt x="747749" y="150818"/>
                  </a:lnTo>
                  <a:lnTo>
                    <a:pt x="746865" y="151953"/>
                  </a:lnTo>
                  <a:close/>
                </a:path>
                <a:path w="1290320" h="173989">
                  <a:moveTo>
                    <a:pt x="873804" y="64591"/>
                  </a:moveTo>
                  <a:lnTo>
                    <a:pt x="807280" y="64591"/>
                  </a:lnTo>
                  <a:lnTo>
                    <a:pt x="814499" y="57494"/>
                  </a:lnTo>
                  <a:lnTo>
                    <a:pt x="822759" y="52424"/>
                  </a:lnTo>
                  <a:lnTo>
                    <a:pt x="832060" y="49383"/>
                  </a:lnTo>
                  <a:lnTo>
                    <a:pt x="842404" y="48369"/>
                  </a:lnTo>
                  <a:lnTo>
                    <a:pt x="858980" y="51075"/>
                  </a:lnTo>
                  <a:lnTo>
                    <a:pt x="870905" y="59196"/>
                  </a:lnTo>
                  <a:lnTo>
                    <a:pt x="873804" y="64591"/>
                  </a:lnTo>
                  <a:close/>
                </a:path>
                <a:path w="1290320" h="173989">
                  <a:moveTo>
                    <a:pt x="808025" y="171450"/>
                  </a:moveTo>
                  <a:lnTo>
                    <a:pt x="780938" y="171450"/>
                  </a:lnTo>
                  <a:lnTo>
                    <a:pt x="780938" y="50601"/>
                  </a:lnTo>
                  <a:lnTo>
                    <a:pt x="806536" y="50601"/>
                  </a:lnTo>
                  <a:lnTo>
                    <a:pt x="807280" y="64591"/>
                  </a:lnTo>
                  <a:lnTo>
                    <a:pt x="873804" y="64591"/>
                  </a:lnTo>
                  <a:lnTo>
                    <a:pt x="877084" y="70693"/>
                  </a:lnTo>
                  <a:lnTo>
                    <a:pt x="832432" y="70693"/>
                  </a:lnTo>
                  <a:lnTo>
                    <a:pt x="824768" y="71614"/>
                  </a:lnTo>
                  <a:lnTo>
                    <a:pt x="818145" y="74376"/>
                  </a:lnTo>
                  <a:lnTo>
                    <a:pt x="812564" y="78981"/>
                  </a:lnTo>
                  <a:lnTo>
                    <a:pt x="808025" y="85427"/>
                  </a:lnTo>
                  <a:lnTo>
                    <a:pt x="808025" y="171450"/>
                  </a:lnTo>
                  <a:close/>
                </a:path>
                <a:path w="1290320" h="173989">
                  <a:moveTo>
                    <a:pt x="880802" y="171450"/>
                  </a:moveTo>
                  <a:lnTo>
                    <a:pt x="853715" y="171450"/>
                  </a:lnTo>
                  <a:lnTo>
                    <a:pt x="853685" y="85427"/>
                  </a:lnTo>
                  <a:lnTo>
                    <a:pt x="852028" y="79871"/>
                  </a:lnTo>
                  <a:lnTo>
                    <a:pt x="848655" y="76200"/>
                  </a:lnTo>
                  <a:lnTo>
                    <a:pt x="845380" y="72528"/>
                  </a:lnTo>
                  <a:lnTo>
                    <a:pt x="839973" y="70693"/>
                  </a:lnTo>
                  <a:lnTo>
                    <a:pt x="877084" y="70693"/>
                  </a:lnTo>
                  <a:lnTo>
                    <a:pt x="878179" y="72730"/>
                  </a:lnTo>
                  <a:lnTo>
                    <a:pt x="880802" y="91678"/>
                  </a:lnTo>
                  <a:lnTo>
                    <a:pt x="880802" y="171450"/>
                  </a:lnTo>
                  <a:close/>
                </a:path>
                <a:path w="1290320" h="173989">
                  <a:moveTo>
                    <a:pt x="942454" y="50601"/>
                  </a:moveTo>
                  <a:lnTo>
                    <a:pt x="915367" y="50601"/>
                  </a:lnTo>
                  <a:lnTo>
                    <a:pt x="915367" y="21282"/>
                  </a:lnTo>
                  <a:lnTo>
                    <a:pt x="942454" y="21282"/>
                  </a:lnTo>
                  <a:lnTo>
                    <a:pt x="942454" y="50601"/>
                  </a:lnTo>
                  <a:close/>
                </a:path>
                <a:path w="1290320" h="173989">
                  <a:moveTo>
                    <a:pt x="963736" y="70693"/>
                  </a:moveTo>
                  <a:lnTo>
                    <a:pt x="895424" y="70693"/>
                  </a:lnTo>
                  <a:lnTo>
                    <a:pt x="895424" y="50601"/>
                  </a:lnTo>
                  <a:lnTo>
                    <a:pt x="963736" y="50601"/>
                  </a:lnTo>
                  <a:lnTo>
                    <a:pt x="963736" y="70693"/>
                  </a:lnTo>
                  <a:close/>
                </a:path>
                <a:path w="1290320" h="173989">
                  <a:moveTo>
                    <a:pt x="952276" y="173682"/>
                  </a:moveTo>
                  <a:lnTo>
                    <a:pt x="946621" y="173682"/>
                  </a:lnTo>
                  <a:lnTo>
                    <a:pt x="932947" y="171524"/>
                  </a:lnTo>
                  <a:lnTo>
                    <a:pt x="923180" y="165050"/>
                  </a:lnTo>
                  <a:lnTo>
                    <a:pt x="917320" y="154260"/>
                  </a:lnTo>
                  <a:lnTo>
                    <a:pt x="915367" y="139154"/>
                  </a:lnTo>
                  <a:lnTo>
                    <a:pt x="915367" y="70693"/>
                  </a:lnTo>
                  <a:lnTo>
                    <a:pt x="942454" y="70693"/>
                  </a:lnTo>
                  <a:lnTo>
                    <a:pt x="942454" y="142775"/>
                  </a:lnTo>
                  <a:lnTo>
                    <a:pt x="943347" y="146149"/>
                  </a:lnTo>
                  <a:lnTo>
                    <a:pt x="945133" y="148232"/>
                  </a:lnTo>
                  <a:lnTo>
                    <a:pt x="947018" y="150217"/>
                  </a:lnTo>
                  <a:lnTo>
                    <a:pt x="950292" y="151209"/>
                  </a:lnTo>
                  <a:lnTo>
                    <a:pt x="964480" y="151209"/>
                  </a:lnTo>
                  <a:lnTo>
                    <a:pt x="964480" y="171152"/>
                  </a:lnTo>
                  <a:lnTo>
                    <a:pt x="958229" y="172839"/>
                  </a:lnTo>
                  <a:lnTo>
                    <a:pt x="952276" y="173682"/>
                  </a:lnTo>
                  <a:close/>
                </a:path>
                <a:path w="1290320" h="173989">
                  <a:moveTo>
                    <a:pt x="964480" y="151209"/>
                  </a:moveTo>
                  <a:lnTo>
                    <a:pt x="958031" y="151209"/>
                  </a:lnTo>
                  <a:lnTo>
                    <a:pt x="961206" y="150862"/>
                  </a:lnTo>
                  <a:lnTo>
                    <a:pt x="964480" y="150167"/>
                  </a:lnTo>
                  <a:lnTo>
                    <a:pt x="964480" y="151209"/>
                  </a:lnTo>
                  <a:close/>
                </a:path>
                <a:path w="1290320" h="173989">
                  <a:moveTo>
                    <a:pt x="1037666" y="173682"/>
                  </a:moveTo>
                  <a:lnTo>
                    <a:pt x="995846" y="157460"/>
                  </a:lnTo>
                  <a:lnTo>
                    <a:pt x="979772" y="114151"/>
                  </a:lnTo>
                  <a:lnTo>
                    <a:pt x="979883" y="108644"/>
                  </a:lnTo>
                  <a:lnTo>
                    <a:pt x="990618" y="71837"/>
                  </a:lnTo>
                  <a:lnTo>
                    <a:pt x="1026979" y="48871"/>
                  </a:lnTo>
                  <a:lnTo>
                    <a:pt x="1034541" y="48369"/>
                  </a:lnTo>
                  <a:lnTo>
                    <a:pt x="1046187" y="49355"/>
                  </a:lnTo>
                  <a:lnTo>
                    <a:pt x="1056419" y="52313"/>
                  </a:lnTo>
                  <a:lnTo>
                    <a:pt x="1065237" y="57243"/>
                  </a:lnTo>
                  <a:lnTo>
                    <a:pt x="1072641" y="64144"/>
                  </a:lnTo>
                  <a:lnTo>
                    <a:pt x="1076753" y="70246"/>
                  </a:lnTo>
                  <a:lnTo>
                    <a:pt x="1026951" y="70246"/>
                  </a:lnTo>
                  <a:lnTo>
                    <a:pt x="1020948" y="72876"/>
                  </a:lnTo>
                  <a:lnTo>
                    <a:pt x="1016384" y="78134"/>
                  </a:lnTo>
                  <a:lnTo>
                    <a:pt x="1011820" y="83294"/>
                  </a:lnTo>
                  <a:lnTo>
                    <a:pt x="1008893" y="90487"/>
                  </a:lnTo>
                  <a:lnTo>
                    <a:pt x="1007603" y="99714"/>
                  </a:lnTo>
                  <a:lnTo>
                    <a:pt x="1085484" y="99714"/>
                  </a:lnTo>
                  <a:lnTo>
                    <a:pt x="1086036" y="108644"/>
                  </a:lnTo>
                  <a:lnTo>
                    <a:pt x="1086036" y="119657"/>
                  </a:lnTo>
                  <a:lnTo>
                    <a:pt x="1007157" y="119657"/>
                  </a:lnTo>
                  <a:lnTo>
                    <a:pt x="1008226" y="126717"/>
                  </a:lnTo>
                  <a:lnTo>
                    <a:pt x="1030324" y="151953"/>
                  </a:lnTo>
                  <a:lnTo>
                    <a:pt x="1083446" y="151953"/>
                  </a:lnTo>
                  <a:lnTo>
                    <a:pt x="1080296" y="156036"/>
                  </a:lnTo>
                  <a:lnTo>
                    <a:pt x="1044996" y="173310"/>
                  </a:lnTo>
                  <a:lnTo>
                    <a:pt x="1037666" y="173682"/>
                  </a:lnTo>
                  <a:close/>
                </a:path>
                <a:path w="1290320" h="173989">
                  <a:moveTo>
                    <a:pt x="1085484" y="99714"/>
                  </a:moveTo>
                  <a:lnTo>
                    <a:pt x="1059247" y="99714"/>
                  </a:lnTo>
                  <a:lnTo>
                    <a:pt x="1059247" y="97780"/>
                  </a:lnTo>
                  <a:lnTo>
                    <a:pt x="1058651" y="88651"/>
                  </a:lnTo>
                  <a:lnTo>
                    <a:pt x="1056220" y="81805"/>
                  </a:lnTo>
                  <a:lnTo>
                    <a:pt x="1051954" y="77241"/>
                  </a:lnTo>
                  <a:lnTo>
                    <a:pt x="1047787" y="72578"/>
                  </a:lnTo>
                  <a:lnTo>
                    <a:pt x="1041933" y="70246"/>
                  </a:lnTo>
                  <a:lnTo>
                    <a:pt x="1076753" y="70246"/>
                  </a:lnTo>
                  <a:lnTo>
                    <a:pt x="1078515" y="72876"/>
                  </a:lnTo>
                  <a:lnTo>
                    <a:pt x="1082687" y="83157"/>
                  </a:lnTo>
                  <a:lnTo>
                    <a:pt x="1085198" y="95091"/>
                  </a:lnTo>
                  <a:lnTo>
                    <a:pt x="1085484" y="99714"/>
                  </a:lnTo>
                  <a:close/>
                </a:path>
                <a:path w="1290320" h="173989">
                  <a:moveTo>
                    <a:pt x="1083446" y="151953"/>
                  </a:moveTo>
                  <a:lnTo>
                    <a:pt x="1039155" y="151953"/>
                  </a:lnTo>
                  <a:lnTo>
                    <a:pt x="1048084" y="151014"/>
                  </a:lnTo>
                  <a:lnTo>
                    <a:pt x="1056121" y="148195"/>
                  </a:lnTo>
                  <a:lnTo>
                    <a:pt x="1063265" y="143498"/>
                  </a:lnTo>
                  <a:lnTo>
                    <a:pt x="1069516" y="136921"/>
                  </a:lnTo>
                  <a:lnTo>
                    <a:pt x="1084250" y="150911"/>
                  </a:lnTo>
                  <a:lnTo>
                    <a:pt x="1083446" y="151953"/>
                  </a:lnTo>
                  <a:close/>
                </a:path>
                <a:path w="1290320" h="173989">
                  <a:moveTo>
                    <a:pt x="1199626" y="64591"/>
                  </a:moveTo>
                  <a:lnTo>
                    <a:pt x="1133102" y="64591"/>
                  </a:lnTo>
                  <a:lnTo>
                    <a:pt x="1140321" y="57494"/>
                  </a:lnTo>
                  <a:lnTo>
                    <a:pt x="1148581" y="52424"/>
                  </a:lnTo>
                  <a:lnTo>
                    <a:pt x="1157882" y="49383"/>
                  </a:lnTo>
                  <a:lnTo>
                    <a:pt x="1168226" y="48369"/>
                  </a:lnTo>
                  <a:lnTo>
                    <a:pt x="1184802" y="51075"/>
                  </a:lnTo>
                  <a:lnTo>
                    <a:pt x="1196727" y="59196"/>
                  </a:lnTo>
                  <a:lnTo>
                    <a:pt x="1199626" y="64591"/>
                  </a:lnTo>
                  <a:close/>
                </a:path>
                <a:path w="1290320" h="173989">
                  <a:moveTo>
                    <a:pt x="1133847" y="171450"/>
                  </a:moveTo>
                  <a:lnTo>
                    <a:pt x="1106760" y="171450"/>
                  </a:lnTo>
                  <a:lnTo>
                    <a:pt x="1106760" y="50601"/>
                  </a:lnTo>
                  <a:lnTo>
                    <a:pt x="1132358" y="50601"/>
                  </a:lnTo>
                  <a:lnTo>
                    <a:pt x="1133102" y="64591"/>
                  </a:lnTo>
                  <a:lnTo>
                    <a:pt x="1199626" y="64591"/>
                  </a:lnTo>
                  <a:lnTo>
                    <a:pt x="1202906" y="70693"/>
                  </a:lnTo>
                  <a:lnTo>
                    <a:pt x="1158254" y="70693"/>
                  </a:lnTo>
                  <a:lnTo>
                    <a:pt x="1150590" y="71614"/>
                  </a:lnTo>
                  <a:lnTo>
                    <a:pt x="1143967" y="74376"/>
                  </a:lnTo>
                  <a:lnTo>
                    <a:pt x="1138386" y="78981"/>
                  </a:lnTo>
                  <a:lnTo>
                    <a:pt x="1133847" y="85427"/>
                  </a:lnTo>
                  <a:lnTo>
                    <a:pt x="1133847" y="171450"/>
                  </a:lnTo>
                  <a:close/>
                </a:path>
                <a:path w="1290320" h="173989">
                  <a:moveTo>
                    <a:pt x="1206624" y="171450"/>
                  </a:moveTo>
                  <a:lnTo>
                    <a:pt x="1179537" y="171450"/>
                  </a:lnTo>
                  <a:lnTo>
                    <a:pt x="1179507" y="85427"/>
                  </a:lnTo>
                  <a:lnTo>
                    <a:pt x="1177850" y="79871"/>
                  </a:lnTo>
                  <a:lnTo>
                    <a:pt x="1174477" y="76200"/>
                  </a:lnTo>
                  <a:lnTo>
                    <a:pt x="1171202" y="72528"/>
                  </a:lnTo>
                  <a:lnTo>
                    <a:pt x="1165795" y="70693"/>
                  </a:lnTo>
                  <a:lnTo>
                    <a:pt x="1202906" y="70693"/>
                  </a:lnTo>
                  <a:lnTo>
                    <a:pt x="1204000" y="72730"/>
                  </a:lnTo>
                  <a:lnTo>
                    <a:pt x="1206624" y="91678"/>
                  </a:lnTo>
                  <a:lnTo>
                    <a:pt x="1206624" y="171450"/>
                  </a:lnTo>
                  <a:close/>
                </a:path>
                <a:path w="1290320" h="173989">
                  <a:moveTo>
                    <a:pt x="1268276" y="50601"/>
                  </a:moveTo>
                  <a:lnTo>
                    <a:pt x="1241189" y="50601"/>
                  </a:lnTo>
                  <a:lnTo>
                    <a:pt x="1241189" y="21282"/>
                  </a:lnTo>
                  <a:lnTo>
                    <a:pt x="1268276" y="21282"/>
                  </a:lnTo>
                  <a:lnTo>
                    <a:pt x="1268276" y="50601"/>
                  </a:lnTo>
                  <a:close/>
                </a:path>
                <a:path w="1290320" h="173989">
                  <a:moveTo>
                    <a:pt x="1289558" y="70693"/>
                  </a:moveTo>
                  <a:lnTo>
                    <a:pt x="1221246" y="70693"/>
                  </a:lnTo>
                  <a:lnTo>
                    <a:pt x="1221246" y="50601"/>
                  </a:lnTo>
                  <a:lnTo>
                    <a:pt x="1289558" y="50601"/>
                  </a:lnTo>
                  <a:lnTo>
                    <a:pt x="1289558" y="70693"/>
                  </a:lnTo>
                  <a:close/>
                </a:path>
                <a:path w="1290320" h="173989">
                  <a:moveTo>
                    <a:pt x="1278098" y="173682"/>
                  </a:moveTo>
                  <a:lnTo>
                    <a:pt x="1272443" y="173682"/>
                  </a:lnTo>
                  <a:lnTo>
                    <a:pt x="1258769" y="171524"/>
                  </a:lnTo>
                  <a:lnTo>
                    <a:pt x="1249002" y="165050"/>
                  </a:lnTo>
                  <a:lnTo>
                    <a:pt x="1243142" y="154260"/>
                  </a:lnTo>
                  <a:lnTo>
                    <a:pt x="1241189" y="139154"/>
                  </a:lnTo>
                  <a:lnTo>
                    <a:pt x="1241189" y="70693"/>
                  </a:lnTo>
                  <a:lnTo>
                    <a:pt x="1268276" y="70693"/>
                  </a:lnTo>
                  <a:lnTo>
                    <a:pt x="1268276" y="142775"/>
                  </a:lnTo>
                  <a:lnTo>
                    <a:pt x="1269169" y="146149"/>
                  </a:lnTo>
                  <a:lnTo>
                    <a:pt x="1270955" y="148232"/>
                  </a:lnTo>
                  <a:lnTo>
                    <a:pt x="1272840" y="150217"/>
                  </a:lnTo>
                  <a:lnTo>
                    <a:pt x="1276114" y="151209"/>
                  </a:lnTo>
                  <a:lnTo>
                    <a:pt x="1290302" y="151209"/>
                  </a:lnTo>
                  <a:lnTo>
                    <a:pt x="1290302" y="171152"/>
                  </a:lnTo>
                  <a:lnTo>
                    <a:pt x="1284051" y="172839"/>
                  </a:lnTo>
                  <a:lnTo>
                    <a:pt x="1278098" y="173682"/>
                  </a:lnTo>
                  <a:close/>
                </a:path>
                <a:path w="1290320" h="173989">
                  <a:moveTo>
                    <a:pt x="1290302" y="151209"/>
                  </a:moveTo>
                  <a:lnTo>
                    <a:pt x="1283853" y="151209"/>
                  </a:lnTo>
                  <a:lnTo>
                    <a:pt x="1287028" y="150862"/>
                  </a:lnTo>
                  <a:lnTo>
                    <a:pt x="1290302" y="150167"/>
                  </a:lnTo>
                  <a:lnTo>
                    <a:pt x="1290302" y="15120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99338" y="4771568"/>
              <a:ext cx="2789708" cy="1476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93980" y="4982755"/>
              <a:ext cx="466090" cy="116205"/>
            </a:xfrm>
            <a:custGeom>
              <a:avLst/>
              <a:gdLst/>
              <a:ahLst/>
              <a:cxnLst/>
              <a:rect l="l" t="t" r="r" b="b"/>
              <a:pathLst>
                <a:path w="466089" h="116204">
                  <a:moveTo>
                    <a:pt x="64669" y="102244"/>
                  </a:moveTo>
                  <a:lnTo>
                    <a:pt x="38992" y="102244"/>
                  </a:lnTo>
                  <a:lnTo>
                    <a:pt x="42614" y="101351"/>
                  </a:lnTo>
                  <a:lnTo>
                    <a:pt x="45094" y="99566"/>
                  </a:lnTo>
                  <a:lnTo>
                    <a:pt x="47575" y="97680"/>
                  </a:lnTo>
                  <a:lnTo>
                    <a:pt x="48815" y="95299"/>
                  </a:lnTo>
                  <a:lnTo>
                    <a:pt x="48815" y="89148"/>
                  </a:lnTo>
                  <a:lnTo>
                    <a:pt x="47476" y="86667"/>
                  </a:lnTo>
                  <a:lnTo>
                    <a:pt x="42118" y="83294"/>
                  </a:lnTo>
                  <a:lnTo>
                    <a:pt x="37703" y="81805"/>
                  </a:lnTo>
                  <a:lnTo>
                    <a:pt x="25400" y="79226"/>
                  </a:lnTo>
                  <a:lnTo>
                    <a:pt x="20290" y="77589"/>
                  </a:lnTo>
                  <a:lnTo>
                    <a:pt x="7193" y="71239"/>
                  </a:lnTo>
                  <a:lnTo>
                    <a:pt x="2678" y="64938"/>
                  </a:lnTo>
                  <a:lnTo>
                    <a:pt x="2678" y="49758"/>
                  </a:lnTo>
                  <a:lnTo>
                    <a:pt x="5605" y="43953"/>
                  </a:lnTo>
                  <a:lnTo>
                    <a:pt x="17313" y="34627"/>
                  </a:lnTo>
                  <a:lnTo>
                    <a:pt x="24755" y="32295"/>
                  </a:lnTo>
                  <a:lnTo>
                    <a:pt x="43408" y="32295"/>
                  </a:lnTo>
                  <a:lnTo>
                    <a:pt x="51147" y="34676"/>
                  </a:lnTo>
                  <a:lnTo>
                    <a:pt x="57001" y="39439"/>
                  </a:lnTo>
                  <a:lnTo>
                    <a:pt x="62954" y="44201"/>
                  </a:lnTo>
                  <a:lnTo>
                    <a:pt x="63746" y="45839"/>
                  </a:lnTo>
                  <a:lnTo>
                    <a:pt x="29815" y="45839"/>
                  </a:lnTo>
                  <a:lnTo>
                    <a:pt x="26541" y="46781"/>
                  </a:lnTo>
                  <a:lnTo>
                    <a:pt x="21480" y="50452"/>
                  </a:lnTo>
                  <a:lnTo>
                    <a:pt x="20240" y="52883"/>
                  </a:lnTo>
                  <a:lnTo>
                    <a:pt x="20240" y="58737"/>
                  </a:lnTo>
                  <a:lnTo>
                    <a:pt x="44946" y="68609"/>
                  </a:lnTo>
                  <a:lnTo>
                    <a:pt x="50551" y="70445"/>
                  </a:lnTo>
                  <a:lnTo>
                    <a:pt x="58687" y="74810"/>
                  </a:lnTo>
                  <a:lnTo>
                    <a:pt x="61664" y="77440"/>
                  </a:lnTo>
                  <a:lnTo>
                    <a:pt x="63549" y="80516"/>
                  </a:lnTo>
                  <a:lnTo>
                    <a:pt x="65533" y="83492"/>
                  </a:lnTo>
                  <a:lnTo>
                    <a:pt x="66403" y="86667"/>
                  </a:lnTo>
                  <a:lnTo>
                    <a:pt x="66424" y="98821"/>
                  </a:lnTo>
                  <a:lnTo>
                    <a:pt x="64669" y="102244"/>
                  </a:lnTo>
                  <a:close/>
                </a:path>
                <a:path w="466089" h="116204">
                  <a:moveTo>
                    <a:pt x="65930" y="57894"/>
                  </a:moveTo>
                  <a:lnTo>
                    <a:pt x="47922" y="57894"/>
                  </a:lnTo>
                  <a:lnTo>
                    <a:pt x="47922" y="54421"/>
                  </a:lnTo>
                  <a:lnTo>
                    <a:pt x="46632" y="51544"/>
                  </a:lnTo>
                  <a:lnTo>
                    <a:pt x="41473" y="46980"/>
                  </a:lnTo>
                  <a:lnTo>
                    <a:pt x="38050" y="45839"/>
                  </a:lnTo>
                  <a:lnTo>
                    <a:pt x="63746" y="45839"/>
                  </a:lnTo>
                  <a:lnTo>
                    <a:pt x="65930" y="50353"/>
                  </a:lnTo>
                  <a:lnTo>
                    <a:pt x="65930" y="57894"/>
                  </a:lnTo>
                  <a:close/>
                </a:path>
                <a:path w="466089" h="116204">
                  <a:moveTo>
                    <a:pt x="43656" y="115788"/>
                  </a:moveTo>
                  <a:lnTo>
                    <a:pt x="27384" y="115788"/>
                  </a:lnTo>
                  <a:lnTo>
                    <a:pt x="21530" y="114597"/>
                  </a:lnTo>
                  <a:lnTo>
                    <a:pt x="11211" y="109835"/>
                  </a:lnTo>
                  <a:lnTo>
                    <a:pt x="7193" y="106560"/>
                  </a:lnTo>
                  <a:lnTo>
                    <a:pt x="1438" y="98226"/>
                  </a:lnTo>
                  <a:lnTo>
                    <a:pt x="0" y="93712"/>
                  </a:lnTo>
                  <a:lnTo>
                    <a:pt x="0" y="88850"/>
                  </a:lnTo>
                  <a:lnTo>
                    <a:pt x="17561" y="88850"/>
                  </a:lnTo>
                  <a:lnTo>
                    <a:pt x="17760" y="93116"/>
                  </a:lnTo>
                  <a:lnTo>
                    <a:pt x="19347" y="96440"/>
                  </a:lnTo>
                  <a:lnTo>
                    <a:pt x="22324" y="98821"/>
                  </a:lnTo>
                  <a:lnTo>
                    <a:pt x="25300" y="101103"/>
                  </a:lnTo>
                  <a:lnTo>
                    <a:pt x="29269" y="102244"/>
                  </a:lnTo>
                  <a:lnTo>
                    <a:pt x="64669" y="102244"/>
                  </a:lnTo>
                  <a:lnTo>
                    <a:pt x="63500" y="104526"/>
                  </a:lnTo>
                  <a:lnTo>
                    <a:pt x="51494" y="113555"/>
                  </a:lnTo>
                  <a:lnTo>
                    <a:pt x="43656" y="115788"/>
                  </a:lnTo>
                  <a:close/>
                </a:path>
                <a:path w="466089" h="116204">
                  <a:moveTo>
                    <a:pt x="121418" y="115788"/>
                  </a:moveTo>
                  <a:lnTo>
                    <a:pt x="115565" y="115788"/>
                  </a:lnTo>
                  <a:lnTo>
                    <a:pt x="107584" y="115109"/>
                  </a:lnTo>
                  <a:lnTo>
                    <a:pt x="79567" y="83715"/>
                  </a:lnTo>
                  <a:lnTo>
                    <a:pt x="78953" y="74562"/>
                  </a:lnTo>
                  <a:lnTo>
                    <a:pt x="78974" y="72479"/>
                  </a:lnTo>
                  <a:lnTo>
                    <a:pt x="100384" y="35049"/>
                  </a:lnTo>
                  <a:lnTo>
                    <a:pt x="115565" y="32295"/>
                  </a:lnTo>
                  <a:lnTo>
                    <a:pt x="125090" y="32295"/>
                  </a:lnTo>
                  <a:lnTo>
                    <a:pt x="132878" y="35073"/>
                  </a:lnTo>
                  <a:lnTo>
                    <a:pt x="144983" y="46186"/>
                  </a:lnTo>
                  <a:lnTo>
                    <a:pt x="145219" y="46732"/>
                  </a:lnTo>
                  <a:lnTo>
                    <a:pt x="109562" y="46732"/>
                  </a:lnTo>
                  <a:lnTo>
                    <a:pt x="105047" y="48865"/>
                  </a:lnTo>
                  <a:lnTo>
                    <a:pt x="98697" y="57398"/>
                  </a:lnTo>
                  <a:lnTo>
                    <a:pt x="97060" y="63847"/>
                  </a:lnTo>
                  <a:lnTo>
                    <a:pt x="96961" y="84038"/>
                  </a:lnTo>
                  <a:lnTo>
                    <a:pt x="98549" y="90586"/>
                  </a:lnTo>
                  <a:lnTo>
                    <a:pt x="101724" y="94952"/>
                  </a:lnTo>
                  <a:lnTo>
                    <a:pt x="104899" y="99218"/>
                  </a:lnTo>
                  <a:lnTo>
                    <a:pt x="109463" y="101351"/>
                  </a:lnTo>
                  <a:lnTo>
                    <a:pt x="143896" y="101351"/>
                  </a:lnTo>
                  <a:lnTo>
                    <a:pt x="140816" y="106015"/>
                  </a:lnTo>
                  <a:lnTo>
                    <a:pt x="136847" y="109487"/>
                  </a:lnTo>
                  <a:lnTo>
                    <a:pt x="126826" y="114548"/>
                  </a:lnTo>
                  <a:lnTo>
                    <a:pt x="121418" y="115788"/>
                  </a:lnTo>
                  <a:close/>
                </a:path>
                <a:path w="466089" h="116204">
                  <a:moveTo>
                    <a:pt x="148456" y="62656"/>
                  </a:moveTo>
                  <a:lnTo>
                    <a:pt x="131340" y="62656"/>
                  </a:lnTo>
                  <a:lnTo>
                    <a:pt x="131142" y="57993"/>
                  </a:lnTo>
                  <a:lnTo>
                    <a:pt x="129554" y="54173"/>
                  </a:lnTo>
                  <a:lnTo>
                    <a:pt x="126578" y="51196"/>
                  </a:lnTo>
                  <a:lnTo>
                    <a:pt x="123700" y="48220"/>
                  </a:lnTo>
                  <a:lnTo>
                    <a:pt x="119980" y="46732"/>
                  </a:lnTo>
                  <a:lnTo>
                    <a:pt x="145219" y="46732"/>
                  </a:lnTo>
                  <a:lnTo>
                    <a:pt x="148158" y="53528"/>
                  </a:lnTo>
                  <a:lnTo>
                    <a:pt x="148456" y="62656"/>
                  </a:lnTo>
                  <a:close/>
                </a:path>
                <a:path w="466089" h="116204">
                  <a:moveTo>
                    <a:pt x="143896" y="101351"/>
                  </a:moveTo>
                  <a:lnTo>
                    <a:pt x="119881" y="101351"/>
                  </a:lnTo>
                  <a:lnTo>
                    <a:pt x="123601" y="100062"/>
                  </a:lnTo>
                  <a:lnTo>
                    <a:pt x="126578" y="97482"/>
                  </a:lnTo>
                  <a:lnTo>
                    <a:pt x="129554" y="94803"/>
                  </a:lnTo>
                  <a:lnTo>
                    <a:pt x="131142" y="91529"/>
                  </a:lnTo>
                  <a:lnTo>
                    <a:pt x="131340" y="87659"/>
                  </a:lnTo>
                  <a:lnTo>
                    <a:pt x="148456" y="87659"/>
                  </a:lnTo>
                  <a:lnTo>
                    <a:pt x="148257" y="92620"/>
                  </a:lnTo>
                  <a:lnTo>
                    <a:pt x="146670" y="97283"/>
                  </a:lnTo>
                  <a:lnTo>
                    <a:pt x="143896" y="101351"/>
                  </a:lnTo>
                  <a:close/>
                </a:path>
                <a:path w="466089" h="116204">
                  <a:moveTo>
                    <a:pt x="179263" y="57001"/>
                  </a:moveTo>
                  <a:lnTo>
                    <a:pt x="161255" y="57001"/>
                  </a:lnTo>
                  <a:lnTo>
                    <a:pt x="161324" y="52337"/>
                  </a:lnTo>
                  <a:lnTo>
                    <a:pt x="188193" y="32295"/>
                  </a:lnTo>
                  <a:lnTo>
                    <a:pt x="203869" y="32295"/>
                  </a:lnTo>
                  <a:lnTo>
                    <a:pt x="211360" y="34676"/>
                  </a:lnTo>
                  <a:lnTo>
                    <a:pt x="216917" y="39439"/>
                  </a:lnTo>
                  <a:lnTo>
                    <a:pt x="222572" y="44102"/>
                  </a:lnTo>
                  <a:lnTo>
                    <a:pt x="223388" y="45987"/>
                  </a:lnTo>
                  <a:lnTo>
                    <a:pt x="189234" y="45987"/>
                  </a:lnTo>
                  <a:lnTo>
                    <a:pt x="185811" y="47029"/>
                  </a:lnTo>
                  <a:lnTo>
                    <a:pt x="183133" y="49113"/>
                  </a:lnTo>
                  <a:lnTo>
                    <a:pt x="180553" y="51196"/>
                  </a:lnTo>
                  <a:lnTo>
                    <a:pt x="179263" y="53826"/>
                  </a:lnTo>
                  <a:lnTo>
                    <a:pt x="179263" y="57001"/>
                  </a:lnTo>
                  <a:close/>
                </a:path>
                <a:path w="466089" h="116204">
                  <a:moveTo>
                    <a:pt x="195336" y="115788"/>
                  </a:moveTo>
                  <a:lnTo>
                    <a:pt x="178866" y="115788"/>
                  </a:lnTo>
                  <a:lnTo>
                    <a:pt x="172218" y="113506"/>
                  </a:lnTo>
                  <a:lnTo>
                    <a:pt x="167059" y="108942"/>
                  </a:lnTo>
                  <a:lnTo>
                    <a:pt x="161999" y="104278"/>
                  </a:lnTo>
                  <a:lnTo>
                    <a:pt x="159534" y="98673"/>
                  </a:lnTo>
                  <a:lnTo>
                    <a:pt x="159469" y="83145"/>
                  </a:lnTo>
                  <a:lnTo>
                    <a:pt x="162644" y="76596"/>
                  </a:lnTo>
                  <a:lnTo>
                    <a:pt x="196378" y="65037"/>
                  </a:lnTo>
                  <a:lnTo>
                    <a:pt x="207540" y="65037"/>
                  </a:lnTo>
                  <a:lnTo>
                    <a:pt x="207540" y="55661"/>
                  </a:lnTo>
                  <a:lnTo>
                    <a:pt x="206350" y="52337"/>
                  </a:lnTo>
                  <a:lnTo>
                    <a:pt x="203968" y="49857"/>
                  </a:lnTo>
                  <a:lnTo>
                    <a:pt x="201686" y="47277"/>
                  </a:lnTo>
                  <a:lnTo>
                    <a:pt x="198164" y="45987"/>
                  </a:lnTo>
                  <a:lnTo>
                    <a:pt x="223388" y="45987"/>
                  </a:lnTo>
                  <a:lnTo>
                    <a:pt x="225449" y="50750"/>
                  </a:lnTo>
                  <a:lnTo>
                    <a:pt x="225549" y="76497"/>
                  </a:lnTo>
                  <a:lnTo>
                    <a:pt x="191070" y="76497"/>
                  </a:lnTo>
                  <a:lnTo>
                    <a:pt x="186059" y="77688"/>
                  </a:lnTo>
                  <a:lnTo>
                    <a:pt x="182686" y="80069"/>
                  </a:lnTo>
                  <a:lnTo>
                    <a:pt x="179313" y="82351"/>
                  </a:lnTo>
                  <a:lnTo>
                    <a:pt x="177626" y="85625"/>
                  </a:lnTo>
                  <a:lnTo>
                    <a:pt x="177626" y="93364"/>
                  </a:lnTo>
                  <a:lnTo>
                    <a:pt x="178767" y="96142"/>
                  </a:lnTo>
                  <a:lnTo>
                    <a:pt x="181049" y="98226"/>
                  </a:lnTo>
                  <a:lnTo>
                    <a:pt x="183331" y="100210"/>
                  </a:lnTo>
                  <a:lnTo>
                    <a:pt x="186407" y="101203"/>
                  </a:lnTo>
                  <a:lnTo>
                    <a:pt x="225549" y="101203"/>
                  </a:lnTo>
                  <a:lnTo>
                    <a:pt x="225549" y="102939"/>
                  </a:lnTo>
                  <a:lnTo>
                    <a:pt x="226231" y="106709"/>
                  </a:lnTo>
                  <a:lnTo>
                    <a:pt x="208136" y="106709"/>
                  </a:lnTo>
                  <a:lnTo>
                    <a:pt x="202381" y="112762"/>
                  </a:lnTo>
                  <a:lnTo>
                    <a:pt x="195336" y="115788"/>
                  </a:lnTo>
                  <a:close/>
                </a:path>
                <a:path w="466089" h="116204">
                  <a:moveTo>
                    <a:pt x="225549" y="101203"/>
                  </a:moveTo>
                  <a:lnTo>
                    <a:pt x="193848" y="101203"/>
                  </a:lnTo>
                  <a:lnTo>
                    <a:pt x="197222" y="100359"/>
                  </a:lnTo>
                  <a:lnTo>
                    <a:pt x="200397" y="98673"/>
                  </a:lnTo>
                  <a:lnTo>
                    <a:pt x="203572" y="96887"/>
                  </a:lnTo>
                  <a:lnTo>
                    <a:pt x="205953" y="94555"/>
                  </a:lnTo>
                  <a:lnTo>
                    <a:pt x="207540" y="91678"/>
                  </a:lnTo>
                  <a:lnTo>
                    <a:pt x="207540" y="76497"/>
                  </a:lnTo>
                  <a:lnTo>
                    <a:pt x="225549" y="76497"/>
                  </a:lnTo>
                  <a:lnTo>
                    <a:pt x="225549" y="101203"/>
                  </a:lnTo>
                  <a:close/>
                </a:path>
                <a:path w="466089" h="116204">
                  <a:moveTo>
                    <a:pt x="228674" y="114300"/>
                  </a:moveTo>
                  <a:lnTo>
                    <a:pt x="210219" y="114300"/>
                  </a:lnTo>
                  <a:lnTo>
                    <a:pt x="209425" y="112712"/>
                  </a:lnTo>
                  <a:lnTo>
                    <a:pt x="208731" y="110182"/>
                  </a:lnTo>
                  <a:lnTo>
                    <a:pt x="208136" y="106709"/>
                  </a:lnTo>
                  <a:lnTo>
                    <a:pt x="226231" y="106709"/>
                  </a:lnTo>
                  <a:lnTo>
                    <a:pt x="226590" y="108694"/>
                  </a:lnTo>
                  <a:lnTo>
                    <a:pt x="228553" y="112712"/>
                  </a:lnTo>
                  <a:lnTo>
                    <a:pt x="228674" y="114300"/>
                  </a:lnTo>
                  <a:close/>
                </a:path>
                <a:path w="466089" h="116204">
                  <a:moveTo>
                    <a:pt x="263797" y="114300"/>
                  </a:moveTo>
                  <a:lnTo>
                    <a:pt x="245640" y="114300"/>
                  </a:lnTo>
                  <a:lnTo>
                    <a:pt x="245640" y="0"/>
                  </a:lnTo>
                  <a:lnTo>
                    <a:pt x="263797" y="0"/>
                  </a:lnTo>
                  <a:lnTo>
                    <a:pt x="263797" y="114300"/>
                  </a:lnTo>
                  <a:close/>
                </a:path>
                <a:path w="466089" h="116204">
                  <a:moveTo>
                    <a:pt x="325586" y="115788"/>
                  </a:moveTo>
                  <a:lnTo>
                    <a:pt x="318938" y="115788"/>
                  </a:lnTo>
                  <a:lnTo>
                    <a:pt x="310715" y="115109"/>
                  </a:lnTo>
                  <a:lnTo>
                    <a:pt x="281052" y="84608"/>
                  </a:lnTo>
                  <a:lnTo>
                    <a:pt x="280392" y="76051"/>
                  </a:lnTo>
                  <a:lnTo>
                    <a:pt x="280392" y="65782"/>
                  </a:lnTo>
                  <a:lnTo>
                    <a:pt x="281930" y="58638"/>
                  </a:lnTo>
                  <a:lnTo>
                    <a:pt x="285005" y="52387"/>
                  </a:lnTo>
                  <a:lnTo>
                    <a:pt x="288081" y="46037"/>
                  </a:lnTo>
                  <a:lnTo>
                    <a:pt x="292397" y="41126"/>
                  </a:lnTo>
                  <a:lnTo>
                    <a:pt x="303609" y="34081"/>
                  </a:lnTo>
                  <a:lnTo>
                    <a:pt x="309909" y="32295"/>
                  </a:lnTo>
                  <a:lnTo>
                    <a:pt x="316855" y="32295"/>
                  </a:lnTo>
                  <a:lnTo>
                    <a:pt x="344825" y="46732"/>
                  </a:lnTo>
                  <a:lnTo>
                    <a:pt x="311745" y="46732"/>
                  </a:lnTo>
                  <a:lnTo>
                    <a:pt x="307726" y="48468"/>
                  </a:lnTo>
                  <a:lnTo>
                    <a:pt x="304651" y="51941"/>
                  </a:lnTo>
                  <a:lnTo>
                    <a:pt x="301674" y="55413"/>
                  </a:lnTo>
                  <a:lnTo>
                    <a:pt x="299739" y="60275"/>
                  </a:lnTo>
                  <a:lnTo>
                    <a:pt x="298846" y="66526"/>
                  </a:lnTo>
                  <a:lnTo>
                    <a:pt x="350861" y="66526"/>
                  </a:lnTo>
                  <a:lnTo>
                    <a:pt x="351234" y="72479"/>
                  </a:lnTo>
                  <a:lnTo>
                    <a:pt x="351234" y="79771"/>
                  </a:lnTo>
                  <a:lnTo>
                    <a:pt x="298549" y="79771"/>
                  </a:lnTo>
                  <a:lnTo>
                    <a:pt x="299144" y="86419"/>
                  </a:lnTo>
                  <a:lnTo>
                    <a:pt x="301376" y="91678"/>
                  </a:lnTo>
                  <a:lnTo>
                    <a:pt x="309116" y="99417"/>
                  </a:lnTo>
                  <a:lnTo>
                    <a:pt x="314027" y="101351"/>
                  </a:lnTo>
                  <a:lnTo>
                    <a:pt x="349398" y="101351"/>
                  </a:lnTo>
                  <a:lnTo>
                    <a:pt x="346719" y="105370"/>
                  </a:lnTo>
                  <a:lnTo>
                    <a:pt x="342403" y="109091"/>
                  </a:lnTo>
                  <a:lnTo>
                    <a:pt x="331589" y="114448"/>
                  </a:lnTo>
                  <a:lnTo>
                    <a:pt x="325586" y="115788"/>
                  </a:lnTo>
                  <a:close/>
                </a:path>
                <a:path w="466089" h="116204">
                  <a:moveTo>
                    <a:pt x="350861" y="66526"/>
                  </a:moveTo>
                  <a:lnTo>
                    <a:pt x="333375" y="66526"/>
                  </a:lnTo>
                  <a:lnTo>
                    <a:pt x="333259" y="63428"/>
                  </a:lnTo>
                  <a:lnTo>
                    <a:pt x="332978" y="59134"/>
                  </a:lnTo>
                  <a:lnTo>
                    <a:pt x="331341" y="54570"/>
                  </a:lnTo>
                  <a:lnTo>
                    <a:pt x="328463" y="51494"/>
                  </a:lnTo>
                  <a:lnTo>
                    <a:pt x="325685" y="48319"/>
                  </a:lnTo>
                  <a:lnTo>
                    <a:pt x="321766" y="46732"/>
                  </a:lnTo>
                  <a:lnTo>
                    <a:pt x="344825" y="46732"/>
                  </a:lnTo>
                  <a:lnTo>
                    <a:pt x="346127" y="48620"/>
                  </a:lnTo>
                  <a:lnTo>
                    <a:pt x="348964" y="55475"/>
                  </a:lnTo>
                  <a:lnTo>
                    <a:pt x="350666" y="63428"/>
                  </a:lnTo>
                  <a:lnTo>
                    <a:pt x="350861" y="66526"/>
                  </a:lnTo>
                  <a:close/>
                </a:path>
                <a:path w="466089" h="116204">
                  <a:moveTo>
                    <a:pt x="349398" y="101351"/>
                  </a:moveTo>
                  <a:lnTo>
                    <a:pt x="328215" y="101351"/>
                  </a:lnTo>
                  <a:lnTo>
                    <a:pt x="334962" y="97978"/>
                  </a:lnTo>
                  <a:lnTo>
                    <a:pt x="340221" y="91231"/>
                  </a:lnTo>
                  <a:lnTo>
                    <a:pt x="349894" y="100607"/>
                  </a:lnTo>
                  <a:lnTo>
                    <a:pt x="349398" y="101351"/>
                  </a:lnTo>
                  <a:close/>
                </a:path>
                <a:path w="466089" h="116204">
                  <a:moveTo>
                    <a:pt x="426247" y="102244"/>
                  </a:moveTo>
                  <a:lnTo>
                    <a:pt x="400570" y="102244"/>
                  </a:lnTo>
                  <a:lnTo>
                    <a:pt x="404192" y="101351"/>
                  </a:lnTo>
                  <a:lnTo>
                    <a:pt x="406672" y="99566"/>
                  </a:lnTo>
                  <a:lnTo>
                    <a:pt x="409153" y="97680"/>
                  </a:lnTo>
                  <a:lnTo>
                    <a:pt x="410393" y="95299"/>
                  </a:lnTo>
                  <a:lnTo>
                    <a:pt x="410393" y="89148"/>
                  </a:lnTo>
                  <a:lnTo>
                    <a:pt x="409054" y="86667"/>
                  </a:lnTo>
                  <a:lnTo>
                    <a:pt x="403696" y="83294"/>
                  </a:lnTo>
                  <a:lnTo>
                    <a:pt x="399281" y="81805"/>
                  </a:lnTo>
                  <a:lnTo>
                    <a:pt x="386977" y="79226"/>
                  </a:lnTo>
                  <a:lnTo>
                    <a:pt x="381868" y="77589"/>
                  </a:lnTo>
                  <a:lnTo>
                    <a:pt x="368771" y="71239"/>
                  </a:lnTo>
                  <a:lnTo>
                    <a:pt x="364256" y="64938"/>
                  </a:lnTo>
                  <a:lnTo>
                    <a:pt x="364256" y="49758"/>
                  </a:lnTo>
                  <a:lnTo>
                    <a:pt x="367183" y="43953"/>
                  </a:lnTo>
                  <a:lnTo>
                    <a:pt x="378891" y="34627"/>
                  </a:lnTo>
                  <a:lnTo>
                    <a:pt x="386333" y="32295"/>
                  </a:lnTo>
                  <a:lnTo>
                    <a:pt x="404986" y="32295"/>
                  </a:lnTo>
                  <a:lnTo>
                    <a:pt x="412725" y="34676"/>
                  </a:lnTo>
                  <a:lnTo>
                    <a:pt x="418579" y="39439"/>
                  </a:lnTo>
                  <a:lnTo>
                    <a:pt x="424532" y="44201"/>
                  </a:lnTo>
                  <a:lnTo>
                    <a:pt x="425324" y="45839"/>
                  </a:lnTo>
                  <a:lnTo>
                    <a:pt x="391393" y="45839"/>
                  </a:lnTo>
                  <a:lnTo>
                    <a:pt x="388118" y="46781"/>
                  </a:lnTo>
                  <a:lnTo>
                    <a:pt x="383058" y="50452"/>
                  </a:lnTo>
                  <a:lnTo>
                    <a:pt x="381818" y="52883"/>
                  </a:lnTo>
                  <a:lnTo>
                    <a:pt x="381818" y="58737"/>
                  </a:lnTo>
                  <a:lnTo>
                    <a:pt x="406524" y="68609"/>
                  </a:lnTo>
                  <a:lnTo>
                    <a:pt x="412129" y="70445"/>
                  </a:lnTo>
                  <a:lnTo>
                    <a:pt x="420265" y="74810"/>
                  </a:lnTo>
                  <a:lnTo>
                    <a:pt x="423242" y="77440"/>
                  </a:lnTo>
                  <a:lnTo>
                    <a:pt x="425127" y="80516"/>
                  </a:lnTo>
                  <a:lnTo>
                    <a:pt x="427111" y="83492"/>
                  </a:lnTo>
                  <a:lnTo>
                    <a:pt x="427981" y="86667"/>
                  </a:lnTo>
                  <a:lnTo>
                    <a:pt x="428002" y="98821"/>
                  </a:lnTo>
                  <a:lnTo>
                    <a:pt x="426247" y="102244"/>
                  </a:lnTo>
                  <a:close/>
                </a:path>
                <a:path w="466089" h="116204">
                  <a:moveTo>
                    <a:pt x="427508" y="57894"/>
                  </a:moveTo>
                  <a:lnTo>
                    <a:pt x="409500" y="57894"/>
                  </a:lnTo>
                  <a:lnTo>
                    <a:pt x="409500" y="54421"/>
                  </a:lnTo>
                  <a:lnTo>
                    <a:pt x="408210" y="51544"/>
                  </a:lnTo>
                  <a:lnTo>
                    <a:pt x="403051" y="46980"/>
                  </a:lnTo>
                  <a:lnTo>
                    <a:pt x="399628" y="45839"/>
                  </a:lnTo>
                  <a:lnTo>
                    <a:pt x="425324" y="45839"/>
                  </a:lnTo>
                  <a:lnTo>
                    <a:pt x="427508" y="50353"/>
                  </a:lnTo>
                  <a:lnTo>
                    <a:pt x="427508" y="57894"/>
                  </a:lnTo>
                  <a:close/>
                </a:path>
                <a:path w="466089" h="116204">
                  <a:moveTo>
                    <a:pt x="405234" y="115788"/>
                  </a:moveTo>
                  <a:lnTo>
                    <a:pt x="388962" y="115788"/>
                  </a:lnTo>
                  <a:lnTo>
                    <a:pt x="383108" y="114597"/>
                  </a:lnTo>
                  <a:lnTo>
                    <a:pt x="372789" y="109835"/>
                  </a:lnTo>
                  <a:lnTo>
                    <a:pt x="368771" y="106560"/>
                  </a:lnTo>
                  <a:lnTo>
                    <a:pt x="363016" y="98226"/>
                  </a:lnTo>
                  <a:lnTo>
                    <a:pt x="361577" y="93712"/>
                  </a:lnTo>
                  <a:lnTo>
                    <a:pt x="361577" y="88850"/>
                  </a:lnTo>
                  <a:lnTo>
                    <a:pt x="379139" y="88850"/>
                  </a:lnTo>
                  <a:lnTo>
                    <a:pt x="379338" y="93116"/>
                  </a:lnTo>
                  <a:lnTo>
                    <a:pt x="380925" y="96440"/>
                  </a:lnTo>
                  <a:lnTo>
                    <a:pt x="383902" y="98821"/>
                  </a:lnTo>
                  <a:lnTo>
                    <a:pt x="386878" y="101103"/>
                  </a:lnTo>
                  <a:lnTo>
                    <a:pt x="390847" y="102244"/>
                  </a:lnTo>
                  <a:lnTo>
                    <a:pt x="426247" y="102244"/>
                  </a:lnTo>
                  <a:lnTo>
                    <a:pt x="425077" y="104526"/>
                  </a:lnTo>
                  <a:lnTo>
                    <a:pt x="413072" y="113555"/>
                  </a:lnTo>
                  <a:lnTo>
                    <a:pt x="405234" y="115788"/>
                  </a:lnTo>
                  <a:close/>
                </a:path>
                <a:path w="466089" h="116204">
                  <a:moveTo>
                    <a:pt x="458489" y="115192"/>
                  </a:moveTo>
                  <a:lnTo>
                    <a:pt x="451941" y="115192"/>
                  </a:lnTo>
                  <a:lnTo>
                    <a:pt x="449411" y="114250"/>
                  </a:lnTo>
                  <a:lnTo>
                    <a:pt x="445641" y="110480"/>
                  </a:lnTo>
                  <a:lnTo>
                    <a:pt x="444698" y="108098"/>
                  </a:lnTo>
                  <a:lnTo>
                    <a:pt x="444698" y="102344"/>
                  </a:lnTo>
                  <a:lnTo>
                    <a:pt x="445591" y="99962"/>
                  </a:lnTo>
                  <a:lnTo>
                    <a:pt x="447377" y="98077"/>
                  </a:lnTo>
                  <a:lnTo>
                    <a:pt x="449262" y="96192"/>
                  </a:lnTo>
                  <a:lnTo>
                    <a:pt x="451842" y="95250"/>
                  </a:lnTo>
                  <a:lnTo>
                    <a:pt x="458489" y="95250"/>
                  </a:lnTo>
                  <a:lnTo>
                    <a:pt x="461069" y="96192"/>
                  </a:lnTo>
                  <a:lnTo>
                    <a:pt x="462855" y="98077"/>
                  </a:lnTo>
                  <a:lnTo>
                    <a:pt x="464740" y="99962"/>
                  </a:lnTo>
                  <a:lnTo>
                    <a:pt x="465683" y="102344"/>
                  </a:lnTo>
                  <a:lnTo>
                    <a:pt x="465683" y="108098"/>
                  </a:lnTo>
                  <a:lnTo>
                    <a:pt x="464740" y="110480"/>
                  </a:lnTo>
                  <a:lnTo>
                    <a:pt x="462855" y="112365"/>
                  </a:lnTo>
                  <a:lnTo>
                    <a:pt x="461069" y="114250"/>
                  </a:lnTo>
                  <a:lnTo>
                    <a:pt x="458489" y="115192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72029" y="4454921"/>
              <a:ext cx="228112" cy="22812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72016" y="3334743"/>
              <a:ext cx="228169" cy="22816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2670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 Toolkit </a:t>
            </a:r>
            <a:r>
              <a:rPr lang="en-US" dirty="0" smtClean="0"/>
              <a:t>advantages and disadvantages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282575" indent="-282575">
              <a:buNone/>
            </a:pPr>
            <a:r>
              <a:rPr lang="en-US" dirty="0"/>
              <a:t>+	Great performance for most use  cases</a:t>
            </a:r>
          </a:p>
          <a:p>
            <a:pPr marL="282575" indent="-282575">
              <a:buNone/>
            </a:pPr>
            <a:r>
              <a:rPr lang="en-US" dirty="0"/>
              <a:t>+	Powerful automatic </a:t>
            </a:r>
            <a:r>
              <a:rPr lang="en-US" dirty="0" err="1"/>
              <a:t>layouting</a:t>
            </a:r>
            <a:r>
              <a:rPr lang="en-US" dirty="0"/>
              <a:t> via  Flexbox</a:t>
            </a:r>
          </a:p>
          <a:p>
            <a:pPr marL="282575" indent="-282575">
              <a:buNone/>
            </a:pPr>
            <a:r>
              <a:rPr lang="en-US" dirty="0"/>
              <a:t>+	Centralized styling using standard  paradigms (CSS)</a:t>
            </a:r>
          </a:p>
          <a:p>
            <a:pPr marL="282575" indent="-282575">
              <a:buNone/>
            </a:pPr>
            <a:r>
              <a:rPr lang="en-US" dirty="0"/>
              <a:t>+	Visual authoring without writing  code</a:t>
            </a:r>
          </a:p>
          <a:p>
            <a:pPr marL="282575" indent="-282575">
              <a:buNone/>
            </a:pPr>
            <a:r>
              <a:rPr lang="en-US" dirty="0"/>
              <a:t>+	One API for both Editor and  Runtime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Name-based handles can </a:t>
            </a:r>
            <a:r>
              <a:rPr lang="en-US" sz="2200" dirty="0" smtClean="0"/>
              <a:t>easily </a:t>
            </a:r>
            <a:r>
              <a:rPr lang="en-US" sz="2200" dirty="0"/>
              <a:t>break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Ineﬃcient when lots of things are  changing at once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More complicated Event-based  value bindings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More complicated bindings to  Unity objects and gameplay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8B6F1-B5F8-417B-BD46-79334345901A}" type="slidenum">
              <a:rPr lang="en-US" altLang="en-US" smtClean="0"/>
              <a:pPr>
                <a:defRPr/>
              </a:pPr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113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1053353"/>
          </a:xfrm>
        </p:spPr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8941" y="1417638"/>
            <a:ext cx="8229600" cy="51983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Immediate-mode and retained-mode GUI each have strengths  and disadvantages in different situations</a:t>
            </a:r>
          </a:p>
          <a:p>
            <a:r>
              <a:rPr lang="en-US" dirty="0"/>
              <a:t>As the rest of the world evolves, so, too, must your API</a:t>
            </a:r>
          </a:p>
          <a:p>
            <a:pPr lvl="1"/>
            <a:r>
              <a:rPr lang="en-US" dirty="0"/>
              <a:t>Everything comes with a maintenance cost</a:t>
            </a:r>
          </a:p>
          <a:p>
            <a:r>
              <a:rPr lang="en-US" dirty="0"/>
              <a:t>Reasonableness of API design decisions is very contextual</a:t>
            </a:r>
          </a:p>
          <a:p>
            <a:pPr lvl="1"/>
            <a:r>
              <a:rPr lang="en-US" dirty="0"/>
              <a:t>Aesthetic tastes of the </a:t>
            </a:r>
            <a:r>
              <a:rPr lang="en-US" dirty="0" smtClean="0"/>
              <a:t>historical</a:t>
            </a:r>
            <a:br>
              <a:rPr lang="en-US" dirty="0" smtClean="0"/>
            </a:br>
            <a:r>
              <a:rPr lang="en-US" dirty="0" smtClean="0"/>
              <a:t>moment</a:t>
            </a:r>
            <a:endParaRPr lang="en-US" dirty="0"/>
          </a:p>
          <a:p>
            <a:pPr lvl="1"/>
            <a:r>
              <a:rPr lang="en-US" dirty="0"/>
              <a:t>Technical requirements of </a:t>
            </a:r>
            <a:r>
              <a:rPr lang="en-US" dirty="0" smtClean="0"/>
              <a:t>target</a:t>
            </a:r>
            <a:br>
              <a:rPr lang="en-US" dirty="0" smtClean="0"/>
            </a:br>
            <a:r>
              <a:rPr lang="en-US" dirty="0" smtClean="0"/>
              <a:t>hardware</a:t>
            </a:r>
            <a:endParaRPr lang="en-US" dirty="0"/>
          </a:p>
          <a:p>
            <a:pPr lvl="1"/>
            <a:r>
              <a:rPr lang="en-US" dirty="0"/>
              <a:t>Tools ecosystem</a:t>
            </a:r>
          </a:p>
          <a:p>
            <a:r>
              <a:rPr lang="en-US" dirty="0"/>
              <a:t>Design inﬂuences users</a:t>
            </a:r>
            <a:r>
              <a:rPr lang="en-US" dirty="0" smtClean="0"/>
              <a:t>’</a:t>
            </a:r>
            <a:br>
              <a:rPr lang="en-US" dirty="0" smtClean="0"/>
            </a:br>
            <a:r>
              <a:rPr lang="en-US" dirty="0" smtClean="0"/>
              <a:t>expressive </a:t>
            </a:r>
            <a:r>
              <a:rPr lang="en-US" dirty="0"/>
              <a:t>capabilities</a:t>
            </a:r>
          </a:p>
          <a:p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4516512" y="5614778"/>
            <a:ext cx="11112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37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Adam Mechtley, Damian Campeanu &amp; Brad Myers</a:t>
            </a: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88</a:t>
            </a:fld>
            <a:endParaRPr lang="en-US" altLang="en-US"/>
          </a:p>
        </p:txBody>
      </p:sp>
      <p:sp>
        <p:nvSpPr>
          <p:cNvPr id="2" name="object 2"/>
          <p:cNvSpPr/>
          <p:nvPr/>
        </p:nvSpPr>
        <p:spPr>
          <a:xfrm>
            <a:off x="5248701" y="4168588"/>
            <a:ext cx="3895299" cy="268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2020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reality on five</a:t>
            </a:r>
            <a:br>
              <a:rPr lang="en-US" dirty="0" smtClean="0"/>
            </a:br>
            <a:r>
              <a:rPr lang="en-US" dirty="0" smtClean="0"/>
              <a:t>dollars a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4"/>
            <a:ext cx="4171950" cy="441166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Randy </a:t>
            </a:r>
            <a:r>
              <a:rPr lang="en-US" sz="1800" dirty="0" err="1" smtClean="0"/>
              <a:t>Pausch</a:t>
            </a:r>
            <a:r>
              <a:rPr lang="en-US" sz="1800" dirty="0" smtClean="0"/>
              <a:t>. 1991. Virtual reality on five dollars a day. In </a:t>
            </a:r>
            <a:r>
              <a:rPr lang="en-US" sz="1800" i="1" dirty="0" smtClean="0"/>
              <a:t>Proceedings of the SIGCHI Conference on Human Factors in Computing Systems (CHI '91), </a:t>
            </a:r>
            <a:r>
              <a:rPr lang="en-US" sz="1800" dirty="0" smtClean="0"/>
              <a:t>ACM, pp. 265-270. </a:t>
            </a:r>
            <a:r>
              <a:rPr lang="en-US" sz="1800" dirty="0" smtClean="0">
                <a:hlinkClick r:id="rId2"/>
              </a:rPr>
              <a:t>http://dl.acm.org/citation.cfm?doid=108844.108913</a:t>
            </a:r>
            <a:r>
              <a:rPr lang="en-US" sz="1800" dirty="0" smtClean="0"/>
              <a:t> </a:t>
            </a:r>
          </a:p>
          <a:p>
            <a:r>
              <a:rPr lang="en-US" dirty="0" smtClean="0"/>
              <a:t>Combined with inexpensive virtual reality headset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283D-037C-4233-A5B9-6A378F34C5AF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736" y="900113"/>
            <a:ext cx="4894264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44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 template_polo">
  <a:themeElements>
    <a:clrScheme name="lecture template_polo 9">
      <a:dk1>
        <a:srgbClr val="000000"/>
      </a:dk1>
      <a:lt1>
        <a:srgbClr val="FFFFFF"/>
      </a:lt1>
      <a:dk2>
        <a:srgbClr val="7C1302"/>
      </a:dk2>
      <a:lt2>
        <a:srgbClr val="CC9900"/>
      </a:lt2>
      <a:accent1>
        <a:srgbClr val="CC9900"/>
      </a:accent1>
      <a:accent2>
        <a:srgbClr val="CC3300"/>
      </a:accent2>
      <a:accent3>
        <a:srgbClr val="FFFFFF"/>
      </a:accent3>
      <a:accent4>
        <a:srgbClr val="000000"/>
      </a:accent4>
      <a:accent5>
        <a:srgbClr val="E2CAAA"/>
      </a:accent5>
      <a:accent6>
        <a:srgbClr val="B92D00"/>
      </a:accent6>
      <a:hlink>
        <a:srgbClr val="808080"/>
      </a:hlink>
      <a:folHlink>
        <a:srgbClr val="CCCC66"/>
      </a:folHlink>
    </a:clrScheme>
    <a:fontScheme name="lecture template_pol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cture template_pol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 template_pol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 template</Template>
  <TotalTime>103726</TotalTime>
  <Words>3798</Words>
  <Application>Microsoft Office PowerPoint</Application>
  <PresentationFormat>On-screen Show (4:3)</PresentationFormat>
  <Paragraphs>680</Paragraphs>
  <Slides>88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7" baseType="lpstr">
      <vt:lpstr>Arial</vt:lpstr>
      <vt:lpstr>Calibri</vt:lpstr>
      <vt:lpstr>Consolas</vt:lpstr>
      <vt:lpstr>Courier New</vt:lpstr>
      <vt:lpstr>Lucida Console</vt:lpstr>
      <vt:lpstr>Tahoma</vt:lpstr>
      <vt:lpstr>Trebuchet MS</vt:lpstr>
      <vt:lpstr>Wingdings</vt:lpstr>
      <vt:lpstr>lecture template_polo</vt:lpstr>
      <vt:lpstr>Lecture 28: Toolkits for 3D Programming and the UIs of Games</vt:lpstr>
      <vt:lpstr>Logistics</vt:lpstr>
      <vt:lpstr>Overview</vt:lpstr>
      <vt:lpstr>Why is 3D Harder?</vt:lpstr>
      <vt:lpstr>Why Hard, cont.</vt:lpstr>
      <vt:lpstr>Where 3D displayed?</vt:lpstr>
      <vt:lpstr>3D Control</vt:lpstr>
      <vt:lpstr>Types of 3D sensors</vt:lpstr>
      <vt:lpstr>Virtual reality on five dollars a day</vt:lpstr>
      <vt:lpstr>Minority Report, 2002</vt:lpstr>
      <vt:lpstr>History of 3D sensors, cont.</vt:lpstr>
      <vt:lpstr>3D “arm” Controllers</vt:lpstr>
      <vt:lpstr>Mouse-Based 3D manipulation</vt:lpstr>
      <vt:lpstr>3D Handles</vt:lpstr>
      <vt:lpstr>Why are games harder?</vt:lpstr>
      <vt:lpstr>Game Development</vt:lpstr>
      <vt:lpstr>Rolling Your Own Engine</vt:lpstr>
      <vt:lpstr>Using a Framework</vt:lpstr>
      <vt:lpstr>Using a Framework</vt:lpstr>
      <vt:lpstr>Using a Full Game Engine</vt:lpstr>
      <vt:lpstr>Game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CHALLENGES OF VIDEO GAMES</vt:lpstr>
      <vt:lpstr>TECHNICAL CHALLENGES OF VIDEO GAMES</vt:lpstr>
      <vt:lpstr>PowerPoint Presentation</vt:lpstr>
      <vt:lpstr>TECHNICAL CHALLENGES OF VIDEO GAMES</vt:lpstr>
      <vt:lpstr>TECHNICAL CHALLENGES OF VIDEO GAMES</vt:lpstr>
      <vt:lpstr>TECHNICAL CHALLENGES OF VIDEO GAMES</vt:lpstr>
      <vt:lpstr>Game Engine modules</vt:lpstr>
      <vt:lpstr>Game Engines: Tools that fit the pieces together</vt:lpstr>
      <vt:lpstr>PowerPoint Presentation</vt:lpstr>
      <vt:lpstr>GAME ENGINES: HISTORY</vt:lpstr>
      <vt:lpstr>Unreal Engine: A full industry-grade development environment (advanced tool)</vt:lpstr>
      <vt:lpstr>Unity: A full development environment (advanced tool)</vt:lpstr>
      <vt:lpstr>A game engine has a data driven architecture that can be  used to make many games</vt:lpstr>
      <vt:lpstr>PowerPoint Presentation</vt:lpstr>
      <vt:lpstr>PowerPoint Presentation</vt:lpstr>
      <vt:lpstr>Art to game: Workflow of artists with tools and  the game engine</vt:lpstr>
      <vt:lpstr>PowerPoint Presentation</vt:lpstr>
      <vt:lpstr>Photo or drawing</vt:lpstr>
      <vt:lpstr>3D Scanning or image tracing</vt:lpstr>
      <vt:lpstr>Modeling Software</vt:lpstr>
      <vt:lpstr>Textures and Shading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Shaders = VERY TECHNICAL</vt:lpstr>
      <vt:lpstr>Technical Graphics Tools</vt:lpstr>
      <vt:lpstr>Technical Graphics – eyes</vt:lpstr>
      <vt:lpstr>Technical Graphics – hair</vt:lpstr>
      <vt:lpstr>Graphics – Updating the Screen</vt:lpstr>
      <vt:lpstr>Graphics – Updating the Screen</vt:lpstr>
      <vt:lpstr>Graphics – Updating the Screen</vt:lpstr>
      <vt:lpstr>Graphics – Updating the Screen</vt:lpstr>
      <vt:lpstr>PowerPoint Presentation</vt:lpstr>
      <vt:lpstr>Physics</vt:lpstr>
      <vt:lpstr>PowerPoint Presentation</vt:lpstr>
      <vt:lpstr>Physics engines</vt:lpstr>
      <vt:lpstr>Dynamic animation</vt:lpstr>
      <vt:lpstr>PowerPoint Presentation</vt:lpstr>
      <vt:lpstr>PowerPoint Presentation</vt:lpstr>
      <vt:lpstr>Game loop</vt:lpstr>
      <vt:lpstr>PowerPoint Presentation</vt:lpstr>
      <vt:lpstr>Guest lecture in 05-830, Spring 2020</vt:lpstr>
      <vt:lpstr>PowerPoint Presentation</vt:lpstr>
      <vt:lpstr>More than just a game engine!</vt:lpstr>
      <vt:lpstr>How do users make stuff with Unity?</vt:lpstr>
      <vt:lpstr>PowerPoint Presentation</vt:lpstr>
      <vt:lpstr>Components in Unity</vt:lpstr>
      <vt:lpstr>How do users create UI with it?</vt:lpstr>
      <vt:lpstr>A simple UI framework for an ever-changing world</vt:lpstr>
      <vt:lpstr>Design considerations</vt:lpstr>
      <vt:lpstr>IMGUI API</vt:lpstr>
      <vt:lpstr>IMGUI advantages and disadvantages</vt:lpstr>
      <vt:lpstr>A framework for to make UI feel more like the rest of Unity</vt:lpstr>
      <vt:lpstr>Design considerations</vt:lpstr>
      <vt:lpstr>uGUI API</vt:lpstr>
      <vt:lpstr>uGUI advantages and disadvantages</vt:lpstr>
      <vt:lpstr>A framework to make Unity feel more like the rest of the world</vt:lpstr>
      <vt:lpstr>Design considerations</vt:lpstr>
      <vt:lpstr>UI Toolkit advantages and disadvantages</vt:lpstr>
      <vt:lpstr>Final thoughts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05-830 Lecture 1</dc:title>
  <dc:creator>Brad Myers</dc:creator>
  <cp:lastModifiedBy>Brad Myers</cp:lastModifiedBy>
  <cp:revision>2198</cp:revision>
  <cp:lastPrinted>1601-01-01T00:00:00Z</cp:lastPrinted>
  <dcterms:created xsi:type="dcterms:W3CDTF">2001-06-15T20:03:27Z</dcterms:created>
  <dcterms:modified xsi:type="dcterms:W3CDTF">2020-12-08T20:01:44Z</dcterms:modified>
</cp:coreProperties>
</file>