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43"/>
  </p:notesMasterIdLst>
  <p:sldIdLst>
    <p:sldId id="282" r:id="rId2"/>
    <p:sldId id="317" r:id="rId3"/>
    <p:sldId id="318" r:id="rId4"/>
    <p:sldId id="319" r:id="rId5"/>
    <p:sldId id="320" r:id="rId6"/>
    <p:sldId id="321" r:id="rId7"/>
    <p:sldId id="322" r:id="rId8"/>
    <p:sldId id="323" r:id="rId9"/>
    <p:sldId id="324" r:id="rId10"/>
    <p:sldId id="325" r:id="rId11"/>
    <p:sldId id="326" r:id="rId12"/>
    <p:sldId id="327" r:id="rId13"/>
    <p:sldId id="328" r:id="rId14"/>
    <p:sldId id="329" r:id="rId15"/>
    <p:sldId id="330" r:id="rId16"/>
    <p:sldId id="331" r:id="rId17"/>
    <p:sldId id="332" r:id="rId18"/>
    <p:sldId id="355" r:id="rId19"/>
    <p:sldId id="333" r:id="rId20"/>
    <p:sldId id="334" r:id="rId21"/>
    <p:sldId id="335" r:id="rId22"/>
    <p:sldId id="336" r:id="rId23"/>
    <p:sldId id="337" r:id="rId24"/>
    <p:sldId id="338" r:id="rId25"/>
    <p:sldId id="339" r:id="rId26"/>
    <p:sldId id="340" r:id="rId27"/>
    <p:sldId id="341" r:id="rId28"/>
    <p:sldId id="342" r:id="rId29"/>
    <p:sldId id="343" r:id="rId30"/>
    <p:sldId id="344" r:id="rId31"/>
    <p:sldId id="345" r:id="rId32"/>
    <p:sldId id="346" r:id="rId33"/>
    <p:sldId id="347" r:id="rId34"/>
    <p:sldId id="348" r:id="rId35"/>
    <p:sldId id="349" r:id="rId36"/>
    <p:sldId id="350" r:id="rId37"/>
    <p:sldId id="351" r:id="rId38"/>
    <p:sldId id="352" r:id="rId39"/>
    <p:sldId id="353" r:id="rId40"/>
    <p:sldId id="356" r:id="rId41"/>
    <p:sldId id="357" r:id="rId4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0000"/>
    <a:srgbClr val="CC9900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573" autoAdjust="0"/>
    <p:restoredTop sz="94474" autoAdjust="0"/>
  </p:normalViewPr>
  <p:slideViewPr>
    <p:cSldViewPr snapToGrid="0">
      <p:cViewPr varScale="1">
        <p:scale>
          <a:sx n="71" d="100"/>
          <a:sy n="71" d="100"/>
        </p:scale>
        <p:origin x="70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89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  <p:sld r:id="rId30" collapse="1"/>
      <p:sld r:id="rId31" collapse="1"/>
      <p:sld r:id="rId32" collapse="1"/>
      <p:sld r:id="rId33" collapse="1"/>
      <p:sld r:id="rId34" collapse="1"/>
      <p:sld r:id="rId35" collapse="1"/>
      <p:sld r:id="rId36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0.xml"/><Relationship Id="rId13" Type="http://schemas.openxmlformats.org/officeDocument/2006/relationships/slide" Target="slides/slide15.xml"/><Relationship Id="rId18" Type="http://schemas.openxmlformats.org/officeDocument/2006/relationships/slide" Target="slides/slide20.xml"/><Relationship Id="rId26" Type="http://schemas.openxmlformats.org/officeDocument/2006/relationships/slide" Target="slides/slide28.xml"/><Relationship Id="rId3" Type="http://schemas.openxmlformats.org/officeDocument/2006/relationships/slide" Target="slides/slide5.xml"/><Relationship Id="rId21" Type="http://schemas.openxmlformats.org/officeDocument/2006/relationships/slide" Target="slides/slide23.xml"/><Relationship Id="rId34" Type="http://schemas.openxmlformats.org/officeDocument/2006/relationships/slide" Target="slides/slide36.xml"/><Relationship Id="rId7" Type="http://schemas.openxmlformats.org/officeDocument/2006/relationships/slide" Target="slides/slide9.xml"/><Relationship Id="rId12" Type="http://schemas.openxmlformats.org/officeDocument/2006/relationships/slide" Target="slides/slide14.xml"/><Relationship Id="rId17" Type="http://schemas.openxmlformats.org/officeDocument/2006/relationships/slide" Target="slides/slide19.xml"/><Relationship Id="rId25" Type="http://schemas.openxmlformats.org/officeDocument/2006/relationships/slide" Target="slides/slide27.xml"/><Relationship Id="rId33" Type="http://schemas.openxmlformats.org/officeDocument/2006/relationships/slide" Target="slides/slide35.xml"/><Relationship Id="rId2" Type="http://schemas.openxmlformats.org/officeDocument/2006/relationships/slide" Target="slides/slide3.xml"/><Relationship Id="rId16" Type="http://schemas.openxmlformats.org/officeDocument/2006/relationships/slide" Target="slides/slide18.xml"/><Relationship Id="rId20" Type="http://schemas.openxmlformats.org/officeDocument/2006/relationships/slide" Target="slides/slide22.xml"/><Relationship Id="rId29" Type="http://schemas.openxmlformats.org/officeDocument/2006/relationships/slide" Target="slides/slide31.xml"/><Relationship Id="rId1" Type="http://schemas.openxmlformats.org/officeDocument/2006/relationships/slide" Target="slides/slide1.xml"/><Relationship Id="rId6" Type="http://schemas.openxmlformats.org/officeDocument/2006/relationships/slide" Target="slides/slide8.xml"/><Relationship Id="rId11" Type="http://schemas.openxmlformats.org/officeDocument/2006/relationships/slide" Target="slides/slide13.xml"/><Relationship Id="rId24" Type="http://schemas.openxmlformats.org/officeDocument/2006/relationships/slide" Target="slides/slide26.xml"/><Relationship Id="rId32" Type="http://schemas.openxmlformats.org/officeDocument/2006/relationships/slide" Target="slides/slide34.xml"/><Relationship Id="rId5" Type="http://schemas.openxmlformats.org/officeDocument/2006/relationships/slide" Target="slides/slide7.xml"/><Relationship Id="rId15" Type="http://schemas.openxmlformats.org/officeDocument/2006/relationships/slide" Target="slides/slide17.xml"/><Relationship Id="rId23" Type="http://schemas.openxmlformats.org/officeDocument/2006/relationships/slide" Target="slides/slide25.xml"/><Relationship Id="rId28" Type="http://schemas.openxmlformats.org/officeDocument/2006/relationships/slide" Target="slides/slide30.xml"/><Relationship Id="rId36" Type="http://schemas.openxmlformats.org/officeDocument/2006/relationships/slide" Target="slides/slide39.xml"/><Relationship Id="rId10" Type="http://schemas.openxmlformats.org/officeDocument/2006/relationships/slide" Target="slides/slide12.xml"/><Relationship Id="rId19" Type="http://schemas.openxmlformats.org/officeDocument/2006/relationships/slide" Target="slides/slide21.xml"/><Relationship Id="rId31" Type="http://schemas.openxmlformats.org/officeDocument/2006/relationships/slide" Target="slides/slide33.xml"/><Relationship Id="rId4" Type="http://schemas.openxmlformats.org/officeDocument/2006/relationships/slide" Target="slides/slide6.xml"/><Relationship Id="rId9" Type="http://schemas.openxmlformats.org/officeDocument/2006/relationships/slide" Target="slides/slide11.xml"/><Relationship Id="rId14" Type="http://schemas.openxmlformats.org/officeDocument/2006/relationships/slide" Target="slides/slide16.xml"/><Relationship Id="rId22" Type="http://schemas.openxmlformats.org/officeDocument/2006/relationships/slide" Target="slides/slide24.xml"/><Relationship Id="rId27" Type="http://schemas.openxmlformats.org/officeDocument/2006/relationships/slide" Target="slides/slide29.xml"/><Relationship Id="rId30" Type="http://schemas.openxmlformats.org/officeDocument/2006/relationships/slide" Target="slides/slide32.xml"/><Relationship Id="rId35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307D520D-48F3-46FA-8AB2-D63839DB6A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2323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0C2139-C5B0-4ECC-8FA1-30116DFB1297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7921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7D520D-48F3-46FA-8AB2-D63839DB6AB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063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 rot="5400000">
            <a:off x="-3072084" y="3072088"/>
            <a:ext cx="6858000" cy="713831"/>
            <a:chOff x="0" y="0"/>
            <a:chExt cx="5760" cy="128"/>
          </a:xfrm>
        </p:grpSpPr>
        <p:sp>
          <p:nvSpPr>
            <p:cNvPr id="5" name="Rectangle 8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128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Rectangle 9"/>
            <p:cNvSpPr>
              <a:spLocks noChangeArrowheads="1"/>
            </p:cNvSpPr>
            <p:nvPr userDrawn="1"/>
          </p:nvSpPr>
          <p:spPr bwMode="auto">
            <a:xfrm>
              <a:off x="2880" y="0"/>
              <a:ext cx="2880" cy="12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Rectangle 10"/>
            <p:cNvSpPr>
              <a:spLocks noChangeArrowheads="1"/>
            </p:cNvSpPr>
            <p:nvPr userDrawn="1"/>
          </p:nvSpPr>
          <p:spPr bwMode="auto">
            <a:xfrm>
              <a:off x="4320" y="0"/>
              <a:ext cx="1440" cy="12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Rectangle 11"/>
            <p:cNvSpPr>
              <a:spLocks noChangeArrowheads="1"/>
            </p:cNvSpPr>
            <p:nvPr userDrawn="1"/>
          </p:nvSpPr>
          <p:spPr bwMode="auto">
            <a:xfrm>
              <a:off x="5269" y="0"/>
              <a:ext cx="491" cy="12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61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87441" y="1443038"/>
            <a:ext cx="7767637" cy="2133600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261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83594" y="4425956"/>
            <a:ext cx="6750847" cy="161607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60806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2020 - Brad Myers and others</a:t>
            </a:r>
            <a:endParaRPr lang="en-US" altLang="en-US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0084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3B77B1-CE06-4CD1-893A-1C072024AD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4" name="Picture 12" descr="red_hcii_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1505" y="3910018"/>
            <a:ext cx="1143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32550"/>
            <a:ext cx="2133600" cy="2730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xfrm>
            <a:off x="2790702" y="6432551"/>
            <a:ext cx="3562597" cy="2730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2020 - Brad Myers and others</a:t>
            </a:r>
            <a:endParaRPr lang="en-US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32550"/>
            <a:ext cx="2133600" cy="2730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B315BA-FF6E-4F83-822C-B6704CDD76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35974"/>
            <a:ext cx="2133600" cy="269631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35974"/>
            <a:ext cx="2895600" cy="269631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2020 - Brad Myers and others</a:t>
            </a:r>
            <a:endParaRPr lang="en-US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35974"/>
            <a:ext cx="2133600" cy="269631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BA91B7-A729-4FFA-B190-1C9571A8B2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32550"/>
            <a:ext cx="2133600" cy="2730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32550"/>
            <a:ext cx="2895600" cy="2730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2020 - Brad Myers and others</a:t>
            </a:r>
            <a:endParaRPr lang="en-US" alt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32550"/>
            <a:ext cx="2133600" cy="2730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9C468-BDEB-4F01-A96B-B287F5A27C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00800"/>
            <a:ext cx="2133600" cy="3048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00800"/>
            <a:ext cx="2895600" cy="3048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2020 - Brad Myers and others</a:t>
            </a:r>
            <a:endParaRPr lang="en-US" altLang="en-US" dirty="0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00800"/>
            <a:ext cx="2133600" cy="3048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D8B6F1-B5F8-417B-BD46-7933434590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71138"/>
            <a:ext cx="2133600" cy="23446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71138"/>
            <a:ext cx="2895600" cy="23446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2020 - Brad Myers and others</a:t>
            </a:r>
            <a:endParaRPr lang="en-US" alt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71138"/>
            <a:ext cx="2133600" cy="23446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D51DB-4E15-430C-8042-4DCA33BBD6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2020 - Brad Myers and others</a:t>
            </a:r>
            <a:endParaRPr lang="en-US" alt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2266FD-D079-4A62-A952-B281EB6BCE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5" name="Group 3"/>
          <p:cNvGrpSpPr>
            <a:grpSpLocks/>
          </p:cNvGrpSpPr>
          <p:nvPr/>
        </p:nvGrpSpPr>
        <p:grpSpPr bwMode="auto">
          <a:xfrm>
            <a:off x="0" y="6"/>
            <a:ext cx="9144000" cy="93663"/>
            <a:chOff x="0" y="0"/>
            <a:chExt cx="5760" cy="128"/>
          </a:xfrm>
        </p:grpSpPr>
        <p:sp>
          <p:nvSpPr>
            <p:cNvPr id="260100" name="Rectangle 4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128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0101" name="Rectangle 5"/>
            <p:cNvSpPr>
              <a:spLocks noChangeArrowheads="1"/>
            </p:cNvSpPr>
            <p:nvPr userDrawn="1"/>
          </p:nvSpPr>
          <p:spPr bwMode="auto">
            <a:xfrm>
              <a:off x="2880" y="0"/>
              <a:ext cx="2880" cy="12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0102" name="Rectangle 6"/>
            <p:cNvSpPr>
              <a:spLocks noChangeArrowheads="1"/>
            </p:cNvSpPr>
            <p:nvPr userDrawn="1"/>
          </p:nvSpPr>
          <p:spPr bwMode="auto">
            <a:xfrm>
              <a:off x="4320" y="0"/>
              <a:ext cx="1440" cy="12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0103" name="Rectangle 7"/>
            <p:cNvSpPr>
              <a:spLocks noChangeArrowheads="1"/>
            </p:cNvSpPr>
            <p:nvPr userDrawn="1"/>
          </p:nvSpPr>
          <p:spPr bwMode="auto">
            <a:xfrm>
              <a:off x="5269" y="0"/>
              <a:ext cx="491" cy="12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07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307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260106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60107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37263" y="6248400"/>
            <a:ext cx="366947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r>
              <a:rPr lang="en-US" altLang="en-US" smtClean="0"/>
              <a:t>© 2020 - Brad Myers and others</a:t>
            </a:r>
            <a:endParaRPr lang="en-US" altLang="en-US"/>
          </a:p>
        </p:txBody>
      </p:sp>
      <p:sp>
        <p:nvSpPr>
          <p:cNvPr id="260108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C798F90B-E41F-482D-9849-38A262FB92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4" name="Picture 2" descr="red_hcii_logo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18288" y="134938"/>
            <a:ext cx="2386012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source.in/course/principles-animation/follow-through-and-overlapping-action" TargetMode="Externa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iwanttobeananimator.wordpress.com/2017/07/27/lesson-8-anticipation/" TargetMode="External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file:///C:\Users\bam\Documents\amulet\bin\testanimators.exe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9qtd8Hc90Hw?t=5580" TargetMode="External"/><Relationship Id="rId2" Type="http://schemas.openxmlformats.org/officeDocument/2006/relationships/hyperlink" Target="https://youtu.be/9qtd8Hc90Hw?t=135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s://youtu.be/9qtd8Hc90Hw?t=2143" TargetMode="External"/><Relationship Id="rId4" Type="http://schemas.openxmlformats.org/officeDocument/2006/relationships/hyperlink" Target="https://youtu.be/9qtd8Hc90Hw?t=6088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mozilla.org/en-US/docs/Web/CSS/CSS_animated_properties" TargetMode="External"/><Relationship Id="rId2" Type="http://schemas.openxmlformats.org/officeDocument/2006/relationships/hyperlink" Target="https://www.w3schools.com/css/css3_transitions.asp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3schools.com/css/css3_animations.asp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/>
              <a:t>Lecture </a:t>
            </a:r>
            <a:r>
              <a:rPr lang="en-US" sz="2800" dirty="0" smtClean="0"/>
              <a:t>27: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dirty="0"/>
              <a:t>Animation in Toolkits</a:t>
            </a:r>
            <a:endParaRPr lang="en-US" dirty="0"/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05-431/631 Software </a:t>
            </a:r>
            <a:r>
              <a:rPr lang="en-US" dirty="0"/>
              <a:t>Structures for User Interfaces (SSUI)</a:t>
            </a:r>
            <a:endParaRPr lang="en-US" dirty="0" smtClean="0"/>
          </a:p>
          <a:p>
            <a:r>
              <a:rPr lang="en-US" dirty="0" smtClean="0"/>
              <a:t>Fall, 2020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2020 - Brad Myers and others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3B77B1-CE06-4CD1-893A-1C072024AD65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Specific techniques employing these principles</a:t>
            </a:r>
          </a:p>
        </p:txBody>
      </p:sp>
      <p:sp>
        <p:nvSpPr>
          <p:cNvPr id="582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Solidity</a:t>
            </a:r>
          </a:p>
          <a:p>
            <a:pPr lvl="1"/>
            <a:r>
              <a:rPr lang="en-US" altLang="en-US" dirty="0"/>
              <a:t>Motion blur</a:t>
            </a:r>
          </a:p>
          <a:p>
            <a:pPr lvl="2"/>
            <a:r>
              <a:rPr lang="en-US" altLang="en-US" dirty="0"/>
              <a:t>if objects move more than their own length (some say 1/2 length) in one frame, motion blur should be used</a:t>
            </a:r>
          </a:p>
          <a:p>
            <a:pPr lvl="2"/>
            <a:r>
              <a:rPr lang="en-US" altLang="en-US" dirty="0"/>
              <a:t>matches real world perception</a:t>
            </a:r>
          </a:p>
          <a:p>
            <a:pPr lvl="2"/>
            <a:r>
              <a:rPr lang="en-US" altLang="en-US" dirty="0"/>
              <a:t>makes movement look smoother</a:t>
            </a:r>
          </a:p>
          <a:p>
            <a:pPr lvl="2"/>
            <a:r>
              <a:rPr lang="en-US" altLang="en-US" dirty="0"/>
              <a:t>doesn’t need to be </a:t>
            </a:r>
            <a:r>
              <a:rPr lang="en-US" altLang="en-US" dirty="0" smtClean="0"/>
              <a:t>realistic</a:t>
            </a:r>
          </a:p>
          <a:p>
            <a:pPr lvl="2"/>
            <a:r>
              <a:rPr lang="en-US" altLang="en-US" dirty="0" smtClean="0"/>
              <a:t>Related to</a:t>
            </a:r>
            <a:r>
              <a:rPr lang="en-US" altLang="en-US" dirty="0" smtClean="0"/>
              <a:t> anti-aliasing but for movement</a:t>
            </a:r>
            <a:endParaRPr lang="en-US" altLang="en-US" dirty="0"/>
          </a:p>
        </p:txBody>
      </p:sp>
      <p:pic>
        <p:nvPicPr>
          <p:cNvPr id="582660" name="Picture 4" descr="C:\Documents\Teaching\HCI-631\Notes\motion-blu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600200"/>
            <a:ext cx="1905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2020 - Brad Myers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85047C-12C7-44A7-BF28-54770E346A6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59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Specific techniques employing these principles</a:t>
            </a:r>
            <a:endParaRPr lang="en-US" altLang="en-US"/>
          </a:p>
        </p:txBody>
      </p:sp>
      <p:sp>
        <p:nvSpPr>
          <p:cNvPr id="583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Solidity</a:t>
            </a:r>
          </a:p>
          <a:p>
            <a:pPr lvl="1"/>
            <a:r>
              <a:rPr lang="en-US" altLang="en-US" dirty="0" smtClean="0"/>
              <a:t>Squash and stretch</a:t>
            </a:r>
          </a:p>
          <a:p>
            <a:pPr lvl="2"/>
            <a:r>
              <a:rPr lang="en-US" altLang="en-US" dirty="0" smtClean="0"/>
              <a:t>Cartoon objects are typically designed to look “squishy”</a:t>
            </a:r>
          </a:p>
          <a:p>
            <a:pPr lvl="2"/>
            <a:r>
              <a:rPr lang="en-US" altLang="en-US" dirty="0" smtClean="0"/>
              <a:t>When they stop, hit something, land, they tend to squash</a:t>
            </a:r>
          </a:p>
          <a:p>
            <a:pPr lvl="3"/>
            <a:r>
              <a:rPr lang="en-US" altLang="en-US" dirty="0" smtClean="0"/>
              <a:t>Like </a:t>
            </a:r>
            <a:r>
              <a:rPr lang="en-US" altLang="en-US" dirty="0" smtClean="0"/>
              <a:t>water balloon</a:t>
            </a:r>
          </a:p>
          <a:p>
            <a:pPr lvl="3"/>
            <a:r>
              <a:rPr lang="en-US" altLang="en-US" dirty="0" smtClean="0"/>
              <a:t>Compress </a:t>
            </a:r>
            <a:r>
              <a:rPr lang="en-US" altLang="en-US" dirty="0" smtClean="0"/>
              <a:t>in direction of travel</a:t>
            </a:r>
            <a:endParaRPr lang="en-US" altLang="en-US" dirty="0"/>
          </a:p>
        </p:txBody>
      </p:sp>
      <p:sp>
        <p:nvSpPr>
          <p:cNvPr id="583684" name="Rectangle 4"/>
          <p:cNvSpPr>
            <a:spLocks noChangeArrowheads="1"/>
          </p:cNvSpPr>
          <p:nvPr/>
        </p:nvSpPr>
        <p:spPr bwMode="auto">
          <a:xfrm>
            <a:off x="8153400" y="990600"/>
            <a:ext cx="152400" cy="2362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685" name="Oval 5"/>
          <p:cNvSpPr>
            <a:spLocks noChangeArrowheads="1"/>
          </p:cNvSpPr>
          <p:nvPr/>
        </p:nvSpPr>
        <p:spPr bwMode="auto">
          <a:xfrm>
            <a:off x="7391400" y="1371600"/>
            <a:ext cx="762000" cy="1371600"/>
          </a:xfrm>
          <a:prstGeom prst="ellipse">
            <a:avLst/>
          </a:prstGeom>
          <a:solidFill>
            <a:srgbClr val="FF9966"/>
          </a:solidFill>
          <a:ln w="9525">
            <a:solidFill>
              <a:srgbClr val="0099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686" name="Oval 6"/>
          <p:cNvSpPr>
            <a:spLocks noChangeArrowheads="1"/>
          </p:cNvSpPr>
          <p:nvPr/>
        </p:nvSpPr>
        <p:spPr bwMode="auto">
          <a:xfrm>
            <a:off x="5181600" y="1600200"/>
            <a:ext cx="896938" cy="990600"/>
          </a:xfrm>
          <a:prstGeom prst="ellipse">
            <a:avLst/>
          </a:prstGeom>
          <a:solidFill>
            <a:srgbClr val="FF9966"/>
          </a:solidFill>
          <a:ln w="9525">
            <a:solidFill>
              <a:srgbClr val="0099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687" name="Line 7"/>
          <p:cNvSpPr>
            <a:spLocks noChangeShapeType="1"/>
          </p:cNvSpPr>
          <p:nvPr/>
        </p:nvSpPr>
        <p:spPr bwMode="auto">
          <a:xfrm>
            <a:off x="7086600" y="2057400"/>
            <a:ext cx="106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2020 - Brad Myers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85047C-12C7-44A7-BF28-54770E346A6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6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Specific techniques employing these principles</a:t>
            </a:r>
          </a:p>
        </p:txBody>
      </p:sp>
      <p:sp>
        <p:nvSpPr>
          <p:cNvPr id="584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Solidity</a:t>
            </a:r>
          </a:p>
          <a:p>
            <a:pPr lvl="1"/>
            <a:r>
              <a:rPr lang="en-US" altLang="en-US"/>
              <a:t>Squash and stretch</a:t>
            </a:r>
          </a:p>
          <a:p>
            <a:pPr lvl="2"/>
            <a:r>
              <a:rPr lang="en-US" altLang="en-US"/>
              <a:t>Also stretch when they accelerate</a:t>
            </a:r>
          </a:p>
          <a:p>
            <a:pPr lvl="3"/>
            <a:r>
              <a:rPr lang="en-US" altLang="en-US"/>
              <a:t>opposite direction</a:t>
            </a:r>
          </a:p>
          <a:p>
            <a:pPr lvl="2"/>
            <a:r>
              <a:rPr lang="en-US" altLang="en-US"/>
              <a:t>Basically an approximation of inertia + conservation of volume (area)</a:t>
            </a:r>
          </a:p>
        </p:txBody>
      </p:sp>
      <p:sp>
        <p:nvSpPr>
          <p:cNvPr id="584708" name="Oval 4"/>
          <p:cNvSpPr>
            <a:spLocks noChangeArrowheads="1"/>
          </p:cNvSpPr>
          <p:nvPr/>
        </p:nvSpPr>
        <p:spPr bwMode="auto">
          <a:xfrm>
            <a:off x="6934200" y="1676400"/>
            <a:ext cx="1676400" cy="838200"/>
          </a:xfrm>
          <a:prstGeom prst="ellipse">
            <a:avLst/>
          </a:prstGeom>
          <a:solidFill>
            <a:srgbClr val="FF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4709" name="Line 5"/>
          <p:cNvSpPr>
            <a:spLocks noChangeShapeType="1"/>
          </p:cNvSpPr>
          <p:nvPr/>
        </p:nvSpPr>
        <p:spPr bwMode="auto">
          <a:xfrm>
            <a:off x="6248400" y="2057400"/>
            <a:ext cx="106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2020 - Brad Myers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85047C-12C7-44A7-BF28-54770E346A6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88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dsource.in/sites/default/files/course/principles-animation/follow-through-and-overlapping-action/images/02-FOLLOWCAP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077" y="4652683"/>
            <a:ext cx="4107888" cy="2312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5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Specific techniques employing these principles</a:t>
            </a:r>
          </a:p>
        </p:txBody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550" y="1417638"/>
            <a:ext cx="8229600" cy="4862138"/>
          </a:xfrm>
        </p:spPr>
        <p:txBody>
          <a:bodyPr>
            <a:normAutofit lnSpcReduction="10000"/>
          </a:bodyPr>
          <a:lstStyle/>
          <a:p>
            <a:r>
              <a:rPr lang="en-US" altLang="en-US" dirty="0"/>
              <a:t>Solidity</a:t>
            </a:r>
          </a:p>
          <a:p>
            <a:pPr lvl="1"/>
            <a:r>
              <a:rPr lang="en-US" altLang="en-US" dirty="0"/>
              <a:t>Squash and stretch</a:t>
            </a:r>
          </a:p>
          <a:p>
            <a:pPr lvl="2"/>
            <a:r>
              <a:rPr lang="en-US" altLang="en-US" dirty="0"/>
              <a:t>Although </a:t>
            </a:r>
            <a:r>
              <a:rPr lang="en-US" altLang="en-US" dirty="0" smtClean="0"/>
              <a:t>squash and stretch </a:t>
            </a:r>
            <a:r>
              <a:rPr lang="en-US" altLang="en-US" dirty="0"/>
              <a:t>makes things look “squishy” they contribute to solidity because they show mass</a:t>
            </a:r>
          </a:p>
          <a:p>
            <a:pPr lvl="2"/>
            <a:r>
              <a:rPr lang="en-US" altLang="en-US" dirty="0"/>
              <a:t>(This is tends to be exaggerated</a:t>
            </a:r>
            <a:r>
              <a:rPr lang="en-US" altLang="en-US" dirty="0" smtClean="0"/>
              <a:t>)</a:t>
            </a:r>
          </a:p>
          <a:p>
            <a:pPr lvl="1"/>
            <a:r>
              <a:rPr lang="en-US" altLang="en-US" dirty="0" smtClean="0"/>
              <a:t>Follow </a:t>
            </a:r>
            <a:r>
              <a:rPr lang="en-US" altLang="en-US" dirty="0"/>
              <a:t>through (&amp; secondary action)</a:t>
            </a:r>
          </a:p>
          <a:p>
            <a:pPr lvl="2"/>
            <a:r>
              <a:rPr lang="en-US" altLang="en-US" dirty="0"/>
              <a:t>Objects don’t just stop, they continue parts of the motion</a:t>
            </a:r>
          </a:p>
          <a:p>
            <a:pPr lvl="3"/>
            <a:r>
              <a:rPr lang="en-US" altLang="en-US" dirty="0" smtClean="0"/>
              <a:t>E.g</a:t>
            </a:r>
            <a:r>
              <a:rPr lang="en-US" altLang="en-US" dirty="0"/>
              <a:t>., clothes keep moving, </a:t>
            </a:r>
            <a:r>
              <a:rPr lang="en-US" altLang="en-US" dirty="0" smtClean="0"/>
              <a:t>body</a:t>
            </a:r>
            <a:br>
              <a:rPr lang="en-US" altLang="en-US" dirty="0" smtClean="0"/>
            </a:br>
            <a:r>
              <a:rPr lang="en-US" altLang="en-US" dirty="0" smtClean="0"/>
              <a:t>parts </a:t>
            </a:r>
            <a:r>
              <a:rPr lang="en-US" altLang="en-US" dirty="0"/>
              <a:t>keep moving</a:t>
            </a:r>
          </a:p>
          <a:p>
            <a:pPr lvl="2"/>
            <a:r>
              <a:rPr lang="en-US" altLang="en-US" dirty="0"/>
              <a:t>Reinforces that object has mass via inertia</a:t>
            </a:r>
          </a:p>
          <a:p>
            <a:pPr lvl="2"/>
            <a:r>
              <a:rPr lang="en-US" altLang="en-US" dirty="0"/>
              <a:t>A</a:t>
            </a:r>
            <a:r>
              <a:rPr lang="en-US" altLang="en-US" dirty="0" smtClean="0"/>
              <a:t>lso </a:t>
            </a:r>
            <a:r>
              <a:rPr lang="en-US" altLang="en-US" dirty="0"/>
              <a:t>tends to be </a:t>
            </a:r>
            <a:r>
              <a:rPr lang="en-US" altLang="en-US" dirty="0" smtClean="0"/>
              <a:t>exaggerated</a:t>
            </a:r>
            <a:endParaRPr lang="en-US" altLang="en-US" dirty="0"/>
          </a:p>
          <a:p>
            <a:endParaRPr lang="en-US" alt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2020 - Brad Myers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85047C-12C7-44A7-BF28-54770E346A6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023722" y="4584747"/>
            <a:ext cx="319255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 smtClean="0"/>
              <a:t>credit: </a:t>
            </a:r>
            <a:r>
              <a:rPr lang="en-US" sz="1050" i="1" dirty="0">
                <a:hlinkClick r:id="rId3"/>
              </a:rPr>
              <a:t>http://</a:t>
            </a:r>
            <a:r>
              <a:rPr lang="en-US" sz="1050" i="1" dirty="0" smtClean="0">
                <a:hlinkClick r:id="rId3"/>
              </a:rPr>
              <a:t>www.dsource.in/course/principles-animation/follow-through-and-overlapping-action</a:t>
            </a:r>
            <a:r>
              <a:rPr lang="en-US" sz="1050" i="1" dirty="0" smtClean="0"/>
              <a:t> </a:t>
            </a:r>
            <a:endParaRPr lang="en-US" sz="1050" i="1" dirty="0"/>
          </a:p>
        </p:txBody>
      </p:sp>
    </p:spTree>
    <p:extLst>
      <p:ext uri="{BB962C8B-B14F-4D97-AF65-F5344CB8AC3E}">
        <p14:creationId xmlns:p14="http://schemas.microsoft.com/office/powerpoint/2010/main" val="131028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/>
              <a:t>Follow Through</a:t>
            </a:r>
          </a:p>
        </p:txBody>
      </p:sp>
      <p:sp>
        <p:nvSpPr>
          <p:cNvPr id="587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sz="3600" dirty="0"/>
              <a:t>Notice feather</a:t>
            </a:r>
            <a:br>
              <a:rPr lang="en-US" altLang="en-US" sz="3600" dirty="0"/>
            </a:br>
            <a:r>
              <a:rPr lang="en-US" altLang="en-US" sz="3600" dirty="0"/>
              <a:t>lags behind </a:t>
            </a:r>
            <a:br>
              <a:rPr lang="en-US" altLang="en-US" sz="3600" dirty="0"/>
            </a:br>
            <a:r>
              <a:rPr lang="en-US" altLang="en-US" sz="3600" dirty="0"/>
              <a:t>character</a:t>
            </a:r>
          </a:p>
          <a:p>
            <a:endParaRPr lang="en-US" altLang="en-US" sz="3600" dirty="0"/>
          </a:p>
          <a:p>
            <a:r>
              <a:rPr lang="en-US" altLang="en-US" sz="3600" dirty="0"/>
              <a:t>Also </a:t>
            </a:r>
            <a:r>
              <a:rPr lang="en-US" altLang="en-US" sz="3600" dirty="0" smtClean="0"/>
              <a:t>squash and</a:t>
            </a:r>
            <a:br>
              <a:rPr lang="en-US" altLang="en-US" sz="3600" dirty="0" smtClean="0"/>
            </a:br>
            <a:r>
              <a:rPr lang="en-US" altLang="en-US" sz="3600" dirty="0" smtClean="0"/>
              <a:t>stretch </a:t>
            </a:r>
            <a:r>
              <a:rPr lang="en-US" altLang="en-US" sz="3600" dirty="0"/>
              <a:t>here</a:t>
            </a:r>
          </a:p>
          <a:p>
            <a:endParaRPr lang="en-US" altLang="en-US" sz="2400" dirty="0"/>
          </a:p>
          <a:p>
            <a:r>
              <a:rPr lang="en-US" altLang="en-US" sz="1600" dirty="0"/>
              <a:t>From: Thomas &amp; Johnston</a:t>
            </a:r>
            <a:br>
              <a:rPr lang="en-US" altLang="en-US" sz="1600" dirty="0"/>
            </a:br>
            <a:r>
              <a:rPr lang="en-US" altLang="en-US" sz="1600" dirty="0"/>
              <a:t>“The Illusion of Life: Disney </a:t>
            </a:r>
            <a:br>
              <a:rPr lang="en-US" altLang="en-US" sz="1600" dirty="0"/>
            </a:br>
            <a:r>
              <a:rPr lang="en-US" altLang="en-US" sz="1600" dirty="0"/>
              <a:t>Animation”, Hyperion, 1981</a:t>
            </a:r>
          </a:p>
        </p:txBody>
      </p:sp>
      <p:pic>
        <p:nvPicPr>
          <p:cNvPr id="587780" name="Picture 4" descr="C:\Documents\Teaching\HCI-631\Notes\follow-throug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00013"/>
            <a:ext cx="4267200" cy="668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2020 - Brad Myers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85047C-12C7-44A7-BF28-54770E346A6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73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Specific techniques employing these principles</a:t>
            </a:r>
          </a:p>
        </p:txBody>
      </p:sp>
      <p:sp>
        <p:nvSpPr>
          <p:cNvPr id="588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Exaggeration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Cartoon animation tends to do this in a number of ways</a:t>
            </a:r>
          </a:p>
          <a:p>
            <a:pPr lvl="2">
              <a:lnSpc>
                <a:spcPct val="90000"/>
              </a:lnSpc>
            </a:pPr>
            <a:r>
              <a:rPr lang="en-US" altLang="en-US" dirty="0" smtClean="0"/>
              <a:t>Paradoxically </a:t>
            </a:r>
            <a:r>
              <a:rPr lang="en-US" altLang="en-US" dirty="0"/>
              <a:t>increases realism (liveness) by being less literal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What is really going on is tweaking the perceptual system at just the right points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2020 - Brad Myers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85047C-12C7-44A7-BF28-54770E346A6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92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esson #8 – ANTICIPATION – I Want to be…an Animato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327" y="578644"/>
            <a:ext cx="4919673" cy="2475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9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Specific techniques employing these principles</a:t>
            </a:r>
          </a:p>
        </p:txBody>
      </p:sp>
      <p:sp>
        <p:nvSpPr>
          <p:cNvPr id="589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15357"/>
            <a:ext cx="8229600" cy="4411662"/>
          </a:xfrm>
        </p:spPr>
        <p:txBody>
          <a:bodyPr/>
          <a:lstStyle/>
          <a:p>
            <a:r>
              <a:rPr lang="en-US" altLang="en-US" dirty="0"/>
              <a:t>Exaggeration</a:t>
            </a:r>
          </a:p>
          <a:p>
            <a:pPr lvl="1"/>
            <a:r>
              <a:rPr lang="en-US" altLang="en-US" dirty="0"/>
              <a:t>Anticipation</a:t>
            </a:r>
          </a:p>
          <a:p>
            <a:pPr lvl="2"/>
            <a:r>
              <a:rPr lang="en-US" altLang="en-US" dirty="0" smtClean="0"/>
              <a:t>Small </a:t>
            </a:r>
            <a:r>
              <a:rPr lang="en-US" altLang="en-US" dirty="0"/>
              <a:t>counter movement just prior to the main movement</a:t>
            </a:r>
          </a:p>
          <a:p>
            <a:pPr lvl="2"/>
            <a:r>
              <a:rPr lang="en-US" altLang="en-US" dirty="0" smtClean="0"/>
              <a:t>This </a:t>
            </a:r>
            <a:r>
              <a:rPr lang="en-US" altLang="en-US" dirty="0"/>
              <a:t>sets our attention on the object where the action is (or will be)</a:t>
            </a:r>
          </a:p>
          <a:p>
            <a:pPr lvl="1"/>
            <a:r>
              <a:rPr lang="en-US" altLang="en-US" dirty="0"/>
              <a:t>Squash &amp; stretch</a:t>
            </a:r>
          </a:p>
          <a:p>
            <a:pPr lvl="1"/>
            <a:r>
              <a:rPr lang="en-US" altLang="en-US" dirty="0"/>
              <a:t>Follow through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2020 - Brad Myers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85047C-12C7-44A7-BF28-54770E346A6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684494" y="2742306"/>
            <a:ext cx="54370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/>
              <a:t>Credit: </a:t>
            </a:r>
            <a:r>
              <a:rPr lang="en-US" sz="1100" i="1" dirty="0" smtClean="0">
                <a:hlinkClick r:id="rId3"/>
              </a:rPr>
              <a:t>https</a:t>
            </a:r>
            <a:r>
              <a:rPr lang="en-US" sz="1100" i="1" dirty="0">
                <a:hlinkClick r:id="rId3"/>
              </a:rPr>
              <a:t>://iwanttobeananimator.wordpress.com/2017/07/27/lesson-8-anticipation</a:t>
            </a:r>
            <a:r>
              <a:rPr lang="en-US" sz="1100" i="1" dirty="0" smtClean="0">
                <a:hlinkClick r:id="rId3"/>
              </a:rPr>
              <a:t>/</a:t>
            </a:r>
            <a:r>
              <a:rPr lang="en-US" sz="1100" i="1" dirty="0" smtClean="0"/>
              <a:t> </a:t>
            </a:r>
            <a:endParaRPr lang="en-US" sz="1100" i="1" dirty="0"/>
          </a:p>
        </p:txBody>
      </p:sp>
    </p:spTree>
    <p:extLst>
      <p:ext uri="{BB962C8B-B14F-4D97-AF65-F5344CB8AC3E}">
        <p14:creationId xmlns:p14="http://schemas.microsoft.com/office/powerpoint/2010/main" val="194591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015084" y="3677351"/>
            <a:ext cx="6037059" cy="4739994"/>
            <a:chOff x="5015084" y="3677351"/>
            <a:chExt cx="6037059" cy="4739994"/>
          </a:xfrm>
        </p:grpSpPr>
        <p:pic>
          <p:nvPicPr>
            <p:cNvPr id="3074" name="Picture 2" descr="How can I make a smooth GIF like this? - Graphic Design Stack Exchange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1308" y="3909219"/>
              <a:ext cx="6010835" cy="45081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 bwMode="auto">
            <a:xfrm>
              <a:off x="5041308" y="3677351"/>
              <a:ext cx="5702892" cy="157657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5015084" y="3909219"/>
              <a:ext cx="2000468" cy="422116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590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Specific techniques employing these principles</a:t>
            </a:r>
            <a:endParaRPr lang="en-US" altLang="en-US"/>
          </a:p>
        </p:txBody>
      </p:sp>
      <p:sp>
        <p:nvSpPr>
          <p:cNvPr id="590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Reinforcement</a:t>
            </a:r>
          </a:p>
          <a:p>
            <a:pPr lvl="1"/>
            <a:r>
              <a:rPr lang="en-US" altLang="en-US" dirty="0" smtClean="0"/>
              <a:t>Slow-in / Slow-out</a:t>
            </a:r>
          </a:p>
          <a:p>
            <a:pPr lvl="2"/>
            <a:r>
              <a:rPr lang="en-US" altLang="en-US" dirty="0" smtClean="0"/>
              <a:t>Movement between two points starts slow, is fast in the middle, and ends slow</a:t>
            </a:r>
          </a:p>
          <a:p>
            <a:pPr lvl="2"/>
            <a:r>
              <a:rPr lang="en-US" altLang="en-US" dirty="0" smtClean="0"/>
              <a:t>Two effects here</a:t>
            </a:r>
          </a:p>
          <a:p>
            <a:pPr lvl="3"/>
            <a:r>
              <a:rPr lang="en-US" altLang="en-US" dirty="0" smtClean="0"/>
              <a:t>objects with mass must accelerate</a:t>
            </a:r>
          </a:p>
          <a:p>
            <a:pPr lvl="3"/>
            <a:r>
              <a:rPr lang="en-US" altLang="en-US" dirty="0" smtClean="0"/>
              <a:t>interesting parts typically at ends</a:t>
            </a:r>
          </a:p>
          <a:p>
            <a:pPr lvl="4"/>
            <a:r>
              <a:rPr lang="en-US" altLang="en-US" dirty="0" smtClean="0"/>
              <a:t>tweaking perception</a:t>
            </a:r>
            <a:endParaRPr lang="en-US" alt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2020 - Brad Myers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5047C-12C7-44A7-BF28-54770E346A6A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289714" y="5499255"/>
            <a:ext cx="3823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Source: https://graphicdesign.stackexchange.com/questions/86578/how-can-i-make-a-smooth-gif-like-this</a:t>
            </a:r>
          </a:p>
        </p:txBody>
      </p:sp>
    </p:spTree>
    <p:extLst>
      <p:ext uri="{BB962C8B-B14F-4D97-AF65-F5344CB8AC3E}">
        <p14:creationId xmlns:p14="http://schemas.microsoft.com/office/powerpoint/2010/main" val="279643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Specific techniques employing these principles</a:t>
            </a:r>
          </a:p>
        </p:txBody>
      </p:sp>
      <p:sp>
        <p:nvSpPr>
          <p:cNvPr id="590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7638"/>
            <a:ext cx="8229600" cy="4983162"/>
          </a:xfrm>
        </p:spPr>
        <p:txBody>
          <a:bodyPr>
            <a:normAutofit/>
          </a:bodyPr>
          <a:lstStyle/>
          <a:p>
            <a:r>
              <a:rPr lang="en-US" altLang="en-US" dirty="0"/>
              <a:t>Reinforcement</a:t>
            </a:r>
          </a:p>
          <a:p>
            <a:pPr lvl="1"/>
            <a:r>
              <a:rPr lang="en-US" altLang="en-US" dirty="0" smtClean="0"/>
              <a:t>Movement </a:t>
            </a:r>
            <a:r>
              <a:rPr lang="en-US" altLang="en-US" dirty="0"/>
              <a:t>in arcs</a:t>
            </a:r>
          </a:p>
          <a:p>
            <a:pPr lvl="2"/>
            <a:r>
              <a:rPr lang="en-US" altLang="en-US" dirty="0"/>
              <a:t>Objects move in gently curving paths, not straight lines</a:t>
            </a:r>
          </a:p>
          <a:p>
            <a:pPr lvl="2"/>
            <a:r>
              <a:rPr lang="en-US" altLang="en-US" dirty="0"/>
              <a:t>Movements by </a:t>
            </a:r>
            <a:r>
              <a:rPr lang="en-US" altLang="en-US" u="sng" dirty="0"/>
              <a:t>animate</a:t>
            </a:r>
            <a:r>
              <a:rPr lang="en-US" altLang="en-US" dirty="0"/>
              <a:t> objects are in arcs (due to mechanics of joints)</a:t>
            </a:r>
          </a:p>
          <a:p>
            <a:pPr lvl="2"/>
            <a:r>
              <a:rPr lang="en-US" altLang="en-US" dirty="0"/>
              <a:t>Most movements in gravity also in </a:t>
            </a:r>
            <a:r>
              <a:rPr lang="en-US" altLang="en-US" dirty="0" smtClean="0"/>
              <a:t>arcs</a:t>
            </a:r>
            <a:endParaRPr lang="en-US" alt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2020 - Brad Myers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85047C-12C7-44A7-BF28-54770E346A6A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4098" name="Picture 2" descr="Head Turn with Anticipation | Motion design animation, Principles of  animation, Frame by frame animati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590" y="4233442"/>
            <a:ext cx="3499410" cy="2624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'source Arcs | Principles of Animation | D'Source Digital Online Learning  Environment for Design: Courses, Resources, Case Studies, Galleries, Video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97" y="3969163"/>
            <a:ext cx="2687608" cy="1511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D'source Arcs | Principles of Animation | D'Source Digital Online Learning  Environment for Design: Courses, Resources, Case Studies, Galleries, Video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45" y="5310297"/>
            <a:ext cx="2636311" cy="148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6534074"/>
            <a:ext cx="40911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Source: http://dsource.in/course/principles-animation/arcs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62006" y="4027707"/>
            <a:ext cx="43712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Source: https://www.pinterest.com/pin/499477414914079446/</a:t>
            </a:r>
          </a:p>
        </p:txBody>
      </p:sp>
    </p:spTree>
    <p:extLst>
      <p:ext uri="{BB962C8B-B14F-4D97-AF65-F5344CB8AC3E}">
        <p14:creationId xmlns:p14="http://schemas.microsoft.com/office/powerpoint/2010/main" val="326980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Recap</a:t>
            </a:r>
          </a:p>
        </p:txBody>
      </p:sp>
      <p:sp>
        <p:nvSpPr>
          <p:cNvPr id="592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Appearance of mass </a:t>
            </a:r>
          </a:p>
          <a:p>
            <a:pPr lvl="1"/>
            <a:r>
              <a:rPr lang="en-US" altLang="en-US" dirty="0" smtClean="0"/>
              <a:t>Solidity </a:t>
            </a:r>
            <a:r>
              <a:rPr lang="en-US" altLang="en-US" dirty="0"/>
              <a:t>&amp; conservation of volume</a:t>
            </a:r>
          </a:p>
          <a:p>
            <a:pPr lvl="1"/>
            <a:r>
              <a:rPr lang="en-US" altLang="en-US" dirty="0" smtClean="0"/>
              <a:t>Several </a:t>
            </a:r>
            <a:r>
              <a:rPr lang="en-US" altLang="en-US" dirty="0"/>
              <a:t>ways to show inertia</a:t>
            </a:r>
          </a:p>
          <a:p>
            <a:r>
              <a:rPr lang="en-US" altLang="en-US" dirty="0"/>
              <a:t>Tweak perception</a:t>
            </a:r>
          </a:p>
          <a:p>
            <a:pPr lvl="1"/>
            <a:r>
              <a:rPr lang="en-US" altLang="en-US" dirty="0" smtClean="0"/>
              <a:t>Direct </a:t>
            </a:r>
            <a:r>
              <a:rPr lang="en-US" altLang="en-US" dirty="0"/>
              <a:t>attention to things that count</a:t>
            </a:r>
          </a:p>
          <a:p>
            <a:pPr lvl="1"/>
            <a:r>
              <a:rPr lang="en-US" altLang="en-US" dirty="0" smtClean="0"/>
              <a:t>Time </a:t>
            </a:r>
            <a:r>
              <a:rPr lang="en-US" altLang="en-US" dirty="0"/>
              <a:t>on conceptually important parts</a:t>
            </a:r>
          </a:p>
          <a:p>
            <a:r>
              <a:rPr lang="en-US" altLang="en-US" dirty="0"/>
              <a:t>Caricature of reality</a:t>
            </a:r>
          </a:p>
          <a:p>
            <a:pPr lvl="1"/>
            <a:endParaRPr lang="en-US" alt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2020 - Brad Myers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85047C-12C7-44A7-BF28-54770E346A6A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16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Logistics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One more regular lecture!</a:t>
            </a:r>
          </a:p>
          <a:p>
            <a:pPr lvl="1"/>
            <a:r>
              <a:rPr lang="en-US" dirty="0" smtClean="0"/>
              <a:t>Added topic, based on survey: “Toolkits for 3D Programming and the UIs of Games”</a:t>
            </a:r>
            <a:endParaRPr lang="en-US" dirty="0" smtClean="0"/>
          </a:p>
          <a:p>
            <a:r>
              <a:rPr lang="en-US" dirty="0" smtClean="0"/>
              <a:t>Project presentations next Thursday!</a:t>
            </a:r>
          </a:p>
          <a:p>
            <a:pPr lvl="1"/>
            <a:r>
              <a:rPr lang="en-US" dirty="0" smtClean="0"/>
              <a:t>Will assign random order except for </a:t>
            </a:r>
            <a:r>
              <a:rPr lang="en-US" dirty="0" err="1" smtClean="0"/>
              <a:t>Viz</a:t>
            </a:r>
            <a:r>
              <a:rPr lang="en-US" dirty="0" smtClean="0"/>
              <a:t> wants to be first, Remote HQ requested to be 2nd – anyone else have constraints?</a:t>
            </a:r>
          </a:p>
          <a:p>
            <a:pPr lvl="1"/>
            <a:r>
              <a:rPr lang="en-US" dirty="0" smtClean="0"/>
              <a:t>Everyone please attend!</a:t>
            </a:r>
          </a:p>
          <a:p>
            <a:r>
              <a:rPr lang="en-US" dirty="0" smtClean="0"/>
              <a:t>Project code deliverables – invite Corey and me to </a:t>
            </a:r>
            <a:r>
              <a:rPr lang="en-US" dirty="0" err="1" smtClean="0"/>
              <a:t>github</a:t>
            </a:r>
            <a:r>
              <a:rPr lang="en-US" dirty="0" smtClean="0"/>
              <a:t> repository (even if reusing one of yours from the </a:t>
            </a:r>
            <a:r>
              <a:rPr lang="en-US" dirty="0" err="1" smtClean="0"/>
              <a:t>homeworks</a:t>
            </a:r>
            <a:r>
              <a:rPr lang="en-US" dirty="0" smtClean="0"/>
              <a:t>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2020 - Brad Myers and others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315BA-FF6E-4F83-822C-B6704CDD7611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697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Reminder</a:t>
            </a:r>
          </a:p>
        </p:txBody>
      </p:sp>
      <p:sp>
        <p:nvSpPr>
          <p:cNvPr id="594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Animation can bring otherwise boring things to life, but…</a:t>
            </a:r>
          </a:p>
          <a:p>
            <a:r>
              <a:rPr lang="en-US" altLang="en-US" dirty="0"/>
              <a:t>Its not a uniformly good thing</a:t>
            </a:r>
          </a:p>
          <a:p>
            <a:pPr lvl="1"/>
            <a:r>
              <a:rPr lang="en-US" altLang="en-US" dirty="0" smtClean="0"/>
              <a:t>Demands </a:t>
            </a:r>
            <a:r>
              <a:rPr lang="en-US" altLang="en-US" dirty="0"/>
              <a:t>a lot of attention</a:t>
            </a:r>
          </a:p>
          <a:p>
            <a:pPr lvl="1"/>
            <a:r>
              <a:rPr lang="en-US" altLang="en-US" dirty="0" smtClean="0"/>
              <a:t>Can </a:t>
            </a:r>
            <a:r>
              <a:rPr lang="en-US" altLang="en-US" dirty="0"/>
              <a:t>take time</a:t>
            </a:r>
          </a:p>
          <a:p>
            <a:r>
              <a:rPr lang="en-US" altLang="en-US" dirty="0"/>
              <a:t>Needs to be used wisely (and probably sparingly)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2020 - Brad Myers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85047C-12C7-44A7-BF28-54770E346A6A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67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Making animation</a:t>
            </a:r>
            <a:br>
              <a:rPr lang="en-US" altLang="en-US" dirty="0" smtClean="0"/>
            </a:br>
            <a:r>
              <a:rPr lang="en-US" altLang="en-US" dirty="0" smtClean="0"/>
              <a:t>happen in a toolkit</a:t>
            </a:r>
            <a:endParaRPr lang="en-US" altLang="en-US" dirty="0"/>
          </a:p>
        </p:txBody>
      </p:sp>
      <p:sp>
        <p:nvSpPr>
          <p:cNvPr id="595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dirty="0" smtClean="0"/>
              <a:t>Model in Amulet</a:t>
            </a:r>
          </a:p>
          <a:p>
            <a:pPr lvl="1"/>
            <a:r>
              <a:rPr lang="en-US" altLang="en-US" dirty="0" smtClean="0"/>
              <a:t>High </a:t>
            </a:r>
            <a:r>
              <a:rPr lang="en-US" altLang="en-US" dirty="0" smtClean="0"/>
              <a:t>to middle level model</a:t>
            </a:r>
          </a:p>
          <a:p>
            <a:pPr lvl="1"/>
            <a:r>
              <a:rPr lang="en-US" altLang="en-US" dirty="0" smtClean="0"/>
              <a:t>Robust </a:t>
            </a:r>
            <a:r>
              <a:rPr lang="en-US" altLang="en-US" dirty="0" smtClean="0"/>
              <a:t>to timing issues</a:t>
            </a:r>
          </a:p>
          <a:p>
            <a:r>
              <a:rPr lang="en-US" altLang="en-US" dirty="0" smtClean="0"/>
              <a:t>Primary abstraction: animation as constraints</a:t>
            </a:r>
          </a:p>
          <a:p>
            <a:pPr lvl="1"/>
            <a:r>
              <a:rPr lang="en-US" altLang="en-US" dirty="0" smtClean="0"/>
              <a:t>Just set slot value</a:t>
            </a:r>
          </a:p>
          <a:p>
            <a:pPr lvl="1"/>
            <a:r>
              <a:rPr lang="en-US" altLang="en-US" dirty="0" smtClean="0"/>
              <a:t>Animation interpolates between new and old values</a:t>
            </a:r>
          </a:p>
          <a:p>
            <a:pPr lvl="1"/>
            <a:r>
              <a:rPr lang="en-US" altLang="en-US" dirty="0" smtClean="0"/>
              <a:t>Special animations for visibility</a:t>
            </a:r>
          </a:p>
          <a:p>
            <a:pPr lvl="2"/>
            <a:r>
              <a:rPr lang="en-US" altLang="en-US" dirty="0" smtClean="0"/>
              <a:t>True -&gt; false, stays true until animation ends</a:t>
            </a:r>
          </a:p>
          <a:p>
            <a:pPr lvl="2"/>
            <a:r>
              <a:rPr lang="en-US" altLang="en-US" dirty="0" smtClean="0"/>
              <a:t>Fly off, shrink, fade out, explode, etc.</a:t>
            </a:r>
            <a:endParaRPr lang="en-US" alt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2020 - Brad Myers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85047C-12C7-44A7-BF28-54770E346A6A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79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Animation Constraints</a:t>
            </a:r>
            <a:endParaRPr lang="en-US" altLang="en-US"/>
          </a:p>
        </p:txBody>
      </p:sp>
      <p:sp>
        <p:nvSpPr>
          <p:cNvPr id="608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Can be attached to any slot of an object</a:t>
            </a:r>
          </a:p>
          <a:p>
            <a:r>
              <a:rPr lang="en-US" altLang="en-US" smtClean="0"/>
              <a:t>If slot is set, animation constraint</a:t>
            </a:r>
          </a:p>
          <a:p>
            <a:pPr lvl="1"/>
            <a:r>
              <a:rPr lang="en-US" altLang="en-US" smtClean="0"/>
              <a:t>Removes the new value</a:t>
            </a:r>
          </a:p>
          <a:p>
            <a:pPr lvl="1"/>
            <a:r>
              <a:rPr lang="en-US" altLang="en-US" smtClean="0"/>
              <a:t>Restores the old value</a:t>
            </a:r>
          </a:p>
          <a:p>
            <a:pPr lvl="1"/>
            <a:r>
              <a:rPr lang="en-US" altLang="en-US" smtClean="0"/>
              <a:t>Sets slot with a series of values interpolated between the old and new values</a:t>
            </a:r>
          </a:p>
          <a:p>
            <a:r>
              <a:rPr lang="en-US" altLang="en-US" smtClean="0"/>
              <a:t>Works on any type  of slot</a:t>
            </a:r>
          </a:p>
          <a:p>
            <a:pPr lvl="1"/>
            <a:r>
              <a:rPr lang="en-US" altLang="en-US" smtClean="0"/>
              <a:t>Position, color, line-style, visibility, point-list, etc.</a:t>
            </a:r>
            <a:endParaRPr lang="en-US" alt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2020 - Brad Myers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5047C-12C7-44A7-BF28-54770E346A6A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2411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Animation Constraints</a:t>
            </a:r>
            <a:endParaRPr lang="en-US" altLang="en-US"/>
          </a:p>
        </p:txBody>
      </p:sp>
      <p:sp>
        <p:nvSpPr>
          <p:cNvPr id="609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8138"/>
            <a:ext cx="8229600" cy="4411662"/>
          </a:xfrm>
        </p:spPr>
        <p:txBody>
          <a:bodyPr>
            <a:normAutofit lnSpcReduction="10000"/>
          </a:bodyPr>
          <a:lstStyle/>
          <a:p>
            <a:r>
              <a:rPr lang="en-US" altLang="en-US" dirty="0" smtClean="0"/>
              <a:t>Easy to attach animation constraints to slots</a:t>
            </a:r>
          </a:p>
          <a:p>
            <a:r>
              <a:rPr lang="en-US" altLang="en-US" dirty="0" smtClean="0"/>
              <a:t>Instances will also have animations</a:t>
            </a:r>
          </a:p>
          <a:p>
            <a:r>
              <a:rPr lang="en-US" altLang="en-US" dirty="0" smtClean="0"/>
              <a:t>Parameters</a:t>
            </a:r>
          </a:p>
          <a:p>
            <a:pPr lvl="1"/>
            <a:r>
              <a:rPr lang="en-US" altLang="en-US" dirty="0" smtClean="0"/>
              <a:t>Fixed time or fixed speed</a:t>
            </a:r>
          </a:p>
          <a:p>
            <a:pPr lvl="1"/>
            <a:r>
              <a:rPr lang="en-US" altLang="en-US" dirty="0" smtClean="0"/>
              <a:t>Commands to be executed when animation complete</a:t>
            </a:r>
          </a:p>
          <a:p>
            <a:pPr lvl="1"/>
            <a:r>
              <a:rPr lang="en-US" altLang="en-US" dirty="0" smtClean="0"/>
              <a:t>New values interrupt or are queued</a:t>
            </a:r>
          </a:p>
          <a:p>
            <a:r>
              <a:rPr lang="en-US" altLang="en-US" dirty="0" smtClean="0"/>
              <a:t>Anticipation and follow-through</a:t>
            </a:r>
          </a:p>
          <a:p>
            <a:r>
              <a:rPr lang="en-US" i="1" dirty="0" smtClean="0">
                <a:hlinkClick r:id="rId2" action="ppaction://hlinkfile"/>
              </a:rPr>
              <a:t>Demo</a:t>
            </a:r>
            <a:endParaRPr lang="en-US" i="1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2020 - Brad Myers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85047C-12C7-44A7-BF28-54770E346A6A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5953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47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/>
          <a:p>
            <a:pPr defTabSz="1033463"/>
            <a:r>
              <a:rPr lang="en-US" altLang="en-US" smtClean="0"/>
              <a:t>Code for Animation Constraints</a:t>
            </a:r>
            <a:endParaRPr lang="en-US" altLang="en-US"/>
          </a:p>
        </p:txBody>
      </p:sp>
      <p:sp>
        <p:nvSpPr>
          <p:cNvPr id="617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1950" y="1625600"/>
            <a:ext cx="8375650" cy="28702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marL="396875" indent="-396875">
              <a:buFont typeface="Wingdings" panose="05000000000000000000" pitchFamily="2" charset="2"/>
              <a:buNone/>
            </a:pPr>
            <a:r>
              <a:rPr lang="en-US" altLang="en-US" sz="2800" smtClean="0"/>
              <a:t>animator = Am_Animation.Create();</a:t>
            </a:r>
          </a:p>
          <a:p>
            <a:pPr marL="396875" indent="-396875">
              <a:buFont typeface="Wingdings" panose="05000000000000000000" pitchFamily="2" charset="2"/>
              <a:buNone/>
            </a:pPr>
            <a:r>
              <a:rPr lang="en-US" altLang="en-US" sz="2800" smtClean="0"/>
              <a:t>Rectangle_Prototype</a:t>
            </a:r>
            <a:br>
              <a:rPr lang="en-US" altLang="en-US" sz="2800" smtClean="0"/>
            </a:br>
            <a:r>
              <a:rPr lang="en-US" altLang="en-US" sz="2800" smtClean="0"/>
              <a:t>.Set(Am_LEFT, Am_Animate_With(animator))</a:t>
            </a:r>
            <a:br>
              <a:rPr lang="en-US" altLang="en-US" sz="2800" smtClean="0"/>
            </a:br>
            <a:r>
              <a:rPr lang="en-US" altLang="en-US" sz="2800" smtClean="0"/>
              <a:t>.Set(Am_TOP, Am_Animate_With(animator));</a:t>
            </a:r>
            <a:endParaRPr lang="en-US" altLang="en-US" sz="2800"/>
          </a:p>
        </p:txBody>
      </p:sp>
      <p:sp>
        <p:nvSpPr>
          <p:cNvPr id="617476" name="Rectangle 4"/>
          <p:cNvSpPr>
            <a:spLocks noChangeArrowheads="1"/>
          </p:cNvSpPr>
          <p:nvPr/>
        </p:nvSpPr>
        <p:spPr bwMode="auto">
          <a:xfrm>
            <a:off x="3467100" y="3941762"/>
            <a:ext cx="1524000" cy="1524000"/>
          </a:xfrm>
          <a:prstGeom prst="rect">
            <a:avLst/>
          </a:prstGeom>
          <a:solidFill>
            <a:srgbClr val="FC0128"/>
          </a:solidFill>
          <a:ln w="12700">
            <a:solidFill>
              <a:srgbClr val="28004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2020 - Brad Myers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85047C-12C7-44A7-BF28-54770E346A6A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4054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49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/>
          <a:p>
            <a:pPr defTabSz="1033463"/>
            <a:r>
              <a:rPr lang="en-US" altLang="en-US"/>
              <a:t>Animating Bullet’s Position</a:t>
            </a:r>
          </a:p>
        </p:txBody>
      </p:sp>
      <p:sp>
        <p:nvSpPr>
          <p:cNvPr id="618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4188" y="1524000"/>
            <a:ext cx="8355012" cy="50165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marL="396875" indent="-396875">
              <a:buFont typeface="Wingdings" panose="05000000000000000000" pitchFamily="2" charset="2"/>
              <a:buNone/>
            </a:pPr>
            <a:r>
              <a:rPr lang="en-US" altLang="en-US" sz="2400"/>
              <a:t>Bullet = Am_Rectangle.Create()</a:t>
            </a:r>
            <a:br>
              <a:rPr lang="en-US" altLang="en-US" sz="2400"/>
            </a:br>
            <a:r>
              <a:rPr lang="en-US" altLang="en-US" sz="2400"/>
              <a:t>.Set(Am_TOP, 500) </a:t>
            </a:r>
            <a:r>
              <a:rPr lang="en-US" altLang="en-US" sz="2400" i="1">
                <a:latin typeface="Times New Roman" panose="02020603050405020304" pitchFamily="18" charset="0"/>
              </a:rPr>
              <a:t>//start at bottom of window</a:t>
            </a:r>
            <a:br>
              <a:rPr lang="en-US" altLang="en-US" sz="2400" i="1">
                <a:latin typeface="Times New Roman" panose="02020603050405020304" pitchFamily="18" charset="0"/>
              </a:rPr>
            </a:br>
            <a:r>
              <a:rPr lang="en-US" altLang="en-US" sz="2400"/>
              <a:t>.Set(Am_TOP, Am_Animate_With(</a:t>
            </a:r>
            <a:br>
              <a:rPr lang="en-US" altLang="en-US" sz="2400"/>
            </a:br>
            <a:r>
              <a:rPr lang="en-US" altLang="en-US" sz="2400"/>
              <a:t>	  Am_Animator.Create()</a:t>
            </a:r>
            <a:br>
              <a:rPr lang="en-US" altLang="en-US" sz="2400"/>
            </a:br>
            <a:r>
              <a:rPr lang="en-US" altLang="en-US" sz="2400"/>
              <a:t>		.Set(Am_VELOCITY, 300)</a:t>
            </a:r>
            <a:br>
              <a:rPr lang="en-US" altLang="en-US" sz="2400"/>
            </a:br>
            <a:r>
              <a:rPr lang="en-US" altLang="en-US" sz="2400"/>
              <a:t>		.Set(Am_COMMAND, </a:t>
            </a:r>
            <a:r>
              <a:rPr lang="en-US" altLang="en-US" sz="2400">
                <a:solidFill>
                  <a:schemeClr val="tx2"/>
                </a:solidFill>
              </a:rPr>
              <a:t>erase_bullet</a:t>
            </a:r>
            <a:r>
              <a:rPr lang="en-US" altLang="en-US" sz="2400"/>
              <a:t>)));</a:t>
            </a:r>
            <a:br>
              <a:rPr lang="en-US" altLang="en-US" sz="2400"/>
            </a:br>
            <a:endParaRPr lang="en-US" altLang="en-US" sz="2400"/>
          </a:p>
          <a:p>
            <a:pPr marL="396875" indent="-396875">
              <a:buFont typeface="Wingdings" panose="05000000000000000000" pitchFamily="2" charset="2"/>
              <a:buNone/>
            </a:pPr>
            <a:r>
              <a:rPr lang="en-US" altLang="en-US" sz="2400"/>
              <a:t>Am_Object a_bullet = Bullet.Create();</a:t>
            </a:r>
            <a:br>
              <a:rPr lang="en-US" altLang="en-US" sz="2400"/>
            </a:br>
            <a:r>
              <a:rPr lang="en-US" altLang="en-US" sz="2400"/>
              <a:t>a_bullet.Set(Am_TOP, -16);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2020 - Brad Myers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85047C-12C7-44A7-BF28-54770E346A6A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8286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9524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581400"/>
            <a:ext cx="361315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952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/>
          <a:p>
            <a:pPr defTabSz="1033463"/>
            <a:r>
              <a:rPr lang="en-US" altLang="en-US" sz="4000"/>
              <a:t>Command can propagate</a:t>
            </a:r>
            <a:br>
              <a:rPr lang="en-US" altLang="en-US" sz="4000"/>
            </a:br>
            <a:r>
              <a:rPr lang="en-US" altLang="en-US" sz="4000"/>
              <a:t>the value</a:t>
            </a:r>
          </a:p>
        </p:txBody>
      </p:sp>
      <p:sp>
        <p:nvSpPr>
          <p:cNvPr id="619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76400"/>
            <a:ext cx="8475663" cy="42291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marL="466725" indent="-466725">
              <a:buFont typeface="Wingdings" panose="05000000000000000000" pitchFamily="2" charset="2"/>
              <a:buNone/>
            </a:pPr>
            <a:r>
              <a:rPr lang="en-US" altLang="en-US" sz="2400"/>
              <a:t>Am_Object anim_proto = Am_Interpolator.Create()</a:t>
            </a:r>
            <a:br>
              <a:rPr lang="en-US" altLang="en-US" sz="2400"/>
            </a:br>
            <a:r>
              <a:rPr lang="en-US" altLang="en-US" sz="2400"/>
              <a:t>.Add_Part(Am_COMMAND, </a:t>
            </a:r>
            <a:r>
              <a:rPr lang="en-US" altLang="en-US" sz="2400">
                <a:solidFill>
                  <a:schemeClr val="tx2"/>
                </a:solidFill>
              </a:rPr>
              <a:t>propagate_value_command</a:t>
            </a:r>
            <a:r>
              <a:rPr lang="en-US" altLang="en-US" sz="2400"/>
              <a:t>);</a:t>
            </a:r>
          </a:p>
          <a:p>
            <a:pPr marL="466725" indent="-466725">
              <a:buFont typeface="Wingdings" panose="05000000000000000000" pitchFamily="2" charset="2"/>
              <a:buNone/>
            </a:pPr>
            <a:endParaRPr lang="en-US" altLang="en-US" sz="2400"/>
          </a:p>
          <a:p>
            <a:pPr marL="466725" indent="-466725">
              <a:buFont typeface="Wingdings" panose="05000000000000000000" pitchFamily="2" charset="2"/>
              <a:buNone/>
            </a:pPr>
            <a:r>
              <a:rPr lang="en-US" altLang="en-US" sz="2400"/>
              <a:t>moving_text_proto = Am_Text.Create()</a:t>
            </a:r>
            <a:br>
              <a:rPr lang="en-US" altLang="en-US" sz="2400"/>
            </a:br>
            <a:r>
              <a:rPr lang="en-US" altLang="en-US" sz="2400"/>
              <a:t>.Set(Am_LEFT, Am_Animate_With (anim_proto))</a:t>
            </a:r>
            <a:br>
              <a:rPr lang="en-US" altLang="en-US" sz="2400"/>
            </a:br>
            <a:r>
              <a:rPr lang="en-US" altLang="en-US" sz="2400"/>
              <a:t>.Set(Am_TOP, Am_Animate_With (anim_proto));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2020 - Brad Myers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85047C-12C7-44A7-BF28-54770E346A6A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8502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/>
          <a:p>
            <a:pPr defTabSz="1033463"/>
            <a:r>
              <a:rPr lang="en-US" altLang="en-US"/>
              <a:t>Interrupting the Animation</a:t>
            </a:r>
          </a:p>
        </p:txBody>
      </p:sp>
      <p:sp>
        <p:nvSpPr>
          <p:cNvPr id="620547" name="Rectangle 3"/>
          <p:cNvSpPr>
            <a:spLocks noChangeArrowheads="1"/>
          </p:cNvSpPr>
          <p:nvPr/>
        </p:nvSpPr>
        <p:spPr bwMode="auto">
          <a:xfrm>
            <a:off x="4298950" y="1889125"/>
            <a:ext cx="460063" cy="588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>
              <a:buNone/>
            </a:pPr>
            <a:r>
              <a:rPr lang="en-US" altLang="en-US" sz="3600" b="1"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620548" name="Rectangle 4"/>
          <p:cNvSpPr>
            <a:spLocks noChangeArrowheads="1"/>
          </p:cNvSpPr>
          <p:nvPr/>
        </p:nvSpPr>
        <p:spPr bwMode="auto">
          <a:xfrm>
            <a:off x="552450" y="1876425"/>
            <a:ext cx="1014702" cy="588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>
              <a:buNone/>
            </a:pPr>
            <a:r>
              <a:rPr lang="en-US" altLang="en-US" sz="3600" b="1" dirty="0">
                <a:latin typeface="Courier New" panose="02070309020205020404" pitchFamily="49" charset="0"/>
              </a:rPr>
              <a:t>100</a:t>
            </a:r>
          </a:p>
        </p:txBody>
      </p:sp>
      <p:sp>
        <p:nvSpPr>
          <p:cNvPr id="620549" name="Rectangle 5"/>
          <p:cNvSpPr>
            <a:spLocks noChangeArrowheads="1"/>
          </p:cNvSpPr>
          <p:nvPr/>
        </p:nvSpPr>
        <p:spPr bwMode="auto">
          <a:xfrm>
            <a:off x="2482850" y="1709738"/>
            <a:ext cx="458460" cy="339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>
              <a:buNone/>
            </a:pPr>
            <a:r>
              <a:rPr lang="en-US" altLang="en-US" b="1">
                <a:latin typeface="Courier New" panose="02070309020205020404" pitchFamily="49" charset="0"/>
              </a:rPr>
              <a:t>50</a:t>
            </a:r>
          </a:p>
        </p:txBody>
      </p:sp>
      <p:sp>
        <p:nvSpPr>
          <p:cNvPr id="620550" name="Line 6"/>
          <p:cNvSpPr>
            <a:spLocks noChangeShapeType="1"/>
          </p:cNvSpPr>
          <p:nvPr/>
        </p:nvSpPr>
        <p:spPr bwMode="auto">
          <a:xfrm>
            <a:off x="1379538" y="2217738"/>
            <a:ext cx="2989262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None/>
            </a:pPr>
            <a:endParaRPr lang="en-US"/>
          </a:p>
        </p:txBody>
      </p:sp>
      <p:sp>
        <p:nvSpPr>
          <p:cNvPr id="620551" name="Line 7"/>
          <p:cNvSpPr>
            <a:spLocks noChangeShapeType="1"/>
          </p:cNvSpPr>
          <p:nvPr/>
        </p:nvSpPr>
        <p:spPr bwMode="auto">
          <a:xfrm>
            <a:off x="2720975" y="2117725"/>
            <a:ext cx="4763" cy="1857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None/>
            </a:pPr>
            <a:endParaRPr lang="en-US"/>
          </a:p>
        </p:txBody>
      </p:sp>
      <p:sp>
        <p:nvSpPr>
          <p:cNvPr id="620552" name="Line 8"/>
          <p:cNvSpPr>
            <a:spLocks noChangeShapeType="1"/>
          </p:cNvSpPr>
          <p:nvPr/>
        </p:nvSpPr>
        <p:spPr bwMode="auto">
          <a:xfrm>
            <a:off x="2725738" y="2236788"/>
            <a:ext cx="2463800" cy="86677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None/>
            </a:pPr>
            <a:endParaRPr lang="en-US"/>
          </a:p>
        </p:txBody>
      </p:sp>
      <p:sp>
        <p:nvSpPr>
          <p:cNvPr id="620553" name="Rectangle 9"/>
          <p:cNvSpPr>
            <a:spLocks noChangeArrowheads="1"/>
          </p:cNvSpPr>
          <p:nvPr/>
        </p:nvSpPr>
        <p:spPr bwMode="auto">
          <a:xfrm>
            <a:off x="5146675" y="2765425"/>
            <a:ext cx="1014702" cy="588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>
              <a:buNone/>
            </a:pPr>
            <a:r>
              <a:rPr lang="en-US" altLang="en-US" sz="3600" b="1">
                <a:latin typeface="Courier New" panose="02070309020205020404" pitchFamily="49" charset="0"/>
              </a:rPr>
              <a:t>200</a:t>
            </a:r>
          </a:p>
        </p:txBody>
      </p:sp>
      <p:sp>
        <p:nvSpPr>
          <p:cNvPr id="620554" name="Rectangle 10"/>
          <p:cNvSpPr>
            <a:spLocks noChangeArrowheads="1"/>
          </p:cNvSpPr>
          <p:nvPr/>
        </p:nvSpPr>
        <p:spPr bwMode="auto">
          <a:xfrm>
            <a:off x="4333875" y="4619625"/>
            <a:ext cx="460063" cy="588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>
              <a:buNone/>
            </a:pPr>
            <a:r>
              <a:rPr lang="en-US" altLang="en-US" sz="3600" b="1"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620555" name="Rectangle 11"/>
          <p:cNvSpPr>
            <a:spLocks noChangeArrowheads="1"/>
          </p:cNvSpPr>
          <p:nvPr/>
        </p:nvSpPr>
        <p:spPr bwMode="auto">
          <a:xfrm>
            <a:off x="585788" y="4606925"/>
            <a:ext cx="1014702" cy="588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>
              <a:buNone/>
            </a:pPr>
            <a:r>
              <a:rPr lang="en-US" altLang="en-US" sz="3600" b="1">
                <a:latin typeface="Courier New" panose="02070309020205020404" pitchFamily="49" charset="0"/>
              </a:rPr>
              <a:t>100</a:t>
            </a:r>
          </a:p>
        </p:txBody>
      </p:sp>
      <p:sp>
        <p:nvSpPr>
          <p:cNvPr id="620556" name="Rectangle 12"/>
          <p:cNvSpPr>
            <a:spLocks noChangeArrowheads="1"/>
          </p:cNvSpPr>
          <p:nvPr/>
        </p:nvSpPr>
        <p:spPr bwMode="auto">
          <a:xfrm>
            <a:off x="2516188" y="4440238"/>
            <a:ext cx="458460" cy="339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>
              <a:buNone/>
            </a:pPr>
            <a:r>
              <a:rPr lang="en-US" altLang="en-US" b="1">
                <a:latin typeface="Courier New" panose="02070309020205020404" pitchFamily="49" charset="0"/>
              </a:rPr>
              <a:t>50</a:t>
            </a:r>
          </a:p>
        </p:txBody>
      </p:sp>
      <p:sp>
        <p:nvSpPr>
          <p:cNvPr id="620557" name="Line 13"/>
          <p:cNvSpPr>
            <a:spLocks noChangeShapeType="1"/>
          </p:cNvSpPr>
          <p:nvPr/>
        </p:nvSpPr>
        <p:spPr bwMode="auto">
          <a:xfrm>
            <a:off x="1414463" y="4948238"/>
            <a:ext cx="2987675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None/>
            </a:pPr>
            <a:endParaRPr lang="en-US"/>
          </a:p>
        </p:txBody>
      </p:sp>
      <p:sp>
        <p:nvSpPr>
          <p:cNvPr id="620558" name="Line 14"/>
          <p:cNvSpPr>
            <a:spLocks noChangeShapeType="1"/>
          </p:cNvSpPr>
          <p:nvPr/>
        </p:nvSpPr>
        <p:spPr bwMode="auto">
          <a:xfrm>
            <a:off x="2754313" y="4848225"/>
            <a:ext cx="6350" cy="1857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None/>
            </a:pPr>
            <a:endParaRPr lang="en-US"/>
          </a:p>
        </p:txBody>
      </p:sp>
      <p:sp>
        <p:nvSpPr>
          <p:cNvPr id="620559" name="Line 15"/>
          <p:cNvSpPr>
            <a:spLocks noChangeShapeType="1"/>
          </p:cNvSpPr>
          <p:nvPr/>
        </p:nvSpPr>
        <p:spPr bwMode="auto">
          <a:xfrm>
            <a:off x="4679950" y="4967288"/>
            <a:ext cx="2463800" cy="86677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None/>
            </a:pPr>
            <a:endParaRPr lang="en-US"/>
          </a:p>
        </p:txBody>
      </p:sp>
      <p:sp>
        <p:nvSpPr>
          <p:cNvPr id="620560" name="Rectangle 16"/>
          <p:cNvSpPr>
            <a:spLocks noChangeArrowheads="1"/>
          </p:cNvSpPr>
          <p:nvPr/>
        </p:nvSpPr>
        <p:spPr bwMode="auto">
          <a:xfrm>
            <a:off x="7178675" y="5534025"/>
            <a:ext cx="1014702" cy="588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>
              <a:buNone/>
            </a:pPr>
            <a:r>
              <a:rPr lang="en-US" altLang="en-US" sz="3600" b="1">
                <a:latin typeface="Courier New" panose="02070309020205020404" pitchFamily="49" charset="0"/>
              </a:rPr>
              <a:t>200</a:t>
            </a:r>
          </a:p>
        </p:txBody>
      </p:sp>
      <p:sp>
        <p:nvSpPr>
          <p:cNvPr id="620561" name="Rectangle 17"/>
          <p:cNvSpPr>
            <a:spLocks noChangeArrowheads="1"/>
          </p:cNvSpPr>
          <p:nvPr/>
        </p:nvSpPr>
        <p:spPr bwMode="auto">
          <a:xfrm>
            <a:off x="327025" y="3857625"/>
            <a:ext cx="8443913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>
            <a:lvl1pPr defTabSz="10334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15938" defTabSz="10334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33463" defTabSz="10334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49400" defTabSz="10334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6925" defTabSz="10334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4125" defTabSz="10334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1325" defTabSz="10334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8525" defTabSz="10334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5725" defTabSz="10334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buNone/>
            </a:pPr>
            <a:r>
              <a:rPr lang="en-US" altLang="en-US" sz="3200" b="1">
                <a:solidFill>
                  <a:schemeClr val="tx2"/>
                </a:solidFill>
              </a:rPr>
              <a:t>Not Interrupting</a:t>
            </a:r>
          </a:p>
        </p:txBody>
      </p:sp>
      <p:sp>
        <p:nvSpPr>
          <p:cNvPr id="620562" name="Line 18"/>
          <p:cNvSpPr>
            <a:spLocks noChangeShapeType="1"/>
          </p:cNvSpPr>
          <p:nvPr/>
        </p:nvSpPr>
        <p:spPr bwMode="auto">
          <a:xfrm flipV="1">
            <a:off x="2720975" y="2473325"/>
            <a:ext cx="0" cy="406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None/>
            </a:pPr>
            <a:endParaRPr lang="en-US"/>
          </a:p>
        </p:txBody>
      </p:sp>
      <p:sp>
        <p:nvSpPr>
          <p:cNvPr id="620563" name="Rectangle 19"/>
          <p:cNvSpPr>
            <a:spLocks noChangeArrowheads="1"/>
          </p:cNvSpPr>
          <p:nvPr/>
        </p:nvSpPr>
        <p:spPr bwMode="auto">
          <a:xfrm>
            <a:off x="1849438" y="2789238"/>
            <a:ext cx="1670330" cy="339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>
              <a:buNone/>
            </a:pPr>
            <a:r>
              <a:rPr lang="en-US" altLang="en-US">
                <a:latin typeface="Arial" panose="020B0604020202020204" pitchFamily="34" charset="0"/>
              </a:rPr>
              <a:t>New value Set</a:t>
            </a:r>
          </a:p>
        </p:txBody>
      </p:sp>
      <p:sp>
        <p:nvSpPr>
          <p:cNvPr id="620564" name="Line 20"/>
          <p:cNvSpPr>
            <a:spLocks noChangeShapeType="1"/>
          </p:cNvSpPr>
          <p:nvPr/>
        </p:nvSpPr>
        <p:spPr bwMode="auto">
          <a:xfrm flipV="1">
            <a:off x="2754313" y="5165725"/>
            <a:ext cx="0" cy="406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None/>
            </a:pPr>
            <a:endParaRPr lang="en-US"/>
          </a:p>
        </p:txBody>
      </p:sp>
      <p:sp>
        <p:nvSpPr>
          <p:cNvPr id="620565" name="Rectangle 21"/>
          <p:cNvSpPr>
            <a:spLocks noChangeArrowheads="1"/>
          </p:cNvSpPr>
          <p:nvPr/>
        </p:nvSpPr>
        <p:spPr bwMode="auto">
          <a:xfrm>
            <a:off x="1884363" y="5481638"/>
            <a:ext cx="1670330" cy="339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>
              <a:buNone/>
            </a:pPr>
            <a:r>
              <a:rPr lang="en-US" altLang="en-US">
                <a:latin typeface="Arial" panose="020B0604020202020204" pitchFamily="34" charset="0"/>
              </a:rPr>
              <a:t>New value Set</a:t>
            </a:r>
          </a:p>
        </p:txBody>
      </p:sp>
      <p:sp>
        <p:nvSpPr>
          <p:cNvPr id="620566" name="Line 22"/>
          <p:cNvSpPr>
            <a:spLocks noChangeShapeType="1"/>
          </p:cNvSpPr>
          <p:nvPr/>
        </p:nvSpPr>
        <p:spPr bwMode="auto">
          <a:xfrm>
            <a:off x="485775" y="3692525"/>
            <a:ext cx="78343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None/>
            </a:pPr>
            <a:endParaRPr lang="en-US"/>
          </a:p>
        </p:txBody>
      </p:sp>
      <p:sp>
        <p:nvSpPr>
          <p:cNvPr id="620567" name="Line 23"/>
          <p:cNvSpPr>
            <a:spLocks noChangeShapeType="1"/>
          </p:cNvSpPr>
          <p:nvPr/>
        </p:nvSpPr>
        <p:spPr bwMode="auto">
          <a:xfrm>
            <a:off x="508000" y="3717925"/>
            <a:ext cx="7834313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None/>
            </a:pPr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2020 - Brad Myers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85047C-12C7-44A7-BF28-54770E346A6A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0781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3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7543800" cy="838200"/>
          </a:xfrm>
        </p:spPr>
        <p:txBody>
          <a:bodyPr/>
          <a:lstStyle/>
          <a:p>
            <a:r>
              <a:rPr lang="en-US" altLang="en-US" dirty="0" smtClean="0"/>
              <a:t>Types of Animations</a:t>
            </a:r>
            <a:endParaRPr lang="en-US" altLang="en-US" dirty="0"/>
          </a:p>
        </p:txBody>
      </p:sp>
      <p:sp>
        <p:nvSpPr>
          <p:cNvPr id="610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0825"/>
            <a:ext cx="8229600" cy="4411662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dirty="0" smtClean="0"/>
              <a:t>Can animate any type of slot, not just position</a:t>
            </a:r>
          </a:p>
          <a:p>
            <a:r>
              <a:rPr lang="en-US" altLang="en-US" dirty="0" smtClean="0"/>
              <a:t>Colors</a:t>
            </a:r>
          </a:p>
          <a:p>
            <a:pPr lvl="1"/>
            <a:r>
              <a:rPr lang="en-US" altLang="en-US" dirty="0" smtClean="0"/>
              <a:t>Through RGB or HSV color spaces</a:t>
            </a:r>
          </a:p>
          <a:p>
            <a:r>
              <a:rPr lang="en-US" altLang="en-US" dirty="0" smtClean="0"/>
              <a:t>Point-lists of a polygon</a:t>
            </a:r>
          </a:p>
          <a:p>
            <a:r>
              <a:rPr lang="en-US" altLang="en-US" dirty="0" smtClean="0"/>
              <a:t>List-of-values</a:t>
            </a:r>
          </a:p>
          <a:p>
            <a:pPr lvl="1"/>
            <a:r>
              <a:rPr lang="en-US" altLang="en-US" dirty="0" smtClean="0"/>
              <a:t>Any type of list</a:t>
            </a:r>
          </a:p>
          <a:p>
            <a:pPr lvl="1"/>
            <a:r>
              <a:rPr lang="en-US" altLang="en-US" dirty="0" smtClean="0"/>
              <a:t>Often used for pictures</a:t>
            </a:r>
          </a:p>
          <a:p>
            <a:pPr lvl="1"/>
            <a:r>
              <a:rPr lang="en-US" altLang="en-US" dirty="0" smtClean="0"/>
              <a:t>Toggling between two values for blinking</a:t>
            </a:r>
          </a:p>
          <a:p>
            <a:pPr lvl="1"/>
            <a:r>
              <a:rPr lang="en-US" altLang="en-US" dirty="0" smtClean="0"/>
              <a:t>Continuous animations</a:t>
            </a:r>
          </a:p>
          <a:p>
            <a:pPr lvl="2"/>
            <a:r>
              <a:rPr lang="en-US" altLang="en-US" dirty="0" smtClean="0"/>
              <a:t>Cycle or Bounce commands</a:t>
            </a:r>
            <a:endParaRPr lang="en-US" alt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2020 - Brad Myers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85047C-12C7-44A7-BF28-54770E346A6A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6929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/>
          <a:p>
            <a:r>
              <a:rPr lang="en-US" altLang="en-US"/>
              <a:t>Cartoon Animations</a:t>
            </a:r>
          </a:p>
        </p:txBody>
      </p:sp>
      <p:sp>
        <p:nvSpPr>
          <p:cNvPr id="624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3688" y="1600200"/>
            <a:ext cx="8410575" cy="43053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2400"/>
              <a:t>Am_Circle.Create ("Wiggler")</a:t>
            </a:r>
            <a:br>
              <a:rPr lang="en-US" altLang="en-US" sz="2400"/>
            </a:br>
            <a:r>
              <a:rPr lang="en-US" altLang="en-US" sz="2400"/>
              <a:t>.Set (Am_TOP, Am_From_Sibling (MOVER, Am_TOP))</a:t>
            </a:r>
            <a:br>
              <a:rPr lang="en-US" altLang="en-US" sz="2400"/>
            </a:br>
            <a:r>
              <a:rPr lang="en-US" altLang="en-US" sz="2400"/>
              <a:t>.Set (Am_TOP, Am_Animate_With (</a:t>
            </a:r>
            <a:br>
              <a:rPr lang="en-US" altLang="en-US" sz="2400"/>
            </a:br>
            <a:r>
              <a:rPr lang="en-US" altLang="en-US" sz="2400"/>
              <a:t>		</a:t>
            </a:r>
            <a:r>
              <a:rPr lang="en-US" altLang="en-US" sz="2400">
                <a:solidFill>
                  <a:schemeClr val="tx2"/>
                </a:solidFill>
              </a:rPr>
              <a:t>Am_Exaggerated_Interpolator</a:t>
            </a:r>
            <a:r>
              <a:rPr lang="en-US" altLang="en-US" sz="2400"/>
              <a:t>.Create ()</a:t>
            </a:r>
            <a:br>
              <a:rPr lang="en-US" altLang="en-US" sz="2400"/>
            </a:br>
            <a:r>
              <a:rPr lang="en-US" altLang="en-US" sz="2400"/>
              <a:t>			.Set(Am_WIGGLE_AMOUNT, 4)));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2400"/>
          </a:p>
          <a:p>
            <a:pPr>
              <a:buFont typeface="Wingdings" panose="05000000000000000000" pitchFamily="2" charset="2"/>
              <a:buNone/>
            </a:pPr>
            <a:endParaRPr lang="en-US" altLang="en-US" sz="2400"/>
          </a:p>
        </p:txBody>
      </p:sp>
      <p:sp>
        <p:nvSpPr>
          <p:cNvPr id="624644" name="Oval 4"/>
          <p:cNvSpPr>
            <a:spLocks noChangeArrowheads="1"/>
          </p:cNvSpPr>
          <p:nvPr/>
        </p:nvSpPr>
        <p:spPr bwMode="auto">
          <a:xfrm>
            <a:off x="3990975" y="4210050"/>
            <a:ext cx="1117600" cy="1257300"/>
          </a:xfrm>
          <a:prstGeom prst="ellipse">
            <a:avLst/>
          </a:prstGeom>
          <a:solidFill>
            <a:srgbClr val="0000F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24645" name="Group 5"/>
          <p:cNvGrpSpPr>
            <a:grpSpLocks/>
          </p:cNvGrpSpPr>
          <p:nvPr/>
        </p:nvGrpSpPr>
        <p:grpSpPr bwMode="auto">
          <a:xfrm>
            <a:off x="4162425" y="3687763"/>
            <a:ext cx="765175" cy="2355850"/>
            <a:chOff x="2950" y="2323"/>
            <a:chExt cx="542" cy="1484"/>
          </a:xfrm>
        </p:grpSpPr>
        <p:sp>
          <p:nvSpPr>
            <p:cNvPr id="624646" name="Arc 6"/>
            <p:cNvSpPr>
              <a:spLocks/>
            </p:cNvSpPr>
            <p:nvPr/>
          </p:nvSpPr>
          <p:spPr bwMode="auto">
            <a:xfrm rot="2640000">
              <a:off x="2977" y="2438"/>
              <a:ext cx="480" cy="512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21600"/>
                <a:gd name="T1" fmla="*/ 21600 h 21600"/>
                <a:gd name="T2" fmla="*/ 21555 w 21600"/>
                <a:gd name="T3" fmla="*/ 0 h 21600"/>
                <a:gd name="T4" fmla="*/ 2160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600"/>
                  </a:moveTo>
                  <a:cubicBezTo>
                    <a:pt x="0" y="9688"/>
                    <a:pt x="9643" y="24"/>
                    <a:pt x="21555" y="0"/>
                  </a:cubicBezTo>
                </a:path>
                <a:path w="21600" h="21600" stroke="0" extrusionOk="0">
                  <a:moveTo>
                    <a:pt x="0" y="21600"/>
                  </a:moveTo>
                  <a:cubicBezTo>
                    <a:pt x="0" y="9688"/>
                    <a:pt x="9643" y="24"/>
                    <a:pt x="21555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508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647" name="Arc 7"/>
            <p:cNvSpPr>
              <a:spLocks/>
            </p:cNvSpPr>
            <p:nvPr/>
          </p:nvSpPr>
          <p:spPr bwMode="auto">
            <a:xfrm rot="2640000">
              <a:off x="2950" y="2323"/>
              <a:ext cx="536" cy="544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21600"/>
                <a:gd name="T1" fmla="*/ 21600 h 21600"/>
                <a:gd name="T2" fmla="*/ 21560 w 21600"/>
                <a:gd name="T3" fmla="*/ 0 h 21600"/>
                <a:gd name="T4" fmla="*/ 2160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600"/>
                  </a:moveTo>
                  <a:cubicBezTo>
                    <a:pt x="0" y="9686"/>
                    <a:pt x="9646" y="22"/>
                    <a:pt x="21560" y="0"/>
                  </a:cubicBezTo>
                </a:path>
                <a:path w="21600" h="21600" stroke="0" extrusionOk="0">
                  <a:moveTo>
                    <a:pt x="0" y="21600"/>
                  </a:moveTo>
                  <a:cubicBezTo>
                    <a:pt x="0" y="9686"/>
                    <a:pt x="9646" y="22"/>
                    <a:pt x="21560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508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648" name="Arc 8"/>
            <p:cNvSpPr>
              <a:spLocks/>
            </p:cNvSpPr>
            <p:nvPr/>
          </p:nvSpPr>
          <p:spPr bwMode="auto">
            <a:xfrm rot="13440000">
              <a:off x="2996" y="3179"/>
              <a:ext cx="480" cy="512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21600"/>
                <a:gd name="T1" fmla="*/ 21600 h 21600"/>
                <a:gd name="T2" fmla="*/ 21555 w 21600"/>
                <a:gd name="T3" fmla="*/ 0 h 21600"/>
                <a:gd name="T4" fmla="*/ 2160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600"/>
                  </a:moveTo>
                  <a:cubicBezTo>
                    <a:pt x="0" y="9688"/>
                    <a:pt x="9643" y="24"/>
                    <a:pt x="21555" y="0"/>
                  </a:cubicBezTo>
                </a:path>
                <a:path w="21600" h="21600" stroke="0" extrusionOk="0">
                  <a:moveTo>
                    <a:pt x="0" y="21600"/>
                  </a:moveTo>
                  <a:cubicBezTo>
                    <a:pt x="0" y="9688"/>
                    <a:pt x="9643" y="24"/>
                    <a:pt x="21555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508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649" name="Arc 9"/>
            <p:cNvSpPr>
              <a:spLocks/>
            </p:cNvSpPr>
            <p:nvPr/>
          </p:nvSpPr>
          <p:spPr bwMode="auto">
            <a:xfrm rot="13440000">
              <a:off x="2956" y="3263"/>
              <a:ext cx="536" cy="544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21600"/>
                <a:gd name="T1" fmla="*/ 21600 h 21600"/>
                <a:gd name="T2" fmla="*/ 21560 w 21600"/>
                <a:gd name="T3" fmla="*/ 0 h 21600"/>
                <a:gd name="T4" fmla="*/ 2160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600"/>
                  </a:moveTo>
                  <a:cubicBezTo>
                    <a:pt x="0" y="9686"/>
                    <a:pt x="9646" y="22"/>
                    <a:pt x="21560" y="0"/>
                  </a:cubicBezTo>
                </a:path>
                <a:path w="21600" h="21600" stroke="0" extrusionOk="0">
                  <a:moveTo>
                    <a:pt x="0" y="21600"/>
                  </a:moveTo>
                  <a:cubicBezTo>
                    <a:pt x="0" y="9686"/>
                    <a:pt x="9646" y="22"/>
                    <a:pt x="21560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508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2020 - Brad Myers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85047C-12C7-44A7-BF28-54770E346A6A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5229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23863"/>
            <a:ext cx="7543800" cy="1177925"/>
          </a:xfrm>
        </p:spPr>
        <p:txBody>
          <a:bodyPr/>
          <a:lstStyle/>
          <a:p>
            <a:r>
              <a:rPr lang="en-US" altLang="en-US" dirty="0" smtClean="0"/>
              <a:t>Animation	</a:t>
            </a:r>
            <a:endParaRPr lang="en-US" altLang="en-US" dirty="0"/>
          </a:p>
        </p:txBody>
      </p:sp>
      <p:sp>
        <p:nvSpPr>
          <p:cNvPr id="574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Definition</a:t>
            </a:r>
          </a:p>
          <a:p>
            <a:pPr lvl="1"/>
            <a:r>
              <a:rPr lang="en-US" altLang="en-US" dirty="0" smtClean="0"/>
              <a:t>Objects change a visual property </a:t>
            </a:r>
            <a:r>
              <a:rPr lang="en-US" altLang="en-US" i="1" dirty="0" smtClean="0"/>
              <a:t>on their own</a:t>
            </a:r>
            <a:endParaRPr lang="en-US" altLang="en-US" dirty="0" smtClean="0"/>
          </a:p>
          <a:p>
            <a:pPr lvl="1"/>
            <a:r>
              <a:rPr lang="en-US" altLang="en-US" dirty="0" smtClean="0"/>
              <a:t>Doesn’t count if just following the mouse</a:t>
            </a:r>
          </a:p>
          <a:p>
            <a:r>
              <a:rPr lang="en-US" altLang="en-US" dirty="0" smtClean="0"/>
              <a:t>Animation </a:t>
            </a:r>
            <a:r>
              <a:rPr lang="en-US" altLang="en-US" dirty="0"/>
              <a:t>is </a:t>
            </a:r>
            <a:r>
              <a:rPr lang="en-US" altLang="en-US" dirty="0" smtClean="0"/>
              <a:t>now available everywhere</a:t>
            </a:r>
            <a:endParaRPr lang="en-US" altLang="en-US" dirty="0" smtClean="0"/>
          </a:p>
          <a:p>
            <a:pPr lvl="1"/>
            <a:r>
              <a:rPr lang="en-US" altLang="en-US" dirty="0" smtClean="0"/>
              <a:t>Perceptual advantages</a:t>
            </a:r>
          </a:p>
          <a:p>
            <a:pPr lvl="1"/>
            <a:r>
              <a:rPr lang="en-US" altLang="en-US" dirty="0" smtClean="0"/>
              <a:t>Now have plenty of spare horsepower</a:t>
            </a:r>
          </a:p>
          <a:p>
            <a:pPr lvl="1"/>
            <a:r>
              <a:rPr lang="en-US" altLang="en-US" dirty="0" smtClean="0"/>
              <a:t>Mainstream in UIs since Win ’98</a:t>
            </a:r>
          </a:p>
          <a:p>
            <a:pPr lvl="1"/>
            <a:r>
              <a:rPr lang="en-US" altLang="en-US" dirty="0" smtClean="0"/>
              <a:t>Built into CSS and other toolkits by default now</a:t>
            </a:r>
            <a:endParaRPr lang="en-US" alt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2020 - Brad Myers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85047C-12C7-44A7-BF28-54770E346A6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0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666" name="Rectangle 2"/>
          <p:cNvSpPr>
            <a:spLocks noChangeArrowheads="1"/>
          </p:cNvSpPr>
          <p:nvPr/>
        </p:nvSpPr>
        <p:spPr bwMode="auto">
          <a:xfrm>
            <a:off x="4532313" y="4806950"/>
            <a:ext cx="3578225" cy="1485900"/>
          </a:xfrm>
          <a:prstGeom prst="rect">
            <a:avLst/>
          </a:prstGeom>
          <a:noFill/>
          <a:ln w="12700">
            <a:solidFill>
              <a:srgbClr val="28004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5667" name="Rectangle 3"/>
          <p:cNvSpPr>
            <a:spLocks noChangeArrowheads="1"/>
          </p:cNvSpPr>
          <p:nvPr/>
        </p:nvSpPr>
        <p:spPr bwMode="auto">
          <a:xfrm>
            <a:off x="446088" y="4819650"/>
            <a:ext cx="3578225" cy="1485900"/>
          </a:xfrm>
          <a:prstGeom prst="rect">
            <a:avLst/>
          </a:prstGeom>
          <a:noFill/>
          <a:ln w="12700">
            <a:solidFill>
              <a:srgbClr val="28004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5668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/>
          <a:p>
            <a:r>
              <a:rPr lang="en-US" altLang="en-US"/>
              <a:t>Color Change</a:t>
            </a:r>
          </a:p>
        </p:txBody>
      </p:sp>
      <p:sp>
        <p:nvSpPr>
          <p:cNvPr id="62566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73063" y="1600200"/>
            <a:ext cx="8353425" cy="45466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2800"/>
              <a:t>color_change_rect = Am_Rectangle.Create ()</a:t>
            </a:r>
            <a:br>
              <a:rPr lang="en-US" altLang="en-US" sz="2800"/>
            </a:br>
            <a:r>
              <a:rPr lang="en-US" altLang="en-US" sz="2800"/>
              <a:t>.Set (Am_FILL_STYLE, fetch_color)</a:t>
            </a:r>
            <a:br>
              <a:rPr lang="en-US" altLang="en-US" sz="2800"/>
            </a:br>
            <a:r>
              <a:rPr lang="en-US" altLang="en-US" sz="2800"/>
              <a:t>.Set (Am_FILL_STYLE, Am_Animate_With (</a:t>
            </a:r>
            <a:br>
              <a:rPr lang="en-US" altLang="en-US" sz="2800"/>
            </a:br>
            <a:r>
              <a:rPr lang="en-US" altLang="en-US" sz="2800"/>
              <a:t>		</a:t>
            </a:r>
            <a:r>
              <a:rPr lang="en-US" altLang="en-US" sz="2800">
                <a:solidFill>
                  <a:schemeClr val="tx2"/>
                </a:solidFill>
              </a:rPr>
              <a:t>Am_Style_Interpolator</a:t>
            </a:r>
            <a:r>
              <a:rPr lang="en-US" altLang="en-US" sz="2800"/>
              <a:t>.Create ()));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2800"/>
          </a:p>
          <a:p>
            <a:pPr>
              <a:buFont typeface="Wingdings" panose="05000000000000000000" pitchFamily="2" charset="2"/>
              <a:buNone/>
            </a:pPr>
            <a:endParaRPr lang="en-US" altLang="en-US" sz="2800"/>
          </a:p>
        </p:txBody>
      </p:sp>
      <p:sp>
        <p:nvSpPr>
          <p:cNvPr id="625670" name="Rectangle 6"/>
          <p:cNvSpPr>
            <a:spLocks noChangeArrowheads="1"/>
          </p:cNvSpPr>
          <p:nvPr/>
        </p:nvSpPr>
        <p:spPr bwMode="auto">
          <a:xfrm>
            <a:off x="581025" y="5175250"/>
            <a:ext cx="757238" cy="825500"/>
          </a:xfrm>
          <a:prstGeom prst="rect">
            <a:avLst/>
          </a:prstGeom>
          <a:solidFill>
            <a:srgbClr val="FC012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5671" name="Rectangle 7"/>
          <p:cNvSpPr>
            <a:spLocks noChangeArrowheads="1"/>
          </p:cNvSpPr>
          <p:nvPr/>
        </p:nvSpPr>
        <p:spPr bwMode="auto">
          <a:xfrm>
            <a:off x="3065463" y="5175250"/>
            <a:ext cx="755650" cy="825500"/>
          </a:xfrm>
          <a:prstGeom prst="rect">
            <a:avLst/>
          </a:prstGeom>
          <a:solidFill>
            <a:srgbClr val="0000F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5672" name="Line 8"/>
          <p:cNvSpPr>
            <a:spLocks noChangeShapeType="1"/>
          </p:cNvSpPr>
          <p:nvPr/>
        </p:nvSpPr>
        <p:spPr bwMode="auto">
          <a:xfrm>
            <a:off x="1433513" y="5588000"/>
            <a:ext cx="1546225" cy="0"/>
          </a:xfrm>
          <a:prstGeom prst="line">
            <a:avLst/>
          </a:prstGeom>
          <a:noFill/>
          <a:ln w="50800">
            <a:solidFill>
              <a:srgbClr val="28004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5673" name="Rectangle 9"/>
          <p:cNvSpPr>
            <a:spLocks noChangeArrowheads="1"/>
          </p:cNvSpPr>
          <p:nvPr/>
        </p:nvSpPr>
        <p:spPr bwMode="auto">
          <a:xfrm>
            <a:off x="1924050" y="5022850"/>
            <a:ext cx="419100" cy="495300"/>
          </a:xfrm>
          <a:prstGeom prst="rect">
            <a:avLst/>
          </a:prstGeom>
          <a:solidFill>
            <a:srgbClr val="280049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5674" name="Rectangle 10"/>
          <p:cNvSpPr>
            <a:spLocks noChangeArrowheads="1"/>
          </p:cNvSpPr>
          <p:nvPr/>
        </p:nvSpPr>
        <p:spPr bwMode="auto">
          <a:xfrm>
            <a:off x="1838325" y="5840413"/>
            <a:ext cx="657232" cy="339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>
              <a:buNone/>
            </a:pPr>
            <a:r>
              <a:rPr lang="en-US" altLang="en-US" dirty="0">
                <a:solidFill>
                  <a:srgbClr val="280049"/>
                </a:solidFill>
                <a:latin typeface="Times New Roman" panose="02020603050405020304" pitchFamily="18" charset="0"/>
              </a:rPr>
              <a:t>RGB</a:t>
            </a:r>
          </a:p>
        </p:txBody>
      </p:sp>
      <p:sp>
        <p:nvSpPr>
          <p:cNvPr id="625675" name="Rectangle 11"/>
          <p:cNvSpPr>
            <a:spLocks noChangeArrowheads="1"/>
          </p:cNvSpPr>
          <p:nvPr/>
        </p:nvSpPr>
        <p:spPr bwMode="auto">
          <a:xfrm>
            <a:off x="4713288" y="5162550"/>
            <a:ext cx="755650" cy="825500"/>
          </a:xfrm>
          <a:prstGeom prst="rect">
            <a:avLst/>
          </a:prstGeom>
          <a:solidFill>
            <a:srgbClr val="FC012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5676" name="Rectangle 12"/>
          <p:cNvSpPr>
            <a:spLocks noChangeArrowheads="1"/>
          </p:cNvSpPr>
          <p:nvPr/>
        </p:nvSpPr>
        <p:spPr bwMode="auto">
          <a:xfrm>
            <a:off x="7196138" y="5162550"/>
            <a:ext cx="757237" cy="825500"/>
          </a:xfrm>
          <a:prstGeom prst="rect">
            <a:avLst/>
          </a:prstGeom>
          <a:solidFill>
            <a:srgbClr val="0000F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5677" name="Line 13"/>
          <p:cNvSpPr>
            <a:spLocks noChangeShapeType="1"/>
          </p:cNvSpPr>
          <p:nvPr/>
        </p:nvSpPr>
        <p:spPr bwMode="auto">
          <a:xfrm>
            <a:off x="5565775" y="5575300"/>
            <a:ext cx="1546225" cy="0"/>
          </a:xfrm>
          <a:prstGeom prst="line">
            <a:avLst/>
          </a:prstGeom>
          <a:noFill/>
          <a:ln w="50800">
            <a:solidFill>
              <a:srgbClr val="28004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5678" name="Rectangle 14"/>
          <p:cNvSpPr>
            <a:spLocks noChangeArrowheads="1"/>
          </p:cNvSpPr>
          <p:nvPr/>
        </p:nvSpPr>
        <p:spPr bwMode="auto">
          <a:xfrm>
            <a:off x="6056313" y="5010150"/>
            <a:ext cx="417512" cy="495300"/>
          </a:xfrm>
          <a:prstGeom prst="rect">
            <a:avLst/>
          </a:prstGeom>
          <a:solidFill>
            <a:srgbClr val="FF00FE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5679" name="Rectangle 15"/>
          <p:cNvSpPr>
            <a:spLocks noChangeArrowheads="1"/>
          </p:cNvSpPr>
          <p:nvPr/>
        </p:nvSpPr>
        <p:spPr bwMode="auto">
          <a:xfrm>
            <a:off x="5970588" y="5827713"/>
            <a:ext cx="644408" cy="339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>
              <a:buNone/>
            </a:pPr>
            <a:r>
              <a:rPr lang="en-US" altLang="en-US">
                <a:solidFill>
                  <a:srgbClr val="280049"/>
                </a:solidFill>
                <a:latin typeface="Times New Roman" panose="02020603050405020304" pitchFamily="18" charset="0"/>
              </a:rPr>
              <a:t>HSV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2020 - Brad Myers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85047C-12C7-44A7-BF28-54770E346A6A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8453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6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38138" y="1485900"/>
            <a:ext cx="8355012" cy="50165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marL="609600" indent="-609600">
              <a:buFont typeface="Wingdings" panose="05000000000000000000" pitchFamily="2" charset="2"/>
              <a:buNone/>
              <a:tabLst>
                <a:tab pos="914400" algn="l"/>
                <a:tab pos="1257300" algn="l"/>
                <a:tab pos="1549400" algn="l"/>
                <a:tab pos="1943100" algn="l"/>
              </a:tabLst>
            </a:pPr>
            <a:r>
              <a:rPr lang="en-US" altLang="en-US" sz="2400"/>
              <a:t>polygon = Am_Polygon.Create ("Polygon")</a:t>
            </a:r>
            <a:br>
              <a:rPr lang="en-US" altLang="en-US" sz="2400"/>
            </a:br>
            <a:r>
              <a:rPr lang="en-US" altLang="en-US" sz="2400"/>
              <a:t>.Set(Am_POINT_LIST, triangle_point_list)</a:t>
            </a:r>
            <a:br>
              <a:rPr lang="en-US" altLang="en-US" sz="2400"/>
            </a:br>
            <a:r>
              <a:rPr lang="en-US" altLang="en-US" sz="2400"/>
              <a:t>.Set(Am_POINT_LIST, Am_Animate_With (</a:t>
            </a:r>
            <a:br>
              <a:rPr lang="en-US" altLang="en-US" sz="2400"/>
            </a:br>
            <a:r>
              <a:rPr lang="en-US" altLang="en-US" sz="2400"/>
              <a:t>		</a:t>
            </a:r>
            <a:r>
              <a:rPr lang="en-US" altLang="en-US" sz="2400">
                <a:solidFill>
                  <a:schemeClr val="tx2"/>
                </a:solidFill>
              </a:rPr>
              <a:t>Am_Point_List_Interpolator</a:t>
            </a:r>
            <a:r>
              <a:rPr lang="en-US" altLang="en-US" sz="2400"/>
              <a:t>.Create());</a:t>
            </a:r>
          </a:p>
          <a:p>
            <a:pPr marL="609600" indent="-609600">
              <a:tabLst>
                <a:tab pos="914400" algn="l"/>
                <a:tab pos="1257300" algn="l"/>
                <a:tab pos="1549400" algn="l"/>
                <a:tab pos="1943100" algn="l"/>
              </a:tabLst>
            </a:pPr>
            <a:endParaRPr lang="en-US" altLang="en-US"/>
          </a:p>
          <a:p>
            <a:pPr marL="609600" indent="-609600">
              <a:tabLst>
                <a:tab pos="914400" algn="l"/>
                <a:tab pos="1257300" algn="l"/>
                <a:tab pos="1549400" algn="l"/>
                <a:tab pos="1943100" algn="l"/>
              </a:tabLst>
            </a:pPr>
            <a:endParaRPr lang="en-US" altLang="en-US"/>
          </a:p>
          <a:p>
            <a:pPr marL="609600" indent="-609600">
              <a:tabLst>
                <a:tab pos="914400" algn="l"/>
                <a:tab pos="1257300" algn="l"/>
                <a:tab pos="1549400" algn="l"/>
                <a:tab pos="1943100" algn="l"/>
              </a:tabLst>
            </a:pPr>
            <a:endParaRPr lang="en-US" altLang="en-US"/>
          </a:p>
          <a:p>
            <a:pPr marL="609600" indent="-609600">
              <a:tabLst>
                <a:tab pos="914400" algn="l"/>
                <a:tab pos="1257300" algn="l"/>
                <a:tab pos="1549400" algn="l"/>
                <a:tab pos="1943100" algn="l"/>
              </a:tabLst>
            </a:pPr>
            <a:endParaRPr lang="en-US" altLang="en-US"/>
          </a:p>
        </p:txBody>
      </p:sp>
      <p:sp>
        <p:nvSpPr>
          <p:cNvPr id="626691" name="Rectangle 3"/>
          <p:cNvSpPr>
            <a:spLocks noChangeArrowheads="1"/>
          </p:cNvSpPr>
          <p:nvPr/>
        </p:nvSpPr>
        <p:spPr bwMode="auto">
          <a:xfrm>
            <a:off x="2286000" y="4171950"/>
            <a:ext cx="4764088" cy="1663700"/>
          </a:xfrm>
          <a:prstGeom prst="rect">
            <a:avLst/>
          </a:prstGeom>
          <a:noFill/>
          <a:ln w="12700">
            <a:solidFill>
              <a:srgbClr val="28004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6692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/>
          <a:p>
            <a:r>
              <a:rPr lang="en-US" altLang="en-US"/>
              <a:t>Point-List Animation</a:t>
            </a:r>
          </a:p>
        </p:txBody>
      </p:sp>
      <p:pic>
        <p:nvPicPr>
          <p:cNvPr id="626693" name="Picture 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950" y="5143500"/>
            <a:ext cx="563563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6694" name="Picture 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150" y="4191000"/>
            <a:ext cx="1692275" cy="158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6695" name="Picture 7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138" y="4508500"/>
            <a:ext cx="565150" cy="127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2020 - Brad Myers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85047C-12C7-44A7-BF28-54770E346A6A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1952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7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49250" y="1676400"/>
            <a:ext cx="8355013" cy="44450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marL="177800" indent="-177800">
              <a:buFont typeface="Wingdings" panose="05000000000000000000" pitchFamily="2" charset="2"/>
              <a:buNone/>
              <a:tabLst>
                <a:tab pos="914400" algn="l"/>
                <a:tab pos="1257300" algn="l"/>
                <a:tab pos="1549400" algn="l"/>
                <a:tab pos="1943100" algn="l"/>
              </a:tabLst>
            </a:pPr>
            <a:r>
              <a:rPr lang="en-US" altLang="en-US" sz="2400"/>
              <a:t>walking_eye = Am_Bitmap.Create ()</a:t>
            </a:r>
            <a:br>
              <a:rPr lang="en-US" altLang="en-US" sz="2400"/>
            </a:br>
            <a:r>
              <a:rPr lang="en-US" altLang="en-US" sz="2400"/>
              <a:t> .Set(Am_IMAGE, Am_Animate_With (</a:t>
            </a:r>
            <a:br>
              <a:rPr lang="en-US" altLang="en-US" sz="2400"/>
            </a:br>
            <a:r>
              <a:rPr lang="en-US" altLang="en-US" sz="2400"/>
              <a:t>	</a:t>
            </a:r>
            <a:r>
              <a:rPr lang="en-US" altLang="en-US" sz="2400">
                <a:solidFill>
                  <a:schemeClr val="tx2"/>
                </a:solidFill>
              </a:rPr>
              <a:t>Am_List_Interpolator</a:t>
            </a:r>
            <a:r>
              <a:rPr lang="en-US" altLang="en-US" sz="2400"/>
              <a:t>.Create ()</a:t>
            </a:r>
            <a:br>
              <a:rPr lang="en-US" altLang="en-US" sz="2400"/>
            </a:br>
            <a:r>
              <a:rPr lang="en-US" altLang="en-US" sz="2400"/>
              <a:t>			.Set(Am_LIST_PATH, list_of_pictures)</a:t>
            </a:r>
            <a:br>
              <a:rPr lang="en-US" altLang="en-US" sz="2400"/>
            </a:br>
            <a:r>
              <a:rPr lang="en-US" altLang="en-US" sz="2400"/>
              <a:t>			.Set(Am_COMMAND,</a:t>
            </a:r>
            <a:br>
              <a:rPr lang="en-US" altLang="en-US" sz="2400"/>
            </a:br>
            <a:r>
              <a:rPr lang="en-US" altLang="en-US" sz="2400"/>
              <a:t> 				</a:t>
            </a:r>
            <a:r>
              <a:rPr lang="en-US" altLang="en-US" sz="2400">
                <a:solidFill>
                  <a:schemeClr val="tx2"/>
                </a:solidFill>
              </a:rPr>
              <a:t>Am_Animation_Wrap_Command</a:t>
            </a:r>
            <a:r>
              <a:rPr lang="en-US" altLang="en-US" sz="2400"/>
              <a:t>.Create())));</a:t>
            </a:r>
          </a:p>
        </p:txBody>
      </p:sp>
      <p:sp>
        <p:nvSpPr>
          <p:cNvPr id="627716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/>
          <a:p>
            <a:r>
              <a:rPr lang="en-US" altLang="en-US"/>
              <a:t>Animation Through a List</a:t>
            </a:r>
          </a:p>
        </p:txBody>
      </p:sp>
      <p:pic>
        <p:nvPicPr>
          <p:cNvPr id="627717" name="Picture 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550" y="4425950"/>
            <a:ext cx="711200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7718" name="Picture 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938" y="4425950"/>
            <a:ext cx="711200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7719" name="Picture 7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950" y="4425950"/>
            <a:ext cx="711200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7720" name="Picture 8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225" y="4425950"/>
            <a:ext cx="711200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2020 - Brad Myers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85047C-12C7-44A7-BF28-54770E346A6A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7466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Animations for Visibility</a:t>
            </a:r>
            <a:endParaRPr lang="en-US" altLang="en-US"/>
          </a:p>
        </p:txBody>
      </p:sp>
      <p:sp>
        <p:nvSpPr>
          <p:cNvPr id="611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Different “special effects” for when become visible and invisible</a:t>
            </a:r>
          </a:p>
          <a:p>
            <a:r>
              <a:rPr lang="en-US" altLang="en-US" smtClean="0"/>
              <a:t>Sets other slots of objects using side-effects</a:t>
            </a:r>
          </a:p>
          <a:p>
            <a:r>
              <a:rPr lang="en-US" altLang="en-US" smtClean="0"/>
              <a:t>Fade out using half-toning</a:t>
            </a:r>
          </a:p>
          <a:p>
            <a:r>
              <a:rPr lang="en-US" altLang="en-US" smtClean="0"/>
              <a:t>Shrinking</a:t>
            </a:r>
          </a:p>
          <a:p>
            <a:r>
              <a:rPr lang="en-US" altLang="en-US" smtClean="0"/>
              <a:t>Flying offscreen</a:t>
            </a:r>
          </a:p>
          <a:p>
            <a:r>
              <a:rPr lang="en-US" altLang="en-US" smtClean="0"/>
              <a:t>Exploding</a:t>
            </a:r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2020 - Brad Myers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85047C-12C7-44A7-BF28-54770E346A6A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1641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5" name="Rectangle 3"/>
          <p:cNvSpPr>
            <a:spLocks noGrp="1" noChangeArrowheads="1"/>
          </p:cNvSpPr>
          <p:nvPr>
            <p:ph type="title"/>
          </p:nvPr>
        </p:nvSpPr>
        <p:spPr>
          <a:xfrm>
            <a:off x="1371600" y="533400"/>
            <a:ext cx="6697663" cy="5842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/>
          <a:p>
            <a:pPr defTabSz="1033463"/>
            <a:r>
              <a:rPr lang="en-US" altLang="en-US"/>
              <a:t>Animation of Visibility</a:t>
            </a:r>
          </a:p>
        </p:txBody>
      </p:sp>
      <p:pic>
        <p:nvPicPr>
          <p:cNvPr id="622596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463" y="4229100"/>
            <a:ext cx="3081337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2597" name="Picture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325" y="1473200"/>
            <a:ext cx="2314575" cy="218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2598" name="Picture 6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325" y="4025900"/>
            <a:ext cx="1873250" cy="214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2599" name="Picture 7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213" y="1460500"/>
            <a:ext cx="2224087" cy="204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2600" name="Rectangle 8"/>
          <p:cNvSpPr>
            <a:spLocks noChangeArrowheads="1"/>
          </p:cNvSpPr>
          <p:nvPr/>
        </p:nvSpPr>
        <p:spPr bwMode="auto">
          <a:xfrm>
            <a:off x="4749800" y="2392363"/>
            <a:ext cx="900889" cy="339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>
              <a:buNone/>
            </a:pPr>
            <a:r>
              <a:rPr lang="en-US" altLang="en-US" b="1">
                <a:solidFill>
                  <a:schemeClr val="tx2"/>
                </a:solidFill>
                <a:latin typeface="Arial" panose="020B0604020202020204" pitchFamily="34" charset="0"/>
              </a:rPr>
              <a:t>Shrink</a:t>
            </a:r>
          </a:p>
        </p:txBody>
      </p:sp>
      <p:sp>
        <p:nvSpPr>
          <p:cNvPr id="622601" name="Rectangle 9"/>
          <p:cNvSpPr>
            <a:spLocks noChangeArrowheads="1"/>
          </p:cNvSpPr>
          <p:nvPr/>
        </p:nvSpPr>
        <p:spPr bwMode="auto">
          <a:xfrm>
            <a:off x="4557713" y="5045075"/>
            <a:ext cx="1080425" cy="339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>
              <a:buNone/>
            </a:pPr>
            <a:r>
              <a:rPr lang="en-US" altLang="en-US" b="1">
                <a:solidFill>
                  <a:schemeClr val="tx2"/>
                </a:solidFill>
                <a:latin typeface="Arial" panose="020B0604020202020204" pitchFamily="34" charset="0"/>
              </a:rPr>
              <a:t>Explode</a:t>
            </a:r>
          </a:p>
        </p:txBody>
      </p:sp>
      <p:sp>
        <p:nvSpPr>
          <p:cNvPr id="622602" name="Rectangle 10"/>
          <p:cNvSpPr>
            <a:spLocks noChangeArrowheads="1"/>
          </p:cNvSpPr>
          <p:nvPr/>
        </p:nvSpPr>
        <p:spPr bwMode="auto">
          <a:xfrm>
            <a:off x="1023938" y="2392363"/>
            <a:ext cx="721352" cy="339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>
              <a:buNone/>
            </a:pPr>
            <a:r>
              <a:rPr lang="en-US" altLang="en-US" b="1">
                <a:solidFill>
                  <a:schemeClr val="tx2"/>
                </a:solidFill>
                <a:latin typeface="Arial" panose="020B0604020202020204" pitchFamily="34" charset="0"/>
              </a:rPr>
              <a:t>Fade</a:t>
            </a:r>
          </a:p>
        </p:txBody>
      </p:sp>
      <p:sp>
        <p:nvSpPr>
          <p:cNvPr id="622603" name="Rectangle 11"/>
          <p:cNvSpPr>
            <a:spLocks noChangeArrowheads="1"/>
          </p:cNvSpPr>
          <p:nvPr/>
        </p:nvSpPr>
        <p:spPr bwMode="auto">
          <a:xfrm>
            <a:off x="998283" y="4862513"/>
            <a:ext cx="781305" cy="588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r" eaLnBrk="0" hangingPunct="0">
              <a:buNone/>
            </a:pPr>
            <a:r>
              <a:rPr lang="en-US" altLang="en-US" b="1">
                <a:solidFill>
                  <a:schemeClr val="tx2"/>
                </a:solidFill>
                <a:latin typeface="Arial" panose="020B0604020202020204" pitchFamily="34" charset="0"/>
              </a:rPr>
              <a:t>Fly</a:t>
            </a:r>
            <a:br>
              <a:rPr lang="en-US" altLang="en-US" b="1">
                <a:solidFill>
                  <a:schemeClr val="tx2"/>
                </a:solidFill>
                <a:latin typeface="Arial" panose="020B0604020202020204" pitchFamily="34" charset="0"/>
              </a:rPr>
            </a:br>
            <a:r>
              <a:rPr lang="en-US" altLang="en-US" b="1">
                <a:solidFill>
                  <a:schemeClr val="tx2"/>
                </a:solidFill>
                <a:latin typeface="Arial" panose="020B0604020202020204" pitchFamily="34" charset="0"/>
              </a:rPr>
              <a:t>Away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2020 - Brad Myers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85047C-12C7-44A7-BF28-54770E346A6A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9068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Other Parameters</a:t>
            </a:r>
            <a:endParaRPr lang="en-US" altLang="en-US" dirty="0"/>
          </a:p>
        </p:txBody>
      </p:sp>
      <p:sp>
        <p:nvSpPr>
          <p:cNvPr id="612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Pacing function</a:t>
            </a:r>
          </a:p>
          <a:p>
            <a:pPr lvl="1"/>
            <a:r>
              <a:rPr lang="en-US" altLang="en-US" dirty="0" smtClean="0"/>
              <a:t>Control timing</a:t>
            </a:r>
          </a:p>
          <a:p>
            <a:pPr lvl="1"/>
            <a:r>
              <a:rPr lang="en-US" altLang="en-US" dirty="0" smtClean="0"/>
              <a:t>Set duration or speed</a:t>
            </a:r>
          </a:p>
          <a:p>
            <a:pPr lvl="1"/>
            <a:r>
              <a:rPr lang="en-US" altLang="en-US" dirty="0" smtClean="0"/>
              <a:t>Also, slow-in-and-slow-out</a:t>
            </a:r>
          </a:p>
          <a:p>
            <a:r>
              <a:rPr lang="en-US" altLang="en-US" dirty="0" smtClean="0"/>
              <a:t>Path function</a:t>
            </a:r>
          </a:p>
          <a:p>
            <a:pPr lvl="1"/>
            <a:r>
              <a:rPr lang="en-US" altLang="en-US" dirty="0" smtClean="0"/>
              <a:t>How values are interpolated</a:t>
            </a:r>
            <a:endParaRPr lang="en-US" alt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2020 - Brad Myers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85047C-12C7-44A7-BF28-54770E346A6A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7659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Implementation</a:t>
            </a:r>
            <a:endParaRPr lang="en-US" altLang="en-US"/>
          </a:p>
        </p:txBody>
      </p:sp>
      <p:sp>
        <p:nvSpPr>
          <p:cNvPr id="613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smtClean="0"/>
              <a:t>Animation constraint is an Amulet object with four methods:</a:t>
            </a:r>
          </a:p>
          <a:p>
            <a:pPr lvl="1"/>
            <a:r>
              <a:rPr lang="en-US" altLang="en-US" smtClean="0"/>
              <a:t>Start</a:t>
            </a:r>
          </a:p>
          <a:p>
            <a:pPr lvl="1"/>
            <a:r>
              <a:rPr lang="en-US" altLang="en-US" smtClean="0"/>
              <a:t>Timer — called at regular intervals</a:t>
            </a:r>
          </a:p>
          <a:p>
            <a:pPr lvl="1"/>
            <a:r>
              <a:rPr lang="en-US" altLang="en-US" smtClean="0"/>
              <a:t>Stop</a:t>
            </a:r>
          </a:p>
          <a:p>
            <a:pPr lvl="1"/>
            <a:r>
              <a:rPr lang="en-US" altLang="en-US" smtClean="0"/>
              <a:t>Abort — called when interrupted with a new value</a:t>
            </a:r>
          </a:p>
          <a:p>
            <a:r>
              <a:rPr lang="en-US" altLang="en-US" smtClean="0"/>
              <a:t>These methods are in animator objects</a:t>
            </a:r>
          </a:p>
          <a:p>
            <a:pPr lvl="1"/>
            <a:r>
              <a:rPr lang="en-US" altLang="en-US" smtClean="0"/>
              <a:t>Not  in graphical objects</a:t>
            </a:r>
          </a:p>
          <a:p>
            <a:r>
              <a:rPr lang="en-US" altLang="en-US" smtClean="0"/>
              <a:t>Usually no need to write new animators</a:t>
            </a:r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2020 - Brad Myers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85047C-12C7-44A7-BF28-54770E346A6A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6448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Other features</a:t>
            </a:r>
            <a:endParaRPr lang="en-US" altLang="en-US"/>
          </a:p>
        </p:txBody>
      </p:sp>
      <p:sp>
        <p:nvSpPr>
          <p:cNvPr id="614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Undoing Animations</a:t>
            </a:r>
          </a:p>
          <a:p>
            <a:pPr lvl="1"/>
            <a:r>
              <a:rPr lang="en-US" altLang="en-US" smtClean="0"/>
              <a:t>Command objects are queued for Undo</a:t>
            </a:r>
          </a:p>
          <a:p>
            <a:pPr lvl="1"/>
            <a:r>
              <a:rPr lang="en-US" altLang="en-US" smtClean="0"/>
              <a:t>Regular Undo will trigger animations</a:t>
            </a:r>
          </a:p>
          <a:p>
            <a:pPr lvl="1"/>
            <a:r>
              <a:rPr lang="en-US" altLang="en-US" smtClean="0"/>
              <a:t>Commands in animations can be queued for undo</a:t>
            </a:r>
          </a:p>
          <a:p>
            <a:r>
              <a:rPr lang="en-US" altLang="en-US" smtClean="0"/>
              <a:t>Debugging Animations</a:t>
            </a:r>
          </a:p>
          <a:p>
            <a:pPr lvl="1"/>
            <a:r>
              <a:rPr lang="en-US" altLang="en-US" smtClean="0"/>
              <a:t>Interactive Inspector can:</a:t>
            </a:r>
          </a:p>
          <a:p>
            <a:pPr lvl="2"/>
            <a:r>
              <a:rPr lang="en-US" altLang="en-US" smtClean="0"/>
              <a:t>Break when slot set</a:t>
            </a:r>
          </a:p>
          <a:p>
            <a:pPr lvl="2"/>
            <a:r>
              <a:rPr lang="en-US" altLang="en-US" smtClean="0"/>
              <a:t>Pause, single-step and resume animations</a:t>
            </a:r>
          </a:p>
          <a:p>
            <a:pPr lvl="2"/>
            <a:r>
              <a:rPr lang="en-US" altLang="en-US" smtClean="0"/>
              <a:t>Trace animations</a:t>
            </a:r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2020 - Brad Myers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85047C-12C7-44A7-BF28-54770E346A6A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2945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Uses of Animations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Progress bars and file transfer dialogs in Windows</a:t>
            </a:r>
          </a:p>
          <a:p>
            <a:endParaRPr lang="en-US" dirty="0" smtClean="0"/>
          </a:p>
          <a:p>
            <a:r>
              <a:rPr lang="en-US" dirty="0" smtClean="0"/>
              <a:t>iPhone animations</a:t>
            </a:r>
          </a:p>
          <a:p>
            <a:pPr lvl="1"/>
            <a:r>
              <a:rPr lang="en-US" dirty="0" smtClean="0"/>
              <a:t>Animation in an out of apps</a:t>
            </a:r>
          </a:p>
          <a:p>
            <a:pPr lvl="1"/>
            <a:r>
              <a:rPr lang="en-US" dirty="0" smtClean="0"/>
              <a:t>Screen changes – pages sweep across</a:t>
            </a:r>
          </a:p>
          <a:p>
            <a:pPr lvl="1"/>
            <a:r>
              <a:rPr lang="en-US" dirty="0" smtClean="0"/>
              <a:t>Bounce at end of scroll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2020 - Brad Myers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85047C-12C7-44A7-BF28-54770E346A6A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pic>
        <p:nvPicPr>
          <p:cNvPr id="40962" name="Picture 2" descr="Animated file download dialogue from MSWindows 95/NT presenting a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272506"/>
            <a:ext cx="3590925" cy="155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215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Uses of Animations</a:t>
            </a:r>
            <a:endParaRPr lang="en-US" altLang="en-US"/>
          </a:p>
        </p:txBody>
      </p:sp>
      <p:sp>
        <p:nvSpPr>
          <p:cNvPr id="615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smtClean="0"/>
              <a:t>Games</a:t>
            </a:r>
          </a:p>
          <a:p>
            <a:r>
              <a:rPr lang="en-US" altLang="en-US" smtClean="0"/>
              <a:t>Scroll bar arrows auto-repeat at constant speed</a:t>
            </a:r>
          </a:p>
          <a:p>
            <a:r>
              <a:rPr lang="en-US" altLang="en-US" smtClean="0"/>
              <a:t>Visualizations</a:t>
            </a:r>
          </a:p>
          <a:p>
            <a:r>
              <a:rPr lang="en-US" altLang="en-US" smtClean="0"/>
              <a:t>Making operations clearer</a:t>
            </a:r>
          </a:p>
          <a:p>
            <a:pPr lvl="1"/>
            <a:r>
              <a:rPr lang="en-US" altLang="en-US" smtClean="0"/>
              <a:t>Undo, Align, Delete, etc.</a:t>
            </a:r>
          </a:p>
          <a:p>
            <a:r>
              <a:rPr lang="en-US" altLang="en-US" smtClean="0"/>
              <a:t>Multi-user applications</a:t>
            </a:r>
          </a:p>
          <a:p>
            <a:r>
              <a:rPr lang="en-US" altLang="en-US" smtClean="0"/>
              <a:t>Any time the user might not be able to see the results</a:t>
            </a:r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2020 - Brad Myers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85047C-12C7-44A7-BF28-54770E346A6A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7512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Classic Animation in Toolkits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350" y="1520826"/>
            <a:ext cx="8686800" cy="4411662"/>
          </a:xfrm>
        </p:spPr>
        <p:txBody>
          <a:bodyPr/>
          <a:lstStyle/>
          <a:p>
            <a:r>
              <a:rPr lang="en-US" dirty="0" smtClean="0"/>
              <a:t>Original Macintosh (1984)</a:t>
            </a:r>
          </a:p>
          <a:p>
            <a:pPr lvl="1"/>
            <a:r>
              <a:rPr lang="en-US" dirty="0"/>
              <a:t>Selected menu item:  </a:t>
            </a:r>
            <a:r>
              <a:rPr lang="en-US" sz="2000" dirty="0">
                <a:hlinkClick r:id="rId2"/>
              </a:rPr>
              <a:t>https://youtu.be/9qtd8Hc90Hw?t=1350</a:t>
            </a:r>
            <a:r>
              <a:rPr lang="en-US" sz="2800" dirty="0"/>
              <a:t> </a:t>
            </a:r>
            <a:endParaRPr lang="en-US" dirty="0"/>
          </a:p>
          <a:p>
            <a:pPr lvl="1"/>
            <a:r>
              <a:rPr lang="en-US" dirty="0" smtClean="0"/>
              <a:t>“Marching ants” to show selection in </a:t>
            </a:r>
            <a:r>
              <a:rPr lang="en-US" dirty="0"/>
              <a:t>paint </a:t>
            </a:r>
            <a:r>
              <a:rPr lang="en-US" dirty="0" smtClean="0"/>
              <a:t>programs: “lasso tool”:</a:t>
            </a:r>
            <a:r>
              <a:rPr lang="en-US" dirty="0"/>
              <a:t/>
            </a:r>
            <a:br>
              <a:rPr lang="en-US" dirty="0"/>
            </a:br>
            <a:r>
              <a:rPr lang="en-US" sz="2000" dirty="0">
                <a:hlinkClick r:id="rId3"/>
              </a:rPr>
              <a:t>https://</a:t>
            </a:r>
            <a:r>
              <a:rPr lang="en-US" sz="2000" dirty="0" smtClean="0">
                <a:hlinkClick r:id="rId3"/>
              </a:rPr>
              <a:t>youtu.be/9qtd8Hc90Hw?t=5580</a:t>
            </a:r>
            <a:endParaRPr lang="en-US" sz="2000" dirty="0" smtClean="0"/>
          </a:p>
          <a:p>
            <a:pPr lvl="1"/>
            <a:r>
              <a:rPr lang="en-US" dirty="0"/>
              <a:t>Show icon &lt;-&gt; window transformation: </a:t>
            </a:r>
            <a:r>
              <a:rPr lang="en-US" sz="2000" dirty="0">
                <a:hlinkClick r:id="rId4"/>
              </a:rPr>
              <a:t>https://</a:t>
            </a:r>
            <a:r>
              <a:rPr lang="en-US" sz="2000" dirty="0" smtClean="0">
                <a:hlinkClick r:id="rId4"/>
              </a:rPr>
              <a:t>youtu.be/9qtd8Hc90Hw?t=6088</a:t>
            </a:r>
            <a:endParaRPr lang="en-US" sz="2000" dirty="0" smtClean="0"/>
          </a:p>
          <a:p>
            <a:endParaRPr lang="en-US" sz="2400" dirty="0"/>
          </a:p>
          <a:p>
            <a:r>
              <a:rPr lang="en-US" dirty="0"/>
              <a:t>Silly buttons on SGI machines:</a:t>
            </a:r>
            <a:br>
              <a:rPr lang="en-US" dirty="0"/>
            </a:br>
            <a:r>
              <a:rPr lang="en-US" sz="2000" dirty="0">
                <a:hlinkClick r:id="rId5"/>
              </a:rPr>
              <a:t>https://</a:t>
            </a:r>
            <a:r>
              <a:rPr lang="en-US" sz="2000" dirty="0" smtClean="0">
                <a:hlinkClick r:id="rId5"/>
              </a:rPr>
              <a:t>youtu.be/9qtd8Hc90Hw?t=2143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2020 - Brad Myers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85047C-12C7-44A7-BF28-54770E346A6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29625" y="4165883"/>
            <a:ext cx="3190476" cy="22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26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CSS Transitions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17638"/>
            <a:ext cx="8229601" cy="4713287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hlinkClick r:id="rId2"/>
              </a:rPr>
              <a:t>CSS Transitions </a:t>
            </a:r>
            <a:r>
              <a:rPr lang="en-US" dirty="0" smtClean="0"/>
              <a:t>cause a property to change over time</a:t>
            </a:r>
          </a:p>
          <a:p>
            <a:pPr lvl="1"/>
            <a:r>
              <a:rPr lang="en-US" dirty="0"/>
              <a:t>Numeric properties interpolated: CSS:</a:t>
            </a:r>
            <a:br>
              <a:rPr lang="en-US" dirty="0"/>
            </a:b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div {</a:t>
            </a:r>
            <a:b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  width: 100px;</a:t>
            </a:r>
            <a:b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  height: 100px;</a:t>
            </a:r>
            <a:b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  background: red;</a:t>
            </a:r>
            <a:b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  transition: width 2s;</a:t>
            </a:r>
            <a:b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</a:p>
          <a:p>
            <a:pPr marL="344487" lvl="1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div:hover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 {</a:t>
            </a:r>
            <a:b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  	 width: 300px;</a:t>
            </a:r>
            <a:b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transition-timing-function:</a:t>
            </a:r>
            <a:r>
              <a:rPr lang="en-US" dirty="0" smtClean="0"/>
              <a:t> defaults to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ease</a:t>
            </a:r>
            <a:r>
              <a:rPr lang="en-US" dirty="0" smtClean="0"/>
              <a:t> = slow-in-slow-out</a:t>
            </a:r>
          </a:p>
          <a:p>
            <a:pPr lvl="1"/>
            <a:r>
              <a:rPr lang="en-US" dirty="0" smtClean="0"/>
              <a:t>Other options: </a:t>
            </a:r>
            <a:r>
              <a:rPr lang="en-US" dirty="0"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linear</a:t>
            </a:r>
            <a:r>
              <a:rPr lang="en-US" dirty="0"/>
              <a:t>, </a:t>
            </a:r>
            <a:r>
              <a:rPr lang="en-US" dirty="0"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cubic-</a:t>
            </a:r>
            <a:r>
              <a:rPr lang="en-US" dirty="0" err="1"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bezier</a:t>
            </a:r>
            <a:r>
              <a:rPr lang="en-US" dirty="0"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n,n,n,n</a:t>
            </a:r>
            <a:r>
              <a:rPr lang="en-US" dirty="0"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)</a:t>
            </a:r>
            <a:r>
              <a:rPr lang="en-US" dirty="0" smtClean="0"/>
              <a:t>, etc.</a:t>
            </a:r>
          </a:p>
          <a:p>
            <a:r>
              <a:rPr lang="en-US" dirty="0" smtClean="0"/>
              <a:t>Also colors (</a:t>
            </a:r>
            <a:r>
              <a:rPr lang="en-US" dirty="0" smtClean="0">
                <a:hlinkClick r:id="rId3"/>
              </a:rPr>
              <a:t>full list</a:t>
            </a:r>
            <a:r>
              <a:rPr lang="en-US" dirty="0" smtClean="0"/>
              <a:t>)</a:t>
            </a:r>
          </a:p>
          <a:p>
            <a:r>
              <a:rPr lang="en-US" dirty="0" smtClean="0"/>
              <a:t>Can fade out element by </a:t>
            </a:r>
            <a:r>
              <a:rPr lang="en-US" dirty="0"/>
              <a:t>transitioning</a:t>
            </a:r>
            <a:r>
              <a:rPr lang="en-US" dirty="0" smtClean="0"/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opacity </a:t>
            </a:r>
            <a:r>
              <a:rPr lang="en-US" dirty="0" smtClean="0"/>
              <a:t>goes from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1..0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2020 - Brad Myers and others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40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007191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CSS Animations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01491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Provide </a:t>
            </a:r>
            <a:r>
              <a:rPr lang="en-US" dirty="0" err="1" smtClean="0">
                <a:hlinkClick r:id="rId2"/>
              </a:rPr>
              <a:t>keyframes</a:t>
            </a:r>
            <a:r>
              <a:rPr lang="en-US" dirty="0" smtClean="0"/>
              <a:t> for values to go between</a:t>
            </a:r>
            <a:br>
              <a:rPr lang="en-US" dirty="0" smtClean="0"/>
            </a:b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@</a:t>
            </a:r>
            <a:r>
              <a:rPr lang="en-US" sz="1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keyframes</a:t>
            </a: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 example {</a:t>
            </a:r>
            <a:b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  0%   {</a:t>
            </a:r>
            <a:r>
              <a:rPr lang="en-US" sz="1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background-color:red</a:t>
            </a: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; left:0px; top:0px;}</a:t>
            </a:r>
            <a:b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  25%  {</a:t>
            </a:r>
            <a:r>
              <a:rPr lang="en-US" sz="1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background-color:yellow</a:t>
            </a: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; left:200px; top:0px;}</a:t>
            </a:r>
            <a:b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  50%  {</a:t>
            </a:r>
            <a:r>
              <a:rPr lang="en-US" sz="1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background-color:blue</a:t>
            </a: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; left:200px; top:200px;}</a:t>
            </a:r>
            <a:b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  75%  {</a:t>
            </a:r>
            <a:r>
              <a:rPr lang="en-US" sz="1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background-color:green</a:t>
            </a: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; left:0px; top:200px;}</a:t>
            </a:r>
            <a:b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  100% {</a:t>
            </a:r>
            <a:r>
              <a:rPr lang="en-US" sz="1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background-color:red</a:t>
            </a: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; left:0px; top:0px;}</a:t>
            </a:r>
            <a:b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/* The element to apply the animation to */</a:t>
            </a: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div {</a:t>
            </a:r>
            <a:b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  width: 100px;</a:t>
            </a:r>
            <a:b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  height: 100px;</a:t>
            </a:r>
            <a:b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  position: relative;</a:t>
            </a:r>
            <a:b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  background-color: red;</a:t>
            </a:r>
            <a:b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  animation-name: example;</a:t>
            </a:r>
            <a:b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  animation-duration: 4s;</a:t>
            </a:r>
            <a:b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7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smtClean="0"/>
              <a:t>Can also control timing, iteration count, repeat direction (forwards/backwards), and many other properties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2020 - Brad Myers and others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41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2714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Why Animation?</a:t>
            </a:r>
            <a:endParaRPr lang="en-US" altLang="en-US"/>
          </a:p>
        </p:txBody>
      </p:sp>
      <p:sp>
        <p:nvSpPr>
          <p:cNvPr id="575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Gives a feeling of reality and liveness</a:t>
            </a:r>
          </a:p>
          <a:p>
            <a:pPr lvl="1"/>
            <a:r>
              <a:rPr lang="en-US" altLang="en-US" dirty="0" smtClean="0"/>
              <a:t>“animation” = “bring to life”</a:t>
            </a:r>
          </a:p>
          <a:p>
            <a:pPr lvl="1"/>
            <a:r>
              <a:rPr lang="en-US" altLang="en-US" dirty="0" smtClean="0"/>
              <a:t>make inanimate object animate</a:t>
            </a:r>
          </a:p>
          <a:p>
            <a:r>
              <a:rPr lang="en-US" altLang="en-US" dirty="0"/>
              <a:t>Provides visual continuity (and other effects) enhancing perception</a:t>
            </a:r>
          </a:p>
          <a:p>
            <a:pPr lvl="1"/>
            <a:r>
              <a:rPr lang="en-US" altLang="en-US" dirty="0"/>
              <a:t>particularly perception of change</a:t>
            </a:r>
          </a:p>
          <a:p>
            <a:pPr lvl="2"/>
            <a:r>
              <a:rPr lang="en-US" altLang="en-US" dirty="0"/>
              <a:t>hard to follow things that just flash into &amp; out of existence</a:t>
            </a:r>
          </a:p>
          <a:p>
            <a:pPr lvl="2"/>
            <a:r>
              <a:rPr lang="en-US" altLang="en-US" dirty="0"/>
              <a:t>real world doesn’t act this </a:t>
            </a:r>
            <a:r>
              <a:rPr lang="en-US" altLang="en-US" dirty="0" smtClean="0"/>
              <a:t>way</a:t>
            </a:r>
            <a:endParaRPr lang="en-US" alt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2020 - Brad Myers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85047C-12C7-44A7-BF28-54770E346A6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74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Why </a:t>
            </a:r>
            <a:r>
              <a:rPr lang="en-US" altLang="en-US" dirty="0" smtClean="0"/>
              <a:t>Animation, cont.</a:t>
            </a:r>
            <a:endParaRPr lang="en-US" altLang="en-US" dirty="0"/>
          </a:p>
        </p:txBody>
      </p:sp>
      <p:sp>
        <p:nvSpPr>
          <p:cNvPr id="577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Can also be used to direct attention</a:t>
            </a:r>
          </a:p>
          <a:p>
            <a:pPr lvl="1"/>
            <a:r>
              <a:rPr lang="en-US" altLang="en-US" dirty="0"/>
              <a:t>movement draws attention</a:t>
            </a:r>
          </a:p>
          <a:p>
            <a:pPr lvl="1"/>
            <a:r>
              <a:rPr lang="en-US" altLang="en-US" dirty="0"/>
              <a:t>strong evolutionary reasons</a:t>
            </a:r>
          </a:p>
          <a:p>
            <a:pPr lvl="2"/>
            <a:r>
              <a:rPr lang="en-US" altLang="en-US" dirty="0"/>
              <a:t>therein lies a danger</a:t>
            </a:r>
          </a:p>
          <a:p>
            <a:pPr lvl="2"/>
            <a:r>
              <a:rPr lang="en-US" altLang="en-US" dirty="0"/>
              <a:t>overuse tends to demand too much attention </a:t>
            </a:r>
          </a:p>
          <a:p>
            <a:pPr lvl="3"/>
            <a:r>
              <a:rPr lang="en-US" altLang="en-US" dirty="0"/>
              <a:t>e.g., the dreaded paper </a:t>
            </a:r>
            <a:r>
              <a:rPr lang="en-US" altLang="en-US" dirty="0" smtClean="0"/>
              <a:t>clip</a:t>
            </a:r>
          </a:p>
          <a:p>
            <a:r>
              <a:rPr lang="en-US" altLang="en-US" dirty="0"/>
              <a:t>Used sparingly and understandingly, animation can enhance the </a:t>
            </a:r>
            <a:r>
              <a:rPr lang="en-US" altLang="en-US" dirty="0" smtClean="0"/>
              <a:t>interface</a:t>
            </a:r>
            <a:endParaRPr lang="en-US" altLang="en-US" dirty="0"/>
          </a:p>
        </p:txBody>
      </p:sp>
      <p:pic>
        <p:nvPicPr>
          <p:cNvPr id="36866" name="Picture 2" descr="Clippy transparent vintage GIF on GIFER - by Kitax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0" y="3517899"/>
            <a:ext cx="1905000" cy="178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2020 - Brad Myers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85047C-12C7-44A7-BF28-54770E346A6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98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Three principles from traditional animation</a:t>
            </a:r>
          </a:p>
        </p:txBody>
      </p:sp>
      <p:sp>
        <p:nvSpPr>
          <p:cNvPr id="579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altLang="en-US" dirty="0" smtClean="0"/>
              <a:t>Not </a:t>
            </a:r>
            <a:r>
              <a:rPr lang="en-US" altLang="en-US" dirty="0"/>
              <a:t>mutually exclusive</a:t>
            </a:r>
          </a:p>
          <a:p>
            <a:r>
              <a:rPr lang="en-US" altLang="en-US" dirty="0"/>
              <a:t>Solidity</a:t>
            </a:r>
          </a:p>
          <a:p>
            <a:pPr lvl="1"/>
            <a:r>
              <a:rPr lang="en-US" altLang="en-US" dirty="0" smtClean="0"/>
              <a:t>Make </a:t>
            </a:r>
            <a:r>
              <a:rPr lang="en-US" altLang="en-US" dirty="0"/>
              <a:t>objects appear to be </a:t>
            </a:r>
            <a:r>
              <a:rPr lang="en-US" altLang="en-US" dirty="0" smtClean="0"/>
              <a:t>solid</a:t>
            </a:r>
          </a:p>
          <a:p>
            <a:pPr lvl="2"/>
            <a:r>
              <a:rPr lang="en-US" altLang="en-US" dirty="0" smtClean="0"/>
              <a:t>Momentum, friction</a:t>
            </a:r>
            <a:endParaRPr lang="en-US" altLang="en-US" dirty="0"/>
          </a:p>
          <a:p>
            <a:r>
              <a:rPr lang="en-US" altLang="en-US" dirty="0"/>
              <a:t>Exaggeration</a:t>
            </a:r>
          </a:p>
          <a:p>
            <a:pPr lvl="1"/>
            <a:r>
              <a:rPr lang="en-US" altLang="en-US" dirty="0" smtClean="0"/>
              <a:t>Exaggerate </a:t>
            </a:r>
            <a:r>
              <a:rPr lang="en-US" altLang="en-US" dirty="0"/>
              <a:t>certain physical actions to enhance perception</a:t>
            </a:r>
          </a:p>
          <a:p>
            <a:r>
              <a:rPr lang="en-US" altLang="en-US" dirty="0"/>
              <a:t>Reinforcement</a:t>
            </a:r>
          </a:p>
          <a:p>
            <a:pPr lvl="1"/>
            <a:r>
              <a:rPr lang="en-US" altLang="en-US" dirty="0" smtClean="0"/>
              <a:t>Effects </a:t>
            </a:r>
            <a:r>
              <a:rPr lang="en-US" altLang="en-US" dirty="0"/>
              <a:t>to drive home feeling of reality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2020 - Brad Myers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85047C-12C7-44A7-BF28-54770E346A6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57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Specific techniques employing these principles</a:t>
            </a:r>
            <a:endParaRPr lang="en-US" altLang="en-US"/>
          </a:p>
        </p:txBody>
      </p:sp>
      <p:sp>
        <p:nvSpPr>
          <p:cNvPr id="580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Good related paper:</a:t>
            </a:r>
            <a:br>
              <a:rPr lang="en-US" altLang="en-US" dirty="0" smtClean="0"/>
            </a:br>
            <a:r>
              <a:rPr lang="en-US" altLang="en-US" sz="2400" dirty="0" smtClean="0"/>
              <a:t>John Lasseter, “Principles of traditional animation applied to 3D computer animation”, </a:t>
            </a:r>
            <a:r>
              <a:rPr lang="en-US" altLang="en-US" sz="2400" i="1" dirty="0" smtClean="0"/>
              <a:t>Proceedings of SIGGRAPH ‘87</a:t>
            </a:r>
            <a:r>
              <a:rPr lang="en-US" altLang="en-US" sz="2400" dirty="0" smtClean="0"/>
              <a:t>, pp. 35 - 44</a:t>
            </a:r>
          </a:p>
          <a:p>
            <a:r>
              <a:rPr lang="en-US" altLang="en-US" dirty="0" smtClean="0"/>
              <a:t>Solidity</a:t>
            </a:r>
          </a:p>
          <a:p>
            <a:pPr lvl="2"/>
            <a:r>
              <a:rPr lang="en-US" altLang="en-US" dirty="0" smtClean="0"/>
              <a:t>want objects to appear solid and appear to have </a:t>
            </a:r>
            <a:r>
              <a:rPr lang="en-US" altLang="en-US" dirty="0" smtClean="0"/>
              <a:t>mass</a:t>
            </a:r>
            <a:endParaRPr lang="en-US" altLang="en-US" dirty="0" smtClean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2020 - Brad Myers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85047C-12C7-44A7-BF28-54770E346A6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61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Specific techniques employing these principles</a:t>
            </a:r>
            <a:endParaRPr lang="en-US" altLang="en-US"/>
          </a:p>
        </p:txBody>
      </p:sp>
      <p:sp>
        <p:nvSpPr>
          <p:cNvPr id="581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Solidity</a:t>
            </a:r>
          </a:p>
          <a:p>
            <a:pPr lvl="1"/>
            <a:r>
              <a:rPr lang="en-US" altLang="en-US" dirty="0" smtClean="0"/>
              <a:t>No teleportation</a:t>
            </a:r>
          </a:p>
          <a:p>
            <a:pPr lvl="2"/>
            <a:r>
              <a:rPr lang="en-US" altLang="en-US" dirty="0" smtClean="0"/>
              <a:t>Objects must come from somewhere</a:t>
            </a:r>
          </a:p>
          <a:p>
            <a:pPr lvl="3"/>
            <a:r>
              <a:rPr lang="en-US" altLang="en-US" dirty="0" smtClean="0"/>
              <a:t>not just “pop into existence”</a:t>
            </a:r>
          </a:p>
          <a:p>
            <a:pPr lvl="2"/>
            <a:r>
              <a:rPr lang="en-US" altLang="en-US" dirty="0" smtClean="0"/>
              <a:t>Nothing in the real world does this (things with mass can’t do this)</a:t>
            </a:r>
            <a:endParaRPr lang="en-US" alt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2020 - Brad Myers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5047C-12C7-44A7-BF28-54770E346A6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27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cture template_polo">
  <a:themeElements>
    <a:clrScheme name="lecture template_polo 9">
      <a:dk1>
        <a:srgbClr val="000000"/>
      </a:dk1>
      <a:lt1>
        <a:srgbClr val="FFFFFF"/>
      </a:lt1>
      <a:dk2>
        <a:srgbClr val="7C1302"/>
      </a:dk2>
      <a:lt2>
        <a:srgbClr val="CC9900"/>
      </a:lt2>
      <a:accent1>
        <a:srgbClr val="CC9900"/>
      </a:accent1>
      <a:accent2>
        <a:srgbClr val="CC3300"/>
      </a:accent2>
      <a:accent3>
        <a:srgbClr val="FFFFFF"/>
      </a:accent3>
      <a:accent4>
        <a:srgbClr val="000000"/>
      </a:accent4>
      <a:accent5>
        <a:srgbClr val="E2CAAA"/>
      </a:accent5>
      <a:accent6>
        <a:srgbClr val="B92D00"/>
      </a:accent6>
      <a:hlink>
        <a:srgbClr val="808080"/>
      </a:hlink>
      <a:folHlink>
        <a:srgbClr val="CCCC66"/>
      </a:folHlink>
    </a:clrScheme>
    <a:fontScheme name="lecture template_pol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cture template_polo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 template_polo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 template</Template>
  <TotalTime>96679</TotalTime>
  <Words>2118</Words>
  <Application>Microsoft Office PowerPoint</Application>
  <PresentationFormat>On-screen Show (4:3)</PresentationFormat>
  <Paragraphs>363</Paragraphs>
  <Slides>41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7" baseType="lpstr">
      <vt:lpstr>Arial</vt:lpstr>
      <vt:lpstr>Courier New</vt:lpstr>
      <vt:lpstr>Tahoma</vt:lpstr>
      <vt:lpstr>Times New Roman</vt:lpstr>
      <vt:lpstr>Wingdings</vt:lpstr>
      <vt:lpstr>lecture template_polo</vt:lpstr>
      <vt:lpstr>Lecture 27: Animation in Toolkits</vt:lpstr>
      <vt:lpstr>Logistics</vt:lpstr>
      <vt:lpstr>Animation </vt:lpstr>
      <vt:lpstr>Classic Animation in Toolkits</vt:lpstr>
      <vt:lpstr>Why Animation?</vt:lpstr>
      <vt:lpstr>Why Animation, cont.</vt:lpstr>
      <vt:lpstr>Three principles from traditional animation</vt:lpstr>
      <vt:lpstr>Specific techniques employing these principles</vt:lpstr>
      <vt:lpstr>Specific techniques employing these principles</vt:lpstr>
      <vt:lpstr>Specific techniques employing these principles</vt:lpstr>
      <vt:lpstr>Specific techniques employing these principles</vt:lpstr>
      <vt:lpstr>Specific techniques employing these principles</vt:lpstr>
      <vt:lpstr>Specific techniques employing these principles</vt:lpstr>
      <vt:lpstr>Follow Through</vt:lpstr>
      <vt:lpstr>Specific techniques employing these principles</vt:lpstr>
      <vt:lpstr>Specific techniques employing these principles</vt:lpstr>
      <vt:lpstr>Specific techniques employing these principles</vt:lpstr>
      <vt:lpstr>Specific techniques employing these principles</vt:lpstr>
      <vt:lpstr>Recap</vt:lpstr>
      <vt:lpstr>Reminder</vt:lpstr>
      <vt:lpstr>Making animation happen in a toolkit</vt:lpstr>
      <vt:lpstr>Animation Constraints</vt:lpstr>
      <vt:lpstr>Animation Constraints</vt:lpstr>
      <vt:lpstr>Code for Animation Constraints</vt:lpstr>
      <vt:lpstr>Animating Bullet’s Position</vt:lpstr>
      <vt:lpstr>Command can propagate the value</vt:lpstr>
      <vt:lpstr>Interrupting the Animation</vt:lpstr>
      <vt:lpstr>Types of Animations</vt:lpstr>
      <vt:lpstr>Cartoon Animations</vt:lpstr>
      <vt:lpstr>Color Change</vt:lpstr>
      <vt:lpstr>Point-List Animation</vt:lpstr>
      <vt:lpstr>Animation Through a List</vt:lpstr>
      <vt:lpstr>Animations for Visibility</vt:lpstr>
      <vt:lpstr>Animation of Visibility</vt:lpstr>
      <vt:lpstr>Other Parameters</vt:lpstr>
      <vt:lpstr>Implementation</vt:lpstr>
      <vt:lpstr>Other features</vt:lpstr>
      <vt:lpstr>Other Uses of Animations</vt:lpstr>
      <vt:lpstr>Uses of Animations</vt:lpstr>
      <vt:lpstr>CSS Transitions</vt:lpstr>
      <vt:lpstr>CSS Animations</vt:lpstr>
    </vt:vector>
  </TitlesOfParts>
  <Company>Carnegie Mellon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05-830 Lecture 1</dc:title>
  <dc:creator>Brad Myers</dc:creator>
  <cp:lastModifiedBy>Brad Myers</cp:lastModifiedBy>
  <cp:revision>2074</cp:revision>
  <cp:lastPrinted>1601-01-01T00:00:00Z</cp:lastPrinted>
  <dcterms:created xsi:type="dcterms:W3CDTF">2001-06-15T20:03:27Z</dcterms:created>
  <dcterms:modified xsi:type="dcterms:W3CDTF">2020-12-03T02:59:50Z</dcterms:modified>
</cp:coreProperties>
</file>