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9" r:id="rId1"/>
  </p:sldMasterIdLst>
  <p:notesMasterIdLst>
    <p:notesMasterId r:id="rId38"/>
  </p:notesMasterIdLst>
  <p:sldIdLst>
    <p:sldId id="282" r:id="rId2"/>
    <p:sldId id="317" r:id="rId3"/>
    <p:sldId id="318" r:id="rId4"/>
    <p:sldId id="319" r:id="rId5"/>
    <p:sldId id="320" r:id="rId6"/>
    <p:sldId id="321" r:id="rId7"/>
    <p:sldId id="322" r:id="rId8"/>
    <p:sldId id="323" r:id="rId9"/>
    <p:sldId id="324" r:id="rId10"/>
    <p:sldId id="325" r:id="rId11"/>
    <p:sldId id="326" r:id="rId12"/>
    <p:sldId id="327" r:id="rId13"/>
    <p:sldId id="328" r:id="rId14"/>
    <p:sldId id="329" r:id="rId15"/>
    <p:sldId id="330" r:id="rId16"/>
    <p:sldId id="331" r:id="rId17"/>
    <p:sldId id="332" r:id="rId18"/>
    <p:sldId id="333" r:id="rId19"/>
    <p:sldId id="334" r:id="rId20"/>
    <p:sldId id="335" r:id="rId21"/>
    <p:sldId id="336" r:id="rId22"/>
    <p:sldId id="337" r:id="rId23"/>
    <p:sldId id="338" r:id="rId24"/>
    <p:sldId id="339" r:id="rId25"/>
    <p:sldId id="340" r:id="rId26"/>
    <p:sldId id="341" r:id="rId27"/>
    <p:sldId id="342" r:id="rId28"/>
    <p:sldId id="344" r:id="rId29"/>
    <p:sldId id="345" r:id="rId30"/>
    <p:sldId id="346" r:id="rId31"/>
    <p:sldId id="347" r:id="rId32"/>
    <p:sldId id="348" r:id="rId33"/>
    <p:sldId id="349" r:id="rId34"/>
    <p:sldId id="350" r:id="rId35"/>
    <p:sldId id="351" r:id="rId36"/>
    <p:sldId id="352" r:id="rId3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E0000"/>
    <a:srgbClr val="CC9900"/>
    <a:srgbClr val="33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2" autoAdjust="0"/>
    <p:restoredTop sz="94237" autoAdjust="0"/>
  </p:normalViewPr>
  <p:slideViewPr>
    <p:cSldViewPr snapToGrid="0">
      <p:cViewPr varScale="1">
        <p:scale>
          <a:sx n="88" d="100"/>
          <a:sy n="88" d="100"/>
        </p:scale>
        <p:origin x="1044" y="84"/>
      </p:cViewPr>
      <p:guideLst>
        <p:guide orient="horz" pos="2160"/>
        <p:guide pos="2880"/>
      </p:guideLst>
    </p:cSldViewPr>
  </p:slideViewPr>
  <p:outlineViewPr>
    <p:cViewPr>
      <p:scale>
        <a:sx n="33" d="100"/>
        <a:sy n="33" d="100"/>
      </p:scale>
      <p:origin x="0" y="1989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 r:id="rId18" collapse="1"/>
      <p:sld r:id="rId19" collapse="1"/>
      <p:sld r:id="rId20" collapse="1"/>
      <p:sld r:id="rId21" collapse="1"/>
      <p:sld r:id="rId22" collapse="1"/>
      <p:sld r:id="rId23" collapse="1"/>
      <p:sld r:id="rId24" collapse="1"/>
      <p:sld r:id="rId25" collapse="1"/>
      <p:sld r:id="rId26" collapse="1"/>
    </p:sldLst>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13" Type="http://schemas.openxmlformats.org/officeDocument/2006/relationships/slide" Target="slides/slide14.xml"/><Relationship Id="rId18" Type="http://schemas.openxmlformats.org/officeDocument/2006/relationships/slide" Target="slides/slide20.xml"/><Relationship Id="rId26" Type="http://schemas.openxmlformats.org/officeDocument/2006/relationships/slide" Target="slides/slide28.xml"/><Relationship Id="rId3" Type="http://schemas.openxmlformats.org/officeDocument/2006/relationships/slide" Target="slides/slide4.xml"/><Relationship Id="rId21" Type="http://schemas.openxmlformats.org/officeDocument/2006/relationships/slide" Target="slides/slide23.xml"/><Relationship Id="rId7" Type="http://schemas.openxmlformats.org/officeDocument/2006/relationships/slide" Target="slides/slide8.xml"/><Relationship Id="rId12" Type="http://schemas.openxmlformats.org/officeDocument/2006/relationships/slide" Target="slides/slide13.xml"/><Relationship Id="rId17" Type="http://schemas.openxmlformats.org/officeDocument/2006/relationships/slide" Target="slides/slide19.xml"/><Relationship Id="rId25" Type="http://schemas.openxmlformats.org/officeDocument/2006/relationships/slide" Target="slides/slide27.xml"/><Relationship Id="rId2" Type="http://schemas.openxmlformats.org/officeDocument/2006/relationships/slide" Target="slides/slide3.xml"/><Relationship Id="rId16" Type="http://schemas.openxmlformats.org/officeDocument/2006/relationships/slide" Target="slides/slide17.xml"/><Relationship Id="rId20" Type="http://schemas.openxmlformats.org/officeDocument/2006/relationships/slide" Target="slides/slide22.xml"/><Relationship Id="rId1" Type="http://schemas.openxmlformats.org/officeDocument/2006/relationships/slide" Target="slides/slide1.xml"/><Relationship Id="rId6" Type="http://schemas.openxmlformats.org/officeDocument/2006/relationships/slide" Target="slides/slide7.xml"/><Relationship Id="rId11" Type="http://schemas.openxmlformats.org/officeDocument/2006/relationships/slide" Target="slides/slide12.xml"/><Relationship Id="rId24" Type="http://schemas.openxmlformats.org/officeDocument/2006/relationships/slide" Target="slides/slide26.xml"/><Relationship Id="rId5" Type="http://schemas.openxmlformats.org/officeDocument/2006/relationships/slide" Target="slides/slide6.xml"/><Relationship Id="rId15" Type="http://schemas.openxmlformats.org/officeDocument/2006/relationships/slide" Target="slides/slide16.xml"/><Relationship Id="rId23" Type="http://schemas.openxmlformats.org/officeDocument/2006/relationships/slide" Target="slides/slide25.xml"/><Relationship Id="rId10" Type="http://schemas.openxmlformats.org/officeDocument/2006/relationships/slide" Target="slides/slide11.xml"/><Relationship Id="rId19" Type="http://schemas.openxmlformats.org/officeDocument/2006/relationships/slide" Target="slides/slide21.xml"/><Relationship Id="rId4" Type="http://schemas.openxmlformats.org/officeDocument/2006/relationships/slide" Target="slides/slide5.xml"/><Relationship Id="rId9" Type="http://schemas.openxmlformats.org/officeDocument/2006/relationships/slide" Target="slides/slide10.xml"/><Relationship Id="rId14" Type="http://schemas.openxmlformats.org/officeDocument/2006/relationships/slide" Target="slides/slide15.xml"/><Relationship Id="rId22" Type="http://schemas.openxmlformats.org/officeDocument/2006/relationships/slide" Target="slides/slide2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ahoma" pitchFamily="34" charset="0"/>
              </a:defRPr>
            </a:lvl1pPr>
          </a:lstStyle>
          <a:p>
            <a:pPr>
              <a:defRPr/>
            </a:pPr>
            <a:endParaRPr lang="en-US"/>
          </a:p>
        </p:txBody>
      </p:sp>
      <p:sp>
        <p:nvSpPr>
          <p:cNvPr id="112643"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ahoma" pitchFamily="34" charset="0"/>
              </a:defRPr>
            </a:lvl1pPr>
          </a:lstStyle>
          <a:p>
            <a:pPr>
              <a:defRPr/>
            </a:pPr>
            <a:endParaRPr lang="en-US"/>
          </a:p>
        </p:txBody>
      </p:sp>
      <p:sp>
        <p:nvSpPr>
          <p:cNvPr id="327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12645"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12646"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ahoma" pitchFamily="34" charset="0"/>
              </a:defRPr>
            </a:lvl1pPr>
          </a:lstStyle>
          <a:p>
            <a:pPr>
              <a:defRPr/>
            </a:pPr>
            <a:endParaRPr lang="en-US"/>
          </a:p>
        </p:txBody>
      </p:sp>
      <p:sp>
        <p:nvSpPr>
          <p:cNvPr id="112647"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ahoma" pitchFamily="34" charset="0"/>
              </a:defRPr>
            </a:lvl1pPr>
          </a:lstStyle>
          <a:p>
            <a:pPr>
              <a:defRPr/>
            </a:pPr>
            <a:fld id="{307D520D-48F3-46FA-8AB2-D63839DB6ABB}" type="slidenum">
              <a:rPr lang="en-US"/>
              <a:pPr>
                <a:defRPr/>
              </a:pPr>
              <a:t>‹#›</a:t>
            </a:fld>
            <a:endParaRPr lang="en-US"/>
          </a:p>
        </p:txBody>
      </p:sp>
    </p:spTree>
    <p:extLst>
      <p:ext uri="{BB962C8B-B14F-4D97-AF65-F5344CB8AC3E}">
        <p14:creationId xmlns:p14="http://schemas.microsoft.com/office/powerpoint/2010/main" val="426623235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EA0C2139-C5B0-4ECC-8FA1-30116DFB1297}" type="slidenum">
              <a:rPr lang="en-US" smtClean="0"/>
              <a:pPr/>
              <a:t>1</a:t>
            </a:fld>
            <a:endParaRPr lang="en-US" smtClean="0"/>
          </a:p>
        </p:txBody>
      </p:sp>
      <p:sp>
        <p:nvSpPr>
          <p:cNvPr id="33795" name="Rectangle 2"/>
          <p:cNvSpPr>
            <a:spLocks noGrp="1" noRot="1" noChangeAspect="1" noChangeArrowheads="1" noTextEdit="1"/>
          </p:cNvSpPr>
          <p:nvPr>
            <p:ph type="sldImg"/>
          </p:nvPr>
        </p:nvSpPr>
        <p:spPr>
          <a:xfrm>
            <a:off x="1143000" y="685800"/>
            <a:ext cx="4572000" cy="3429000"/>
          </a:xfrm>
          <a:ln/>
        </p:spPr>
      </p:sp>
      <p:sp>
        <p:nvSpPr>
          <p:cNvPr id="33796"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3979212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8E48DA00-A72E-4F7D-A057-28DF4A5EC7F4}" type="slidenum">
              <a:rPr lang="en-US"/>
              <a:pPr/>
              <a:t>10</a:t>
            </a:fld>
            <a:endParaRPr lang="en-US"/>
          </a:p>
        </p:txBody>
      </p:sp>
      <p:sp>
        <p:nvSpPr>
          <p:cNvPr id="50179" name="Rectangle 2"/>
          <p:cNvSpPr>
            <a:spLocks noGrp="1" noRot="1" noChangeAspect="1" noChangeArrowheads="1" noTextEdit="1"/>
          </p:cNvSpPr>
          <p:nvPr>
            <p:ph type="sldImg"/>
          </p:nvPr>
        </p:nvSpPr>
        <p:spPr>
          <a:xfrm>
            <a:off x="1144588" y="685800"/>
            <a:ext cx="4572000" cy="3429000"/>
          </a:xfrm>
          <a:ln/>
        </p:spPr>
      </p:sp>
      <p:sp>
        <p:nvSpPr>
          <p:cNvPr id="50180"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39743547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C5089D32-C170-48D0-8A57-8776E9426F8C}" type="slidenum">
              <a:rPr lang="en-US"/>
              <a:pPr/>
              <a:t>11</a:t>
            </a:fld>
            <a:endParaRPr lang="en-US"/>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11533607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E8AC642C-8468-4CEA-A99C-D17D4F2FC1CF}" type="slidenum">
              <a:rPr lang="en-US"/>
              <a:pPr/>
              <a:t>12</a:t>
            </a:fld>
            <a:endParaRPr lang="en-US"/>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16047975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9881E2A1-13F1-4D4C-A2A4-207BDCB9ECAE}" type="slidenum">
              <a:rPr lang="en-US"/>
              <a:pPr/>
              <a:t>13</a:t>
            </a:fld>
            <a:endParaRPr lang="en-US"/>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26701325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1B262223-9AF0-44C5-ABCD-8CCE7A414EA3}" type="slidenum">
              <a:rPr lang="en-US"/>
              <a:pPr/>
              <a:t>14</a:t>
            </a:fld>
            <a:endParaRPr lang="en-US"/>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23806621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3AA97601-DB5C-4373-A7DF-A25CA45EA9AA}" type="slidenum">
              <a:rPr lang="en-US"/>
              <a:pPr/>
              <a:t>15</a:t>
            </a:fld>
            <a:endParaRPr lang="en-US"/>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21656230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94E9961C-9DF1-41CD-9DFC-6DED362EE20C}" type="slidenum">
              <a:rPr lang="en-US"/>
              <a:pPr/>
              <a:t>16</a:t>
            </a:fld>
            <a:endParaRPr lang="en-US"/>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14850349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5C268310-7543-4761-84DB-6BA98A4C01AE}" type="slidenum">
              <a:rPr lang="en-US"/>
              <a:pPr/>
              <a:t>17</a:t>
            </a:fld>
            <a:endParaRPr 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18088221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4AA83B9C-219A-465A-B986-7F8A1F930455}" type="slidenum">
              <a:rPr lang="en-US"/>
              <a:pPr/>
              <a:t>18</a:t>
            </a:fld>
            <a:endParaRPr lang="en-US"/>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415870768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C4BA066B-9A1B-4CA9-8DEC-57C0ABEEAD7C}" type="slidenum">
              <a:rPr lang="en-US"/>
              <a:pPr/>
              <a:t>19</a:t>
            </a:fld>
            <a:endParaRPr lang="en-US"/>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4845574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pPr>
              <a:defRPr/>
            </a:pPr>
            <a:fld id="{307D520D-48F3-46FA-8AB2-D63839DB6ABB}" type="slidenum">
              <a:rPr lang="en-US" smtClean="0"/>
              <a:pPr>
                <a:defRPr/>
              </a:pPr>
              <a:t>2</a:t>
            </a:fld>
            <a:endParaRPr lang="en-US"/>
          </a:p>
        </p:txBody>
      </p:sp>
    </p:spTree>
    <p:extLst>
      <p:ext uri="{BB962C8B-B14F-4D97-AF65-F5344CB8AC3E}">
        <p14:creationId xmlns:p14="http://schemas.microsoft.com/office/powerpoint/2010/main" val="34120635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3F315826-A961-4608-9823-6E6FA525C0C3}" type="slidenum">
              <a:rPr lang="en-US"/>
              <a:pPr/>
              <a:t>20</a:t>
            </a:fld>
            <a:endParaRPr lang="en-US"/>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r>
              <a:rPr lang="en-US" dirty="0" smtClean="0"/>
              <a:t>MOVED TO LECTURE 5</a:t>
            </a:r>
          </a:p>
        </p:txBody>
      </p:sp>
    </p:spTree>
    <p:extLst>
      <p:ext uri="{BB962C8B-B14F-4D97-AF65-F5344CB8AC3E}">
        <p14:creationId xmlns:p14="http://schemas.microsoft.com/office/powerpoint/2010/main" val="113445371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2D29E09B-A075-423A-9145-DD866D0CB625}" type="slidenum">
              <a:rPr lang="en-US"/>
              <a:pPr/>
              <a:t>21</a:t>
            </a:fld>
            <a:endParaRPr lang="en-US"/>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108712259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6F4C7A88-B883-48B4-A063-DE7086717D98}" type="slidenum">
              <a:rPr lang="en-US"/>
              <a:pPr/>
              <a:t>22</a:t>
            </a:fld>
            <a:endParaRPr lang="en-US"/>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96148877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0B1AE4D4-2DC2-48F6-AA3E-249780337390}" type="slidenum">
              <a:rPr lang="en-US"/>
              <a:pPr/>
              <a:t>23</a:t>
            </a:fld>
            <a:endParaRPr lang="en-US"/>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272750519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975E4830-33F3-4EDB-832B-DC8B50D70660}" type="slidenum">
              <a:rPr lang="en-US"/>
              <a:pPr/>
              <a:t>24</a:t>
            </a:fld>
            <a:endParaRPr lang="en-US"/>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24263124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6607BF8B-610D-4B55-A2F8-2C9CB7B796A8}" type="slidenum">
              <a:rPr lang="en-US"/>
              <a:pPr/>
              <a:t>25</a:t>
            </a:fld>
            <a:endParaRPr lang="en-US"/>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r>
              <a:rPr lang="en-US" smtClean="0"/>
              <a:t>**** STOPPED HERE *****</a:t>
            </a:r>
          </a:p>
        </p:txBody>
      </p:sp>
    </p:spTree>
    <p:extLst>
      <p:ext uri="{BB962C8B-B14F-4D97-AF65-F5344CB8AC3E}">
        <p14:creationId xmlns:p14="http://schemas.microsoft.com/office/powerpoint/2010/main" val="1184933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363C1F58-0E46-491F-BF44-941C1F7F8845}" type="slidenum">
              <a:rPr lang="en-US"/>
              <a:pPr/>
              <a:t>26</a:t>
            </a:fld>
            <a:endParaRPr lang="en-US"/>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140473026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B35A7F95-54D6-4896-A237-D51BD1F2CCC7}" type="slidenum">
              <a:rPr lang="en-US"/>
              <a:pPr/>
              <a:t>27</a:t>
            </a:fld>
            <a:endParaRPr lang="en-US"/>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65097691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F1AF0DD5-1D82-40E0-BC0B-305D244BECA3}" type="slidenum">
              <a:rPr lang="en-US"/>
              <a:pPr/>
              <a:t>28</a:t>
            </a:fld>
            <a:endParaRPr lang="en-US"/>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17832292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EFF5B4E6-6A37-466E-B8B0-A8BE562E4920}" type="slidenum">
              <a:rPr lang="en-US"/>
              <a:pPr/>
              <a:t>3</a:t>
            </a:fld>
            <a:endParaRPr lang="en-US"/>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25678661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D968EBA3-3960-40AB-95A6-D9F799760B9F}" type="slidenum">
              <a:rPr lang="en-US"/>
              <a:pPr/>
              <a:t>4</a:t>
            </a:fld>
            <a:endParaRPr lang="en-US"/>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23764336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78BBD650-115E-42A5-BDF3-F4D6692E338E}" type="slidenum">
              <a:rPr lang="en-US"/>
              <a:pPr/>
              <a:t>5</a:t>
            </a:fld>
            <a:endParaRPr lang="en-US"/>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24484331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D845CD64-2C6F-47CB-9E8E-9698DE29FBC5}" type="slidenum">
              <a:rPr lang="en-US"/>
              <a:pPr/>
              <a:t>6</a:t>
            </a:fld>
            <a:endParaRPr lang="en-US"/>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40397695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296C1756-47D1-42CA-9BB6-84BAAFADB34D}" type="slidenum">
              <a:rPr lang="en-US"/>
              <a:pPr/>
              <a:t>7</a:t>
            </a:fld>
            <a:endParaRPr lang="en-US"/>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8539063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8C816758-A81E-4512-956A-04B318DFCE14}" type="slidenum">
              <a:rPr lang="en-US"/>
              <a:pPr/>
              <a:t>8</a:t>
            </a:fld>
            <a:endParaRPr lang="en-US"/>
          </a:p>
        </p:txBody>
      </p:sp>
      <p:sp>
        <p:nvSpPr>
          <p:cNvPr id="49155" name="Rectangle 2"/>
          <p:cNvSpPr>
            <a:spLocks noGrp="1" noRot="1" noChangeAspect="1" noChangeArrowheads="1" noTextEdit="1"/>
          </p:cNvSpPr>
          <p:nvPr>
            <p:ph type="sldImg"/>
          </p:nvPr>
        </p:nvSpPr>
        <p:spPr>
          <a:xfrm>
            <a:off x="1144588" y="685800"/>
            <a:ext cx="4572000" cy="3429000"/>
          </a:xfrm>
          <a:ln/>
        </p:spPr>
      </p:sp>
      <p:sp>
        <p:nvSpPr>
          <p:cNvPr id="49156"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28224139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8C816758-A81E-4512-956A-04B318DFCE14}" type="slidenum">
              <a:rPr lang="en-US"/>
              <a:pPr/>
              <a:t>9</a:t>
            </a:fld>
            <a:endParaRPr lang="en-US"/>
          </a:p>
        </p:txBody>
      </p:sp>
      <p:sp>
        <p:nvSpPr>
          <p:cNvPr id="49155" name="Rectangle 2"/>
          <p:cNvSpPr>
            <a:spLocks noGrp="1" noRot="1" noChangeAspect="1" noChangeArrowheads="1" noTextEdit="1"/>
          </p:cNvSpPr>
          <p:nvPr>
            <p:ph type="sldImg"/>
          </p:nvPr>
        </p:nvSpPr>
        <p:spPr>
          <a:xfrm>
            <a:off x="1144588" y="685800"/>
            <a:ext cx="4572000" cy="3429000"/>
          </a:xfrm>
          <a:ln/>
        </p:spPr>
      </p:sp>
      <p:sp>
        <p:nvSpPr>
          <p:cNvPr id="49156"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120527733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7"/>
          <p:cNvGrpSpPr>
            <a:grpSpLocks/>
          </p:cNvGrpSpPr>
          <p:nvPr/>
        </p:nvGrpSpPr>
        <p:grpSpPr bwMode="auto">
          <a:xfrm rot="5400000">
            <a:off x="-3072084" y="3072088"/>
            <a:ext cx="6858000" cy="713831"/>
            <a:chOff x="0" y="0"/>
            <a:chExt cx="5760" cy="128"/>
          </a:xfrm>
        </p:grpSpPr>
        <p:sp>
          <p:nvSpPr>
            <p:cNvPr id="5" name="Rectangle 8"/>
            <p:cNvSpPr>
              <a:spLocks noChangeArrowheads="1"/>
            </p:cNvSpPr>
            <p:nvPr userDrawn="1"/>
          </p:nvSpPr>
          <p:spPr bwMode="auto">
            <a:xfrm>
              <a:off x="0" y="0"/>
              <a:ext cx="5760" cy="128"/>
            </a:xfrm>
            <a:prstGeom prst="rect">
              <a:avLst/>
            </a:prstGeom>
            <a:solidFill>
              <a:schemeClr val="tx2"/>
            </a:solidFill>
            <a:ln w="9525">
              <a:noFill/>
              <a:miter lim="800000"/>
              <a:headEnd/>
              <a:tailEnd/>
            </a:ln>
            <a:effectLst/>
          </p:spPr>
          <p:txBody>
            <a:bodyPr wrap="none" anchor="ctr"/>
            <a:lstStyle/>
            <a:p>
              <a:pPr>
                <a:defRPr/>
              </a:pPr>
              <a:endParaRPr lang="en-US"/>
            </a:p>
          </p:txBody>
        </p:sp>
        <p:sp>
          <p:nvSpPr>
            <p:cNvPr id="6" name="Rectangle 9"/>
            <p:cNvSpPr>
              <a:spLocks noChangeArrowheads="1"/>
            </p:cNvSpPr>
            <p:nvPr userDrawn="1"/>
          </p:nvSpPr>
          <p:spPr bwMode="auto">
            <a:xfrm>
              <a:off x="2880" y="0"/>
              <a:ext cx="2880" cy="128"/>
            </a:xfrm>
            <a:prstGeom prst="rect">
              <a:avLst/>
            </a:prstGeom>
            <a:solidFill>
              <a:schemeClr val="accent2"/>
            </a:solidFill>
            <a:ln w="9525">
              <a:noFill/>
              <a:miter lim="800000"/>
              <a:headEnd/>
              <a:tailEnd/>
            </a:ln>
            <a:effectLst/>
          </p:spPr>
          <p:txBody>
            <a:bodyPr wrap="none" anchor="ctr"/>
            <a:lstStyle/>
            <a:p>
              <a:pPr>
                <a:defRPr/>
              </a:pPr>
              <a:endParaRPr lang="en-US"/>
            </a:p>
          </p:txBody>
        </p:sp>
        <p:sp>
          <p:nvSpPr>
            <p:cNvPr id="7" name="Rectangle 10"/>
            <p:cNvSpPr>
              <a:spLocks noChangeArrowheads="1"/>
            </p:cNvSpPr>
            <p:nvPr userDrawn="1"/>
          </p:nvSpPr>
          <p:spPr bwMode="auto">
            <a:xfrm>
              <a:off x="4320" y="0"/>
              <a:ext cx="1440" cy="128"/>
            </a:xfrm>
            <a:prstGeom prst="rect">
              <a:avLst/>
            </a:prstGeom>
            <a:solidFill>
              <a:schemeClr val="accent1"/>
            </a:solidFill>
            <a:ln w="9525">
              <a:noFill/>
              <a:miter lim="800000"/>
              <a:headEnd/>
              <a:tailEnd/>
            </a:ln>
            <a:effectLst/>
          </p:spPr>
          <p:txBody>
            <a:bodyPr wrap="none" anchor="ctr"/>
            <a:lstStyle/>
            <a:p>
              <a:pPr>
                <a:defRPr/>
              </a:pPr>
              <a:endParaRPr lang="en-US"/>
            </a:p>
          </p:txBody>
        </p:sp>
        <p:sp>
          <p:nvSpPr>
            <p:cNvPr id="8" name="Rectangle 11"/>
            <p:cNvSpPr>
              <a:spLocks noChangeArrowheads="1"/>
            </p:cNvSpPr>
            <p:nvPr userDrawn="1"/>
          </p:nvSpPr>
          <p:spPr bwMode="auto">
            <a:xfrm>
              <a:off x="5269" y="0"/>
              <a:ext cx="491" cy="128"/>
            </a:xfrm>
            <a:prstGeom prst="rect">
              <a:avLst/>
            </a:prstGeom>
            <a:solidFill>
              <a:schemeClr val="folHlink"/>
            </a:solidFill>
            <a:ln w="9525">
              <a:noFill/>
              <a:miter lim="800000"/>
              <a:headEnd/>
              <a:tailEnd/>
            </a:ln>
            <a:effectLst/>
          </p:spPr>
          <p:txBody>
            <a:bodyPr wrap="none" anchor="ctr"/>
            <a:lstStyle/>
            <a:p>
              <a:pPr>
                <a:defRPr/>
              </a:pPr>
              <a:endParaRPr lang="en-US"/>
            </a:p>
          </p:txBody>
        </p:sp>
      </p:grpSp>
      <p:sp>
        <p:nvSpPr>
          <p:cNvPr id="261122" name="Rectangle 2"/>
          <p:cNvSpPr>
            <a:spLocks noGrp="1" noChangeArrowheads="1"/>
          </p:cNvSpPr>
          <p:nvPr>
            <p:ph type="ctrTitle"/>
          </p:nvPr>
        </p:nvSpPr>
        <p:spPr>
          <a:xfrm>
            <a:off x="1087441" y="1443038"/>
            <a:ext cx="7767637" cy="2133600"/>
          </a:xfrm>
        </p:spPr>
        <p:txBody>
          <a:bodyPr/>
          <a:lstStyle>
            <a:lvl1pPr>
              <a:defRPr sz="3600">
                <a:solidFill>
                  <a:schemeClr val="tx1"/>
                </a:solidFill>
              </a:defRPr>
            </a:lvl1pPr>
          </a:lstStyle>
          <a:p>
            <a:r>
              <a:rPr lang="en-US" altLang="en-US"/>
              <a:t>Click to edit Master title style</a:t>
            </a:r>
          </a:p>
        </p:txBody>
      </p:sp>
      <p:sp>
        <p:nvSpPr>
          <p:cNvPr id="261123" name="Rectangle 3"/>
          <p:cNvSpPr>
            <a:spLocks noGrp="1" noChangeArrowheads="1"/>
          </p:cNvSpPr>
          <p:nvPr>
            <p:ph type="subTitle" idx="1"/>
          </p:nvPr>
        </p:nvSpPr>
        <p:spPr>
          <a:xfrm>
            <a:off x="2083594" y="4425956"/>
            <a:ext cx="6750847" cy="1616075"/>
          </a:xfrm>
        </p:spPr>
        <p:txBody>
          <a:bodyPr/>
          <a:lstStyle>
            <a:lvl1pPr marL="0" indent="0">
              <a:buFont typeface="Wingdings" pitchFamily="2" charset="2"/>
              <a:buNone/>
              <a:defRPr sz="2400"/>
            </a:lvl1pPr>
          </a:lstStyle>
          <a:p>
            <a:r>
              <a:rPr lang="en-US" altLang="en-US"/>
              <a:t>Click to edit Master subtitle style</a:t>
            </a:r>
          </a:p>
        </p:txBody>
      </p:sp>
      <p:sp>
        <p:nvSpPr>
          <p:cNvPr id="10" name="Rectangle 4"/>
          <p:cNvSpPr>
            <a:spLocks noGrp="1" noChangeArrowheads="1"/>
          </p:cNvSpPr>
          <p:nvPr>
            <p:ph type="dt" sz="half" idx="10"/>
          </p:nvPr>
        </p:nvSpPr>
        <p:spPr>
          <a:xfrm>
            <a:off x="760806" y="6248400"/>
            <a:ext cx="2133600" cy="457200"/>
          </a:xfrm>
        </p:spPr>
        <p:txBody>
          <a:bodyPr/>
          <a:lstStyle>
            <a:lvl1pPr>
              <a:defRPr/>
            </a:lvl1pPr>
          </a:lstStyle>
          <a:p>
            <a:pPr>
              <a:defRPr/>
            </a:pPr>
            <a:endParaRPr lang="en-US" altLang="en-US" dirty="0"/>
          </a:p>
        </p:txBody>
      </p:sp>
      <p:sp>
        <p:nvSpPr>
          <p:cNvPr id="11" name="Rectangle 5"/>
          <p:cNvSpPr>
            <a:spLocks noGrp="1" noChangeArrowheads="1"/>
          </p:cNvSpPr>
          <p:nvPr>
            <p:ph type="ftr" sz="quarter" idx="11"/>
          </p:nvPr>
        </p:nvSpPr>
        <p:spPr/>
        <p:txBody>
          <a:bodyPr/>
          <a:lstStyle>
            <a:lvl1pPr>
              <a:defRPr/>
            </a:lvl1pPr>
          </a:lstStyle>
          <a:p>
            <a:pPr>
              <a:defRPr/>
            </a:pPr>
            <a:r>
              <a:rPr lang="en-US" altLang="en-US" smtClean="0"/>
              <a:t>© 2020 - Brad Myers</a:t>
            </a:r>
            <a:endParaRPr lang="en-US" altLang="en-US"/>
          </a:p>
        </p:txBody>
      </p:sp>
      <p:sp>
        <p:nvSpPr>
          <p:cNvPr id="12" name="Rectangle 6"/>
          <p:cNvSpPr>
            <a:spLocks noGrp="1" noChangeArrowheads="1"/>
          </p:cNvSpPr>
          <p:nvPr>
            <p:ph type="sldNum" sz="quarter" idx="12"/>
          </p:nvPr>
        </p:nvSpPr>
        <p:spPr>
          <a:xfrm>
            <a:off x="6700840" y="6248400"/>
            <a:ext cx="2133600" cy="457200"/>
          </a:xfrm>
        </p:spPr>
        <p:txBody>
          <a:bodyPr/>
          <a:lstStyle>
            <a:lvl1pPr>
              <a:defRPr/>
            </a:lvl1pPr>
          </a:lstStyle>
          <a:p>
            <a:pPr>
              <a:defRPr/>
            </a:pPr>
            <a:fld id="{1B3B77B1-CE06-4CD1-893A-1C072024AD65}" type="slidenum">
              <a:rPr lang="en-US" altLang="en-US"/>
              <a:pPr>
                <a:defRPr/>
              </a:pPr>
              <a:t>‹#›</a:t>
            </a:fld>
            <a:endParaRPr lang="en-US" altLang="en-US"/>
          </a:p>
        </p:txBody>
      </p:sp>
      <p:pic>
        <p:nvPicPr>
          <p:cNvPr id="14" name="Picture 12" descr="red_hcii_logo"/>
          <p:cNvPicPr>
            <a:picLocks noChangeAspect="1" noChangeArrowheads="1"/>
          </p:cNvPicPr>
          <p:nvPr userDrawn="1"/>
        </p:nvPicPr>
        <p:blipFill>
          <a:blip r:embed="rId2" cstate="print"/>
          <a:srcRect/>
          <a:stretch>
            <a:fillRect/>
          </a:stretch>
        </p:blipFill>
        <p:spPr bwMode="auto">
          <a:xfrm>
            <a:off x="881505" y="3910018"/>
            <a:ext cx="1143000" cy="1323975"/>
          </a:xfrm>
          <a:prstGeom prst="rect">
            <a:avLst/>
          </a:prstGeom>
          <a:noFill/>
          <a:ln w="9525">
            <a:noFill/>
            <a:miter lim="800000"/>
            <a:headEnd/>
            <a:tailEnd/>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dt" sz="half" idx="10"/>
          </p:nvPr>
        </p:nvSpPr>
        <p:spPr>
          <a:xfrm>
            <a:off x="457200" y="6432550"/>
            <a:ext cx="2133600" cy="273050"/>
          </a:xfrm>
          <a:ln/>
        </p:spPr>
        <p:txBody>
          <a:bodyPr/>
          <a:lstStyle>
            <a:lvl1pPr>
              <a:defRPr/>
            </a:lvl1pPr>
          </a:lstStyle>
          <a:p>
            <a:pPr>
              <a:defRPr/>
            </a:pPr>
            <a:endParaRPr lang="en-US" altLang="en-US" dirty="0"/>
          </a:p>
        </p:txBody>
      </p:sp>
      <p:sp>
        <p:nvSpPr>
          <p:cNvPr id="5" name="Rectangle 11"/>
          <p:cNvSpPr>
            <a:spLocks noGrp="1" noChangeArrowheads="1"/>
          </p:cNvSpPr>
          <p:nvPr>
            <p:ph type="ftr" sz="quarter" idx="11"/>
          </p:nvPr>
        </p:nvSpPr>
        <p:spPr>
          <a:xfrm>
            <a:off x="2790702" y="6432551"/>
            <a:ext cx="3562597" cy="273050"/>
          </a:xfrm>
          <a:ln/>
        </p:spPr>
        <p:txBody>
          <a:bodyPr/>
          <a:lstStyle>
            <a:lvl1pPr>
              <a:defRPr/>
            </a:lvl1pPr>
          </a:lstStyle>
          <a:p>
            <a:pPr>
              <a:defRPr/>
            </a:pPr>
            <a:r>
              <a:rPr lang="en-US" altLang="en-US" smtClean="0"/>
              <a:t>© 2020 - Brad Myers</a:t>
            </a:r>
            <a:endParaRPr lang="en-US" altLang="en-US"/>
          </a:p>
        </p:txBody>
      </p:sp>
      <p:sp>
        <p:nvSpPr>
          <p:cNvPr id="6" name="Rectangle 12"/>
          <p:cNvSpPr>
            <a:spLocks noGrp="1" noChangeArrowheads="1"/>
          </p:cNvSpPr>
          <p:nvPr>
            <p:ph type="sldNum" sz="quarter" idx="12"/>
          </p:nvPr>
        </p:nvSpPr>
        <p:spPr>
          <a:xfrm>
            <a:off x="6553200" y="6432550"/>
            <a:ext cx="2133600" cy="273050"/>
          </a:xfrm>
          <a:ln/>
        </p:spPr>
        <p:txBody>
          <a:bodyPr/>
          <a:lstStyle>
            <a:lvl1pPr>
              <a:defRPr/>
            </a:lvl1pPr>
          </a:lstStyle>
          <a:p>
            <a:pPr>
              <a:defRPr/>
            </a:pPr>
            <a:fld id="{A3B315BA-FF6E-4F83-822C-B6704CDD7611}" type="slidenum">
              <a:rPr lang="en-US" altLang="en-US"/>
              <a:pPr>
                <a:defRPr/>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6"/>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0"/>
          <p:cNvSpPr>
            <a:spLocks noGrp="1" noChangeArrowheads="1"/>
          </p:cNvSpPr>
          <p:nvPr>
            <p:ph type="dt" sz="half" idx="10"/>
          </p:nvPr>
        </p:nvSpPr>
        <p:spPr>
          <a:xfrm>
            <a:off x="457200" y="6435974"/>
            <a:ext cx="2133600" cy="269631"/>
          </a:xfrm>
          <a:ln/>
        </p:spPr>
        <p:txBody>
          <a:bodyPr/>
          <a:lstStyle>
            <a:lvl1pPr>
              <a:defRPr/>
            </a:lvl1pPr>
          </a:lstStyle>
          <a:p>
            <a:pPr>
              <a:defRPr/>
            </a:pPr>
            <a:endParaRPr lang="en-US" altLang="en-US" dirty="0"/>
          </a:p>
        </p:txBody>
      </p:sp>
      <p:sp>
        <p:nvSpPr>
          <p:cNvPr id="5" name="Rectangle 11"/>
          <p:cNvSpPr>
            <a:spLocks noGrp="1" noChangeArrowheads="1"/>
          </p:cNvSpPr>
          <p:nvPr>
            <p:ph type="ftr" sz="quarter" idx="11"/>
          </p:nvPr>
        </p:nvSpPr>
        <p:spPr>
          <a:xfrm>
            <a:off x="3124200" y="6435974"/>
            <a:ext cx="2895600" cy="269631"/>
          </a:xfrm>
          <a:ln/>
        </p:spPr>
        <p:txBody>
          <a:bodyPr/>
          <a:lstStyle>
            <a:lvl1pPr>
              <a:defRPr/>
            </a:lvl1pPr>
          </a:lstStyle>
          <a:p>
            <a:pPr>
              <a:defRPr/>
            </a:pPr>
            <a:r>
              <a:rPr lang="en-US" altLang="en-US" smtClean="0"/>
              <a:t>© 2020 - Brad Myers</a:t>
            </a:r>
            <a:endParaRPr lang="en-US" altLang="en-US"/>
          </a:p>
        </p:txBody>
      </p:sp>
      <p:sp>
        <p:nvSpPr>
          <p:cNvPr id="6" name="Rectangle 12"/>
          <p:cNvSpPr>
            <a:spLocks noGrp="1" noChangeArrowheads="1"/>
          </p:cNvSpPr>
          <p:nvPr>
            <p:ph type="sldNum" sz="quarter" idx="12"/>
          </p:nvPr>
        </p:nvSpPr>
        <p:spPr>
          <a:xfrm>
            <a:off x="6553200" y="6435974"/>
            <a:ext cx="2133600" cy="269631"/>
          </a:xfrm>
          <a:ln/>
        </p:spPr>
        <p:txBody>
          <a:bodyPr/>
          <a:lstStyle>
            <a:lvl1pPr>
              <a:defRPr/>
            </a:lvl1pPr>
          </a:lstStyle>
          <a:p>
            <a:pPr>
              <a:defRPr/>
            </a:pPr>
            <a:fld id="{99BA91B7-A729-4FFA-B190-1C9571A8B269}" type="slidenum">
              <a:rPr lang="en-US" altLang="en-US"/>
              <a:pPr>
                <a:defRPr/>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normAutofit/>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719263"/>
            <a:ext cx="4038600" cy="4411662"/>
          </a:xfrm>
        </p:spPr>
        <p:txBody>
          <a:bodyPr>
            <a:normAutofit/>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Rectangle 10"/>
          <p:cNvSpPr>
            <a:spLocks noGrp="1" noChangeArrowheads="1"/>
          </p:cNvSpPr>
          <p:nvPr>
            <p:ph type="dt" sz="half" idx="10"/>
          </p:nvPr>
        </p:nvSpPr>
        <p:spPr>
          <a:xfrm>
            <a:off x="457200" y="6432550"/>
            <a:ext cx="2133600" cy="273050"/>
          </a:xfrm>
          <a:ln/>
        </p:spPr>
        <p:txBody>
          <a:bodyPr/>
          <a:lstStyle>
            <a:lvl1pPr>
              <a:defRPr/>
            </a:lvl1pPr>
          </a:lstStyle>
          <a:p>
            <a:pPr>
              <a:defRPr/>
            </a:pPr>
            <a:endParaRPr lang="en-US" altLang="en-US" dirty="0"/>
          </a:p>
        </p:txBody>
      </p:sp>
      <p:sp>
        <p:nvSpPr>
          <p:cNvPr id="6" name="Rectangle 11"/>
          <p:cNvSpPr>
            <a:spLocks noGrp="1" noChangeArrowheads="1"/>
          </p:cNvSpPr>
          <p:nvPr>
            <p:ph type="ftr" sz="quarter" idx="11"/>
          </p:nvPr>
        </p:nvSpPr>
        <p:spPr>
          <a:xfrm>
            <a:off x="3124200" y="6432550"/>
            <a:ext cx="2895600" cy="273050"/>
          </a:xfrm>
          <a:ln/>
        </p:spPr>
        <p:txBody>
          <a:bodyPr/>
          <a:lstStyle>
            <a:lvl1pPr>
              <a:defRPr/>
            </a:lvl1pPr>
          </a:lstStyle>
          <a:p>
            <a:pPr>
              <a:defRPr/>
            </a:pPr>
            <a:r>
              <a:rPr lang="en-US" altLang="en-US" smtClean="0"/>
              <a:t>© 2020 - Brad Myers</a:t>
            </a:r>
            <a:endParaRPr lang="en-US" altLang="en-US"/>
          </a:p>
        </p:txBody>
      </p:sp>
      <p:sp>
        <p:nvSpPr>
          <p:cNvPr id="7" name="Rectangle 12"/>
          <p:cNvSpPr>
            <a:spLocks noGrp="1" noChangeArrowheads="1"/>
          </p:cNvSpPr>
          <p:nvPr>
            <p:ph type="sldNum" sz="quarter" idx="12"/>
          </p:nvPr>
        </p:nvSpPr>
        <p:spPr>
          <a:xfrm>
            <a:off x="6553200" y="6432550"/>
            <a:ext cx="2133600" cy="273050"/>
          </a:xfrm>
          <a:ln/>
        </p:spPr>
        <p:txBody>
          <a:bodyPr/>
          <a:lstStyle>
            <a:lvl1pPr>
              <a:defRPr/>
            </a:lvl1pPr>
          </a:lstStyle>
          <a:p>
            <a:pPr>
              <a:defRPr/>
            </a:pPr>
            <a:fld id="{7539C468-BDEB-4F01-A96B-B287F5A27C52}" type="slidenum">
              <a:rPr lang="en-US" altLang="en-US"/>
              <a:pPr>
                <a:defRPr/>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8"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8"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10"/>
          <p:cNvSpPr>
            <a:spLocks noGrp="1" noChangeArrowheads="1"/>
          </p:cNvSpPr>
          <p:nvPr>
            <p:ph type="dt" sz="half" idx="10"/>
          </p:nvPr>
        </p:nvSpPr>
        <p:spPr>
          <a:xfrm>
            <a:off x="457200" y="6400800"/>
            <a:ext cx="2133600" cy="304800"/>
          </a:xfrm>
          <a:ln/>
        </p:spPr>
        <p:txBody>
          <a:bodyPr/>
          <a:lstStyle>
            <a:lvl1pPr>
              <a:defRPr/>
            </a:lvl1pPr>
          </a:lstStyle>
          <a:p>
            <a:pPr>
              <a:defRPr/>
            </a:pPr>
            <a:endParaRPr lang="en-US" altLang="en-US" dirty="0"/>
          </a:p>
        </p:txBody>
      </p:sp>
      <p:sp>
        <p:nvSpPr>
          <p:cNvPr id="8" name="Rectangle 11"/>
          <p:cNvSpPr>
            <a:spLocks noGrp="1" noChangeArrowheads="1"/>
          </p:cNvSpPr>
          <p:nvPr>
            <p:ph type="ftr" sz="quarter" idx="11"/>
          </p:nvPr>
        </p:nvSpPr>
        <p:spPr>
          <a:xfrm>
            <a:off x="3124200" y="6400800"/>
            <a:ext cx="2895600" cy="304800"/>
          </a:xfrm>
          <a:ln/>
        </p:spPr>
        <p:txBody>
          <a:bodyPr/>
          <a:lstStyle>
            <a:lvl1pPr>
              <a:defRPr/>
            </a:lvl1pPr>
          </a:lstStyle>
          <a:p>
            <a:pPr>
              <a:defRPr/>
            </a:pPr>
            <a:r>
              <a:rPr lang="en-US" altLang="en-US" smtClean="0"/>
              <a:t>© 2020 - Brad Myers</a:t>
            </a:r>
            <a:endParaRPr lang="en-US" altLang="en-US" dirty="0"/>
          </a:p>
        </p:txBody>
      </p:sp>
      <p:sp>
        <p:nvSpPr>
          <p:cNvPr id="9" name="Rectangle 12"/>
          <p:cNvSpPr>
            <a:spLocks noGrp="1" noChangeArrowheads="1"/>
          </p:cNvSpPr>
          <p:nvPr>
            <p:ph type="sldNum" sz="quarter" idx="12"/>
          </p:nvPr>
        </p:nvSpPr>
        <p:spPr>
          <a:xfrm>
            <a:off x="6553200" y="6400800"/>
            <a:ext cx="2133600" cy="304800"/>
          </a:xfrm>
          <a:ln/>
        </p:spPr>
        <p:txBody>
          <a:bodyPr/>
          <a:lstStyle>
            <a:lvl1pPr>
              <a:defRPr/>
            </a:lvl1pPr>
          </a:lstStyle>
          <a:p>
            <a:pPr>
              <a:defRPr/>
            </a:pPr>
            <a:fld id="{13D8B6F1-B5F8-417B-BD46-79334345901A}" type="slidenum">
              <a:rPr lang="en-US" altLang="en-US"/>
              <a:pPr>
                <a:defRPr/>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0"/>
          <p:cNvSpPr>
            <a:spLocks noGrp="1" noChangeArrowheads="1"/>
          </p:cNvSpPr>
          <p:nvPr>
            <p:ph type="dt" sz="half" idx="10"/>
          </p:nvPr>
        </p:nvSpPr>
        <p:spPr>
          <a:xfrm>
            <a:off x="457200" y="6471138"/>
            <a:ext cx="2133600" cy="234462"/>
          </a:xfrm>
          <a:ln/>
        </p:spPr>
        <p:txBody>
          <a:bodyPr/>
          <a:lstStyle>
            <a:lvl1pPr>
              <a:defRPr/>
            </a:lvl1pPr>
          </a:lstStyle>
          <a:p>
            <a:pPr>
              <a:defRPr/>
            </a:pPr>
            <a:endParaRPr lang="en-US" altLang="en-US" dirty="0"/>
          </a:p>
        </p:txBody>
      </p:sp>
      <p:sp>
        <p:nvSpPr>
          <p:cNvPr id="4" name="Rectangle 11"/>
          <p:cNvSpPr>
            <a:spLocks noGrp="1" noChangeArrowheads="1"/>
          </p:cNvSpPr>
          <p:nvPr>
            <p:ph type="ftr" sz="quarter" idx="11"/>
          </p:nvPr>
        </p:nvSpPr>
        <p:spPr>
          <a:xfrm>
            <a:off x="3124200" y="6471138"/>
            <a:ext cx="2895600" cy="234462"/>
          </a:xfrm>
          <a:ln/>
        </p:spPr>
        <p:txBody>
          <a:bodyPr/>
          <a:lstStyle>
            <a:lvl1pPr>
              <a:defRPr/>
            </a:lvl1pPr>
          </a:lstStyle>
          <a:p>
            <a:pPr>
              <a:defRPr/>
            </a:pPr>
            <a:r>
              <a:rPr lang="en-US" altLang="en-US" smtClean="0"/>
              <a:t>© 2020 - Brad Myers</a:t>
            </a:r>
            <a:endParaRPr lang="en-US" altLang="en-US"/>
          </a:p>
        </p:txBody>
      </p:sp>
      <p:sp>
        <p:nvSpPr>
          <p:cNvPr id="5" name="Rectangle 12"/>
          <p:cNvSpPr>
            <a:spLocks noGrp="1" noChangeArrowheads="1"/>
          </p:cNvSpPr>
          <p:nvPr>
            <p:ph type="sldNum" sz="quarter" idx="12"/>
          </p:nvPr>
        </p:nvSpPr>
        <p:spPr>
          <a:xfrm>
            <a:off x="6553200" y="6471138"/>
            <a:ext cx="2133600" cy="234462"/>
          </a:xfrm>
          <a:ln/>
        </p:spPr>
        <p:txBody>
          <a:bodyPr/>
          <a:lstStyle>
            <a:lvl1pPr>
              <a:defRPr/>
            </a:lvl1pPr>
          </a:lstStyle>
          <a:p>
            <a:pPr>
              <a:defRPr/>
            </a:pPr>
            <a:fld id="{1F9D51DB-4E15-430C-8042-4DCA33BBD66E}" type="slidenum">
              <a:rPr lang="en-US" altLang="en-US"/>
              <a:pPr>
                <a:defRPr/>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11"/>
          <p:cNvSpPr>
            <a:spLocks noGrp="1" noChangeArrowheads="1"/>
          </p:cNvSpPr>
          <p:nvPr>
            <p:ph type="ftr" sz="quarter" idx="11"/>
          </p:nvPr>
        </p:nvSpPr>
        <p:spPr>
          <a:ln/>
        </p:spPr>
        <p:txBody>
          <a:bodyPr/>
          <a:lstStyle>
            <a:lvl1pPr>
              <a:defRPr/>
            </a:lvl1pPr>
          </a:lstStyle>
          <a:p>
            <a:pPr>
              <a:defRPr/>
            </a:pPr>
            <a:r>
              <a:rPr lang="en-US" altLang="en-US" smtClean="0"/>
              <a:t>© 2020 - Brad Myers</a:t>
            </a:r>
            <a:endParaRPr lang="en-US" altLang="en-US"/>
          </a:p>
        </p:txBody>
      </p:sp>
      <p:sp>
        <p:nvSpPr>
          <p:cNvPr id="4" name="Rectangle 12"/>
          <p:cNvSpPr>
            <a:spLocks noGrp="1" noChangeArrowheads="1"/>
          </p:cNvSpPr>
          <p:nvPr>
            <p:ph type="sldNum" sz="quarter" idx="12"/>
          </p:nvPr>
        </p:nvSpPr>
        <p:spPr>
          <a:ln/>
        </p:spPr>
        <p:txBody>
          <a:bodyPr/>
          <a:lstStyle>
            <a:lvl1pPr>
              <a:defRPr/>
            </a:lvl1pPr>
          </a:lstStyle>
          <a:p>
            <a:pPr>
              <a:defRPr/>
            </a:pPr>
            <a:fld id="{B62266FD-D079-4A62-A952-B281EB6BCED1}" type="slidenum">
              <a:rPr lang="en-US" altLang="en-US"/>
              <a:pPr>
                <a:defRPr/>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075" name="Group 3"/>
          <p:cNvGrpSpPr>
            <a:grpSpLocks/>
          </p:cNvGrpSpPr>
          <p:nvPr/>
        </p:nvGrpSpPr>
        <p:grpSpPr bwMode="auto">
          <a:xfrm>
            <a:off x="0" y="6"/>
            <a:ext cx="9144000" cy="93663"/>
            <a:chOff x="0" y="0"/>
            <a:chExt cx="5760" cy="128"/>
          </a:xfrm>
        </p:grpSpPr>
        <p:sp>
          <p:nvSpPr>
            <p:cNvPr id="260100" name="Rectangle 4"/>
            <p:cNvSpPr>
              <a:spLocks noChangeArrowheads="1"/>
            </p:cNvSpPr>
            <p:nvPr userDrawn="1"/>
          </p:nvSpPr>
          <p:spPr bwMode="auto">
            <a:xfrm>
              <a:off x="0" y="0"/>
              <a:ext cx="5760" cy="128"/>
            </a:xfrm>
            <a:prstGeom prst="rect">
              <a:avLst/>
            </a:prstGeom>
            <a:solidFill>
              <a:schemeClr val="tx2"/>
            </a:solidFill>
            <a:ln w="9525">
              <a:noFill/>
              <a:miter lim="800000"/>
              <a:headEnd/>
              <a:tailEnd/>
            </a:ln>
            <a:effectLst/>
          </p:spPr>
          <p:txBody>
            <a:bodyPr wrap="none" anchor="ctr"/>
            <a:lstStyle/>
            <a:p>
              <a:pPr>
                <a:defRPr/>
              </a:pPr>
              <a:endParaRPr lang="en-US"/>
            </a:p>
          </p:txBody>
        </p:sp>
        <p:sp>
          <p:nvSpPr>
            <p:cNvPr id="260101" name="Rectangle 5"/>
            <p:cNvSpPr>
              <a:spLocks noChangeArrowheads="1"/>
            </p:cNvSpPr>
            <p:nvPr userDrawn="1"/>
          </p:nvSpPr>
          <p:spPr bwMode="auto">
            <a:xfrm>
              <a:off x="2880" y="0"/>
              <a:ext cx="2880" cy="128"/>
            </a:xfrm>
            <a:prstGeom prst="rect">
              <a:avLst/>
            </a:prstGeom>
            <a:solidFill>
              <a:schemeClr val="accent2"/>
            </a:solidFill>
            <a:ln w="9525">
              <a:noFill/>
              <a:miter lim="800000"/>
              <a:headEnd/>
              <a:tailEnd/>
            </a:ln>
            <a:effectLst/>
          </p:spPr>
          <p:txBody>
            <a:bodyPr wrap="none" anchor="ctr"/>
            <a:lstStyle/>
            <a:p>
              <a:pPr>
                <a:defRPr/>
              </a:pPr>
              <a:endParaRPr lang="en-US"/>
            </a:p>
          </p:txBody>
        </p:sp>
        <p:sp>
          <p:nvSpPr>
            <p:cNvPr id="260102" name="Rectangle 6"/>
            <p:cNvSpPr>
              <a:spLocks noChangeArrowheads="1"/>
            </p:cNvSpPr>
            <p:nvPr userDrawn="1"/>
          </p:nvSpPr>
          <p:spPr bwMode="auto">
            <a:xfrm>
              <a:off x="4320" y="0"/>
              <a:ext cx="1440" cy="128"/>
            </a:xfrm>
            <a:prstGeom prst="rect">
              <a:avLst/>
            </a:prstGeom>
            <a:solidFill>
              <a:schemeClr val="accent1"/>
            </a:solidFill>
            <a:ln w="9525">
              <a:noFill/>
              <a:miter lim="800000"/>
              <a:headEnd/>
              <a:tailEnd/>
            </a:ln>
            <a:effectLst/>
          </p:spPr>
          <p:txBody>
            <a:bodyPr wrap="none" anchor="ctr"/>
            <a:lstStyle/>
            <a:p>
              <a:pPr>
                <a:defRPr/>
              </a:pPr>
              <a:endParaRPr lang="en-US"/>
            </a:p>
          </p:txBody>
        </p:sp>
        <p:sp>
          <p:nvSpPr>
            <p:cNvPr id="260103" name="Rectangle 7"/>
            <p:cNvSpPr>
              <a:spLocks noChangeArrowheads="1"/>
            </p:cNvSpPr>
            <p:nvPr userDrawn="1"/>
          </p:nvSpPr>
          <p:spPr bwMode="auto">
            <a:xfrm>
              <a:off x="5269" y="0"/>
              <a:ext cx="491" cy="128"/>
            </a:xfrm>
            <a:prstGeom prst="rect">
              <a:avLst/>
            </a:prstGeom>
            <a:solidFill>
              <a:schemeClr val="folHlink"/>
            </a:solidFill>
            <a:ln w="9525">
              <a:noFill/>
              <a:miter lim="800000"/>
              <a:headEnd/>
              <a:tailEnd/>
            </a:ln>
            <a:effectLst/>
          </p:spPr>
          <p:txBody>
            <a:bodyPr wrap="none" anchor="ctr"/>
            <a:lstStyle/>
            <a:p>
              <a:pPr>
                <a:defRPr/>
              </a:pPr>
              <a:endParaRPr lang="en-US"/>
            </a:p>
          </p:txBody>
        </p:sp>
      </p:grpSp>
      <p:sp>
        <p:nvSpPr>
          <p:cNvPr id="3076" name="Rectangle 8"/>
          <p:cNvSpPr>
            <a:spLocks noGrp="1" noChangeArrowheads="1"/>
          </p:cNvSpPr>
          <p:nvPr>
            <p:ph type="title"/>
          </p:nvPr>
        </p:nvSpPr>
        <p:spPr bwMode="auto">
          <a:xfrm>
            <a:off x="457200" y="122238"/>
            <a:ext cx="7543800" cy="12954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3077" name="Rectangle 9"/>
          <p:cNvSpPr>
            <a:spLocks noGrp="1" noChangeArrowheads="1"/>
          </p:cNvSpPr>
          <p:nvPr>
            <p:ph type="body" idx="1"/>
          </p:nvPr>
        </p:nvSpPr>
        <p:spPr bwMode="auto">
          <a:xfrm>
            <a:off x="457200" y="1719263"/>
            <a:ext cx="8229600" cy="44116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a:bodyPr>
          <a:lstStyle/>
          <a:p>
            <a:pPr lvl="0"/>
            <a:r>
              <a:rPr lang="en-US" altLang="en-US" dirty="0" smtClean="0"/>
              <a:t>Click to edit Master text styles</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p>
        </p:txBody>
      </p:sp>
      <p:sp>
        <p:nvSpPr>
          <p:cNvPr id="260106" name="Rectangle 10"/>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US" altLang="en-US"/>
          </a:p>
        </p:txBody>
      </p:sp>
      <p:sp>
        <p:nvSpPr>
          <p:cNvPr id="260107" name="Rectangle 11"/>
          <p:cNvSpPr>
            <a:spLocks noGrp="1" noChangeArrowheads="1"/>
          </p:cNvSpPr>
          <p:nvPr>
            <p:ph type="ftr" sz="quarter" idx="3"/>
          </p:nvPr>
        </p:nvSpPr>
        <p:spPr bwMode="auto">
          <a:xfrm>
            <a:off x="2737263" y="6248400"/>
            <a:ext cx="3669474"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r>
              <a:rPr lang="en-US" altLang="en-US" smtClean="0"/>
              <a:t>© 2020 - Brad Myers</a:t>
            </a:r>
            <a:endParaRPr lang="en-US" altLang="en-US"/>
          </a:p>
        </p:txBody>
      </p:sp>
      <p:sp>
        <p:nvSpPr>
          <p:cNvPr id="260108" name="Rectangle 12"/>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pPr>
              <a:defRPr/>
            </a:pPr>
            <a:fld id="{C798F90B-E41F-482D-9849-38A262FB927E}" type="slidenum">
              <a:rPr lang="en-US" altLang="en-US"/>
              <a:pPr>
                <a:defRPr/>
              </a:pPr>
              <a:t>‹#›</a:t>
            </a:fld>
            <a:endParaRPr lang="en-US" altLang="en-US"/>
          </a:p>
        </p:txBody>
      </p:sp>
      <p:pic>
        <p:nvPicPr>
          <p:cNvPr id="14" name="Picture 2" descr="red_hcii_logo"/>
          <p:cNvPicPr>
            <a:picLocks noChangeAspect="1" noChangeArrowheads="1"/>
          </p:cNvPicPr>
          <p:nvPr userDrawn="1"/>
        </p:nvPicPr>
        <p:blipFill>
          <a:blip r:embed="rId9" cstate="print"/>
          <a:srcRect/>
          <a:stretch>
            <a:fillRect/>
          </a:stretch>
        </p:blipFill>
        <p:spPr bwMode="auto">
          <a:xfrm>
            <a:off x="6618288" y="134938"/>
            <a:ext cx="2386012" cy="5143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94" r:id="rId1"/>
    <p:sldLayoutId id="2147483684" r:id="rId2"/>
    <p:sldLayoutId id="2147483685" r:id="rId3"/>
    <p:sldLayoutId id="2147483686" r:id="rId4"/>
    <p:sldLayoutId id="2147483687" r:id="rId5"/>
    <p:sldLayoutId id="2147483688" r:id="rId6"/>
    <p:sldLayoutId id="2147483689" r:id="rId7"/>
  </p:sldLayoutIdLst>
  <p:timing>
    <p:tnLst>
      <p:par>
        <p:cTn id="1" dur="indefinite" restart="never" nodeType="tmRoot"/>
      </p:par>
    </p:tnLst>
  </p:timing>
  <p:hf hd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steptwo.com.au/papers/kmc_personas/"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cs.cmu.edu/~bam/uicourse/05631fall2020/FinalProject/index.html"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agilemanifesto.org/" TargetMode="External"/><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nngroup.com/articles/agile-not-easy-ux/"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doi.acm.org/10.1145/1520340.1520434" TargetMode="External"/><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agileproductdesign.com/blog/emerging_best_agile_ux_practice.html"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agileproductdesign.com/blog/emerging_best_agile_ux_practice.html" TargetMode="External"/><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doi.acm.org/10.1145/1520340.1520434"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www.useit.com/alertbox/agile-user-experience.html" TargetMode="External"/><Relationship Id="rId2" Type="http://schemas.openxmlformats.org/officeDocument/2006/relationships/hyperlink" Target="http://www.hcii.cmu.edu/news/seminar/event/2016/10/how-ux-techniques-promote-simulation-software-everyone"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8" Type="http://schemas.openxmlformats.org/officeDocument/2006/relationships/hyperlink" Target="http://www.useit.com/alertbox/agile-user-experience.html" TargetMode="External"/><Relationship Id="rId3" Type="http://schemas.openxmlformats.org/officeDocument/2006/relationships/hyperlink" Target="https://www.nngroup.com/videos/changing-role-designer-part-1/" TargetMode="External"/><Relationship Id="rId7" Type="http://schemas.openxmlformats.org/officeDocument/2006/relationships/hyperlink" Target="https://www.nngroup.com/videos/does-agile-destroy-ux/" TargetMode="External"/><Relationship Id="rId2" Type="http://schemas.openxmlformats.org/officeDocument/2006/relationships/hyperlink" Target="https://www.nngroup.com/topic/agile/" TargetMode="External"/><Relationship Id="rId1" Type="http://schemas.openxmlformats.org/officeDocument/2006/relationships/slideLayout" Target="../slideLayouts/slideLayout2.xml"/><Relationship Id="rId6" Type="http://schemas.openxmlformats.org/officeDocument/2006/relationships/hyperlink" Target="http://www.nngroup.com/articles/testing-decreased-support/" TargetMode="External"/><Relationship Id="rId11" Type="http://schemas.openxmlformats.org/officeDocument/2006/relationships/hyperlink" Target="http://dl.acm.org/citation.cfm?doid=1096554.1096556" TargetMode="External"/><Relationship Id="rId5" Type="http://schemas.openxmlformats.org/officeDocument/2006/relationships/hyperlink" Target="https://www.nngroup.com/articles/agile-not-easy-ux/" TargetMode="External"/><Relationship Id="rId10" Type="http://schemas.openxmlformats.org/officeDocument/2006/relationships/hyperlink" Target="http://scholarspace.manoa.hawaii.edu/handle/10125/41219" TargetMode="External"/><Relationship Id="rId4" Type="http://schemas.openxmlformats.org/officeDocument/2006/relationships/hyperlink" Target="https://www.nngroup.com/articles/tracking-questions-assumptions-facts-agile/" TargetMode="External"/><Relationship Id="rId9" Type="http://schemas.openxmlformats.org/officeDocument/2006/relationships/hyperlink" Target="http://www.nngroup.com/reports/agile/"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nngroup.com/articles/persona/"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gendermag.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ctrTitle"/>
          </p:nvPr>
        </p:nvSpPr>
        <p:spPr/>
        <p:txBody>
          <a:bodyPr/>
          <a:lstStyle/>
          <a:p>
            <a:r>
              <a:rPr lang="en-US" sz="2800" dirty="0"/>
              <a:t>Lecture </a:t>
            </a:r>
            <a:r>
              <a:rPr lang="en-US" sz="2800" dirty="0" smtClean="0"/>
              <a:t>21:</a:t>
            </a:r>
            <a:r>
              <a:rPr lang="en-US" sz="2800" dirty="0"/>
              <a:t/>
            </a:r>
            <a:br>
              <a:rPr lang="en-US" sz="2800" dirty="0"/>
            </a:br>
            <a:r>
              <a:rPr lang="en-US" dirty="0"/>
              <a:t>Software Engineering for UIs</a:t>
            </a:r>
            <a:r>
              <a:rPr lang="en-US" dirty="0" smtClean="0"/>
              <a:t>:</a:t>
            </a:r>
            <a:br>
              <a:rPr lang="en-US" dirty="0" smtClean="0"/>
            </a:br>
            <a:r>
              <a:rPr lang="en-US" dirty="0" smtClean="0"/>
              <a:t>How </a:t>
            </a:r>
            <a:r>
              <a:rPr lang="en-US" dirty="0"/>
              <a:t>to create high-quality UIs in the context of Agile and other software development processes</a:t>
            </a:r>
            <a:endParaRPr lang="en-US" dirty="0"/>
          </a:p>
        </p:txBody>
      </p:sp>
      <p:sp>
        <p:nvSpPr>
          <p:cNvPr id="5124" name="Rectangle 3"/>
          <p:cNvSpPr>
            <a:spLocks noGrp="1" noChangeArrowheads="1"/>
          </p:cNvSpPr>
          <p:nvPr>
            <p:ph type="subTitle" idx="1"/>
          </p:nvPr>
        </p:nvSpPr>
        <p:spPr/>
        <p:txBody>
          <a:bodyPr>
            <a:normAutofit/>
          </a:bodyPr>
          <a:lstStyle/>
          <a:p>
            <a:r>
              <a:rPr lang="en-US" dirty="0" smtClean="0"/>
              <a:t>05-431/631 Software </a:t>
            </a:r>
            <a:r>
              <a:rPr lang="en-US" dirty="0"/>
              <a:t>Structures for User Interfaces (SSUI)</a:t>
            </a:r>
            <a:endParaRPr lang="en-US" dirty="0" smtClean="0"/>
          </a:p>
          <a:p>
            <a:r>
              <a:rPr lang="en-US" dirty="0" smtClean="0"/>
              <a:t>Fall, 2020</a:t>
            </a:r>
            <a:endParaRPr lang="en-US" dirty="0"/>
          </a:p>
        </p:txBody>
      </p:sp>
      <p:sp>
        <p:nvSpPr>
          <p:cNvPr id="4" name="Footer Placeholder 3"/>
          <p:cNvSpPr>
            <a:spLocks noGrp="1"/>
          </p:cNvSpPr>
          <p:nvPr>
            <p:ph type="ftr" sz="quarter" idx="11"/>
          </p:nvPr>
        </p:nvSpPr>
        <p:spPr/>
        <p:txBody>
          <a:bodyPr/>
          <a:lstStyle/>
          <a:p>
            <a:pPr>
              <a:defRPr/>
            </a:pPr>
            <a:r>
              <a:rPr lang="en-US" altLang="en-US" smtClean="0"/>
              <a:t>© 2020 - Brad Myers</a:t>
            </a:r>
            <a:endParaRPr lang="en-US" altLang="en-US"/>
          </a:p>
        </p:txBody>
      </p:sp>
      <p:sp>
        <p:nvSpPr>
          <p:cNvPr id="5" name="Slide Number Placeholder 4"/>
          <p:cNvSpPr>
            <a:spLocks noGrp="1"/>
          </p:cNvSpPr>
          <p:nvPr>
            <p:ph type="sldNum" sz="quarter" idx="12"/>
          </p:nvPr>
        </p:nvSpPr>
        <p:spPr/>
        <p:txBody>
          <a:bodyPr/>
          <a:lstStyle/>
          <a:p>
            <a:pPr>
              <a:defRPr/>
            </a:pPr>
            <a:fld id="{1B3B77B1-CE06-4CD1-893A-1C072024AD65}" type="slidenum">
              <a:rPr lang="en-US" altLang="en-US" smtClean="0"/>
              <a:pPr>
                <a:defRPr/>
              </a:pPr>
              <a:t>1</a:t>
            </a:fld>
            <a:endParaRPr lang="en-US" altLang="en-US"/>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title"/>
          </p:nvPr>
        </p:nvSpPr>
        <p:spPr/>
        <p:txBody>
          <a:bodyPr/>
          <a:lstStyle/>
          <a:p>
            <a:pPr eaLnBrk="1" hangingPunct="1"/>
            <a:r>
              <a:rPr lang="en-US" sz="3500" dirty="0" smtClean="0"/>
              <a:t>Persona Example</a:t>
            </a:r>
          </a:p>
        </p:txBody>
      </p:sp>
      <p:sp>
        <p:nvSpPr>
          <p:cNvPr id="14340" name="Rectangle 3"/>
          <p:cNvSpPr>
            <a:spLocks noGrp="1" noChangeArrowheads="1"/>
          </p:cNvSpPr>
          <p:nvPr>
            <p:ph type="body" idx="1"/>
          </p:nvPr>
        </p:nvSpPr>
        <p:spPr>
          <a:xfrm>
            <a:off x="381000" y="1335088"/>
            <a:ext cx="8534400" cy="5522912"/>
          </a:xfrm>
        </p:spPr>
        <p:txBody>
          <a:bodyPr/>
          <a:lstStyle/>
          <a:p>
            <a:pPr marL="0" indent="0" eaLnBrk="1" hangingPunct="1">
              <a:lnSpc>
                <a:spcPct val="80000"/>
              </a:lnSpc>
              <a:buNone/>
            </a:pPr>
            <a:r>
              <a:rPr lang="en-US" sz="1300" dirty="0" smtClean="0"/>
              <a:t>From: </a:t>
            </a:r>
            <a:r>
              <a:rPr lang="en-US" sz="1300" dirty="0" smtClean="0">
                <a:hlinkClick r:id="rId3"/>
              </a:rPr>
              <a:t>http://www.steptwo.com.au/papers/kmc_personas/</a:t>
            </a:r>
            <a:endParaRPr lang="en-US" sz="1300" dirty="0" smtClean="0"/>
          </a:p>
          <a:p>
            <a:pPr marL="0" indent="0" eaLnBrk="1" hangingPunct="1">
              <a:lnSpc>
                <a:spcPct val="80000"/>
              </a:lnSpc>
              <a:buNone/>
            </a:pPr>
            <a:endParaRPr lang="en-US" sz="1300" dirty="0" smtClean="0"/>
          </a:p>
          <a:p>
            <a:pPr marL="0" indent="0" eaLnBrk="1" hangingPunct="1">
              <a:lnSpc>
                <a:spcPct val="80000"/>
              </a:lnSpc>
              <a:buNone/>
            </a:pPr>
            <a:r>
              <a:rPr lang="en-US" sz="1300" dirty="0" smtClean="0"/>
              <a:t>	Bob is 52 years old and works as a mechanic with an </a:t>
            </a:r>
            <a:r>
              <a:rPr lang="en-US" sz="1300" dirty="0" err="1" smtClean="0"/>
              <a:t>organisation</a:t>
            </a:r>
            <a:r>
              <a:rPr lang="en-US" sz="1300" dirty="0" smtClean="0"/>
              <a:t> offering road  service to customers when their car breaks down. He has worked in the job for  the past 12 years and knows it well. Many of the younger mechanics ask Bob  for advice when they meet up in the depot as he always knows the answer to  tricky mechanical problems. Bob likes sharing his knowledge with the younger  guys, as it makes him feel a valued part of the team. </a:t>
            </a:r>
          </a:p>
          <a:p>
            <a:pPr marL="0" indent="0" eaLnBrk="1" hangingPunct="1">
              <a:lnSpc>
                <a:spcPct val="80000"/>
              </a:lnSpc>
            </a:pPr>
            <a:endParaRPr lang="en-US" sz="1300" dirty="0" smtClean="0"/>
          </a:p>
          <a:p>
            <a:pPr marL="0" indent="0" eaLnBrk="1" hangingPunct="1">
              <a:lnSpc>
                <a:spcPct val="80000"/>
              </a:lnSpc>
              <a:buNone/>
            </a:pPr>
            <a:r>
              <a:rPr lang="en-US" sz="1300" dirty="0" smtClean="0"/>
              <a:t>	Bob works rolling day and night shifts and spends his shifts attending breakdowns and lockouts (when customers lock their keys in the car). About 20% of the jobs he attends are complex and he occasionally needs to refer to his standard issue manuals. Bob tries to avoid using the manuals in front of customers as he thinks it gives the impression he doesn't know what he's doing. </a:t>
            </a:r>
          </a:p>
          <a:p>
            <a:pPr marL="0" indent="0" eaLnBrk="1" hangingPunct="1">
              <a:lnSpc>
                <a:spcPct val="80000"/>
              </a:lnSpc>
              <a:buNone/>
            </a:pPr>
            <a:endParaRPr lang="en-US" sz="1300" dirty="0" smtClean="0"/>
          </a:p>
          <a:p>
            <a:pPr marL="0" indent="0" eaLnBrk="1" hangingPunct="1">
              <a:lnSpc>
                <a:spcPct val="80000"/>
              </a:lnSpc>
              <a:buNone/>
            </a:pPr>
            <a:r>
              <a:rPr lang="en-US" sz="1300" dirty="0" smtClean="0"/>
              <a:t>	Bob has seen many changes over the years with the company and has tried his best to move with the times. However he found it a bit daunting when a new computer was installed in his van several years ago, and now he has heard </a:t>
            </a:r>
            <a:r>
              <a:rPr lang="en-US" sz="1300" dirty="0" err="1" smtClean="0"/>
              <a:t>rumours</a:t>
            </a:r>
            <a:r>
              <a:rPr lang="en-US" sz="1300" dirty="0" smtClean="0"/>
              <a:t> that the computer is going to be upgraded to one with a bigger screen that's meant to be faster and better. </a:t>
            </a:r>
          </a:p>
          <a:p>
            <a:pPr marL="0" indent="0" eaLnBrk="1" hangingPunct="1">
              <a:lnSpc>
                <a:spcPct val="80000"/>
              </a:lnSpc>
              <a:buNone/>
            </a:pPr>
            <a:endParaRPr lang="en-US" sz="1300" dirty="0" smtClean="0"/>
          </a:p>
          <a:p>
            <a:pPr marL="0" indent="0" eaLnBrk="1" hangingPunct="1">
              <a:lnSpc>
                <a:spcPct val="80000"/>
              </a:lnSpc>
              <a:buNone/>
            </a:pPr>
            <a:r>
              <a:rPr lang="en-US" sz="1300" dirty="0" smtClean="0"/>
              <a:t>	Bob's been told that he will be able to access the intranet on the new computer. He has heard about the intranet and saw once in an early version on his manager's computer. He wonders if he will be able to find out </a:t>
            </a:r>
            <a:r>
              <a:rPr lang="en-US" sz="1300" dirty="0" err="1" smtClean="0"/>
              <a:t>want's</a:t>
            </a:r>
            <a:r>
              <a:rPr lang="en-US" sz="1300" dirty="0" smtClean="0"/>
              <a:t> going on in the company more easily, especially as customers' seem to know more about the latest company news than he does when he turns up at a job. This can be embarrassing and has been a source of frustration for Bob throughout his time with the company. </a:t>
            </a:r>
          </a:p>
          <a:p>
            <a:pPr marL="0" indent="0" eaLnBrk="1" hangingPunct="1">
              <a:lnSpc>
                <a:spcPct val="80000"/>
              </a:lnSpc>
              <a:buNone/>
            </a:pPr>
            <a:endParaRPr lang="en-US" sz="1300" dirty="0" smtClean="0"/>
          </a:p>
          <a:p>
            <a:pPr marL="0" indent="0" eaLnBrk="1" hangingPunct="1">
              <a:lnSpc>
                <a:spcPct val="80000"/>
              </a:lnSpc>
              <a:buNone/>
            </a:pPr>
            <a:r>
              <a:rPr lang="en-US" sz="1300" dirty="0" smtClean="0"/>
              <a:t>	Bob wonders if he will be able to cope with the new computer system. He doesn't mind asking his grandchildren for help when he wants to send an email to his brother overseas, but asking the guys at work for help is another story.</a:t>
            </a:r>
          </a:p>
        </p:txBody>
      </p:sp>
      <p:pic>
        <p:nvPicPr>
          <p:cNvPr id="14342" name="Picture 5" descr="[Bob]"/>
          <p:cNvPicPr>
            <a:picLocks noChangeAspect="1" noChangeArrowheads="1"/>
          </p:cNvPicPr>
          <p:nvPr/>
        </p:nvPicPr>
        <p:blipFill>
          <a:blip r:embed="rId4" cstate="print"/>
          <a:srcRect/>
          <a:stretch>
            <a:fillRect/>
          </a:stretch>
        </p:blipFill>
        <p:spPr bwMode="auto">
          <a:xfrm>
            <a:off x="5122864" y="228600"/>
            <a:ext cx="1430337" cy="1430338"/>
          </a:xfrm>
          <a:prstGeom prst="rect">
            <a:avLst/>
          </a:prstGeom>
          <a:noFill/>
          <a:ln w="9525">
            <a:noFill/>
            <a:miter lim="800000"/>
            <a:headEnd/>
            <a:tailEnd/>
          </a:ln>
        </p:spPr>
      </p:pic>
      <p:sp>
        <p:nvSpPr>
          <p:cNvPr id="2" name="Footer Placeholder 1"/>
          <p:cNvSpPr>
            <a:spLocks noGrp="1"/>
          </p:cNvSpPr>
          <p:nvPr>
            <p:ph type="ftr" sz="quarter" idx="11"/>
          </p:nvPr>
        </p:nvSpPr>
        <p:spPr/>
        <p:txBody>
          <a:bodyPr/>
          <a:lstStyle/>
          <a:p>
            <a:pPr>
              <a:defRPr/>
            </a:pPr>
            <a:r>
              <a:rPr lang="en-US" altLang="en-US" smtClean="0"/>
              <a:t>© 2020 - Brad Myers</a:t>
            </a:r>
            <a:endParaRPr lang="en-US" altLang="en-US"/>
          </a:p>
        </p:txBody>
      </p:sp>
      <p:sp>
        <p:nvSpPr>
          <p:cNvPr id="3" name="Slide Number Placeholder 2"/>
          <p:cNvSpPr>
            <a:spLocks noGrp="1"/>
          </p:cNvSpPr>
          <p:nvPr>
            <p:ph type="sldNum" sz="quarter" idx="12"/>
          </p:nvPr>
        </p:nvSpPr>
        <p:spPr/>
        <p:txBody>
          <a:bodyPr/>
          <a:lstStyle/>
          <a:p>
            <a:pPr>
              <a:defRPr/>
            </a:pPr>
            <a:fld id="{A3B315BA-FF6E-4F83-822C-B6704CDD7611}" type="slidenum">
              <a:rPr lang="en-US" altLang="en-US" smtClean="0"/>
              <a:pPr>
                <a:defRPr/>
              </a:pPr>
              <a:t>10</a:t>
            </a:fld>
            <a:endParaRPr lang="en-US" altLang="en-US"/>
          </a:p>
        </p:txBody>
      </p:sp>
    </p:spTree>
    <p:extLst>
      <p:ext uri="{BB962C8B-B14F-4D97-AF65-F5344CB8AC3E}">
        <p14:creationId xmlns:p14="http://schemas.microsoft.com/office/powerpoint/2010/main" val="6979056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457200" y="122238"/>
            <a:ext cx="7543800" cy="868362"/>
          </a:xfrm>
        </p:spPr>
        <p:txBody>
          <a:bodyPr/>
          <a:lstStyle/>
          <a:p>
            <a:r>
              <a:rPr lang="en-US" dirty="0" smtClean="0"/>
              <a:t>Task analysis</a:t>
            </a:r>
          </a:p>
        </p:txBody>
      </p:sp>
      <p:sp>
        <p:nvSpPr>
          <p:cNvPr id="9220" name="Rectangle 3"/>
          <p:cNvSpPr>
            <a:spLocks noGrp="1" noChangeArrowheads="1"/>
          </p:cNvSpPr>
          <p:nvPr>
            <p:ph type="body" idx="1"/>
          </p:nvPr>
        </p:nvSpPr>
        <p:spPr>
          <a:xfrm>
            <a:off x="457200" y="990600"/>
            <a:ext cx="8229600" cy="4411662"/>
          </a:xfrm>
        </p:spPr>
        <p:txBody>
          <a:bodyPr>
            <a:normAutofit fontScale="92500" lnSpcReduction="20000"/>
          </a:bodyPr>
          <a:lstStyle/>
          <a:p>
            <a:r>
              <a:rPr lang="en-US" dirty="0" smtClean="0"/>
              <a:t>What tasks the users will do?</a:t>
            </a:r>
          </a:p>
          <a:p>
            <a:r>
              <a:rPr lang="en-US" dirty="0" smtClean="0"/>
              <a:t>Involve users in this</a:t>
            </a:r>
          </a:p>
          <a:p>
            <a:r>
              <a:rPr lang="en-US" dirty="0" smtClean="0"/>
              <a:t>Important to include exceptions and error conditions</a:t>
            </a:r>
          </a:p>
          <a:p>
            <a:r>
              <a:rPr lang="en-US" dirty="0" smtClean="0"/>
              <a:t>Many different kinds and variations on Task Analyses</a:t>
            </a:r>
          </a:p>
          <a:p>
            <a:pPr lvl="1"/>
            <a:r>
              <a:rPr lang="en-US" dirty="0" smtClean="0"/>
              <a:t>Nielsen’s</a:t>
            </a:r>
          </a:p>
          <a:p>
            <a:pPr lvl="1"/>
            <a:r>
              <a:rPr lang="en-US" dirty="0" smtClean="0"/>
              <a:t>“Hierarchical Task Analysis</a:t>
            </a:r>
            <a:r>
              <a:rPr lang="en-US" dirty="0" smtClean="0"/>
              <a:t>”</a:t>
            </a:r>
            <a:endParaRPr lang="en-US" dirty="0" smtClean="0"/>
          </a:p>
          <a:p>
            <a:pPr lvl="1"/>
            <a:r>
              <a:rPr lang="en-US" dirty="0" smtClean="0"/>
              <a:t>Can also use Contextual Inquiries (CIs)</a:t>
            </a:r>
            <a:endParaRPr lang="en-US" dirty="0" smtClean="0"/>
          </a:p>
          <a:p>
            <a:r>
              <a:rPr lang="en-US" dirty="0" smtClean="0"/>
              <a:t>Need tasks to design CIs, usability analysis, scenarios</a:t>
            </a:r>
          </a:p>
        </p:txBody>
      </p:sp>
      <p:sp>
        <p:nvSpPr>
          <p:cNvPr id="2" name="Footer Placeholder 1"/>
          <p:cNvSpPr>
            <a:spLocks noGrp="1"/>
          </p:cNvSpPr>
          <p:nvPr>
            <p:ph type="ftr" sz="quarter" idx="11"/>
          </p:nvPr>
        </p:nvSpPr>
        <p:spPr/>
        <p:txBody>
          <a:bodyPr/>
          <a:lstStyle/>
          <a:p>
            <a:pPr>
              <a:defRPr/>
            </a:pPr>
            <a:r>
              <a:rPr lang="en-US" altLang="en-US" smtClean="0"/>
              <a:t>© 2020 - Brad Myers</a:t>
            </a:r>
            <a:endParaRPr lang="en-US" altLang="en-US"/>
          </a:p>
        </p:txBody>
      </p:sp>
      <p:sp>
        <p:nvSpPr>
          <p:cNvPr id="3" name="Slide Number Placeholder 2"/>
          <p:cNvSpPr>
            <a:spLocks noGrp="1"/>
          </p:cNvSpPr>
          <p:nvPr>
            <p:ph type="sldNum" sz="quarter" idx="12"/>
          </p:nvPr>
        </p:nvSpPr>
        <p:spPr/>
        <p:txBody>
          <a:bodyPr/>
          <a:lstStyle/>
          <a:p>
            <a:pPr>
              <a:defRPr/>
            </a:pPr>
            <a:fld id="{A3B315BA-FF6E-4F83-822C-B6704CDD7611}" type="slidenum">
              <a:rPr lang="en-US" altLang="en-US" smtClean="0"/>
              <a:pPr>
                <a:defRPr/>
              </a:pPr>
              <a:t>11</a:t>
            </a:fld>
            <a:endParaRPr lang="en-US" altLang="en-US"/>
          </a:p>
        </p:txBody>
      </p:sp>
    </p:spTree>
    <p:extLst>
      <p:ext uri="{BB962C8B-B14F-4D97-AF65-F5344CB8AC3E}">
        <p14:creationId xmlns:p14="http://schemas.microsoft.com/office/powerpoint/2010/main" val="11870605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Grp="1" noChangeArrowheads="1"/>
          </p:cNvSpPr>
          <p:nvPr>
            <p:ph type="title"/>
          </p:nvPr>
        </p:nvSpPr>
        <p:spPr/>
        <p:txBody>
          <a:bodyPr/>
          <a:lstStyle/>
          <a:p>
            <a:r>
              <a:rPr lang="en-US" smtClean="0"/>
              <a:t>User-Centered Task Analysis</a:t>
            </a:r>
          </a:p>
        </p:txBody>
      </p:sp>
      <p:sp>
        <p:nvSpPr>
          <p:cNvPr id="10244" name="Rectangle 3"/>
          <p:cNvSpPr>
            <a:spLocks noGrp="1" noChangeArrowheads="1"/>
          </p:cNvSpPr>
          <p:nvPr>
            <p:ph type="body" idx="1"/>
          </p:nvPr>
        </p:nvSpPr>
        <p:spPr>
          <a:xfrm>
            <a:off x="457200" y="1524000"/>
            <a:ext cx="8229600" cy="4606925"/>
          </a:xfrm>
        </p:spPr>
        <p:txBody>
          <a:bodyPr>
            <a:normAutofit fontScale="92500" lnSpcReduction="10000"/>
          </a:bodyPr>
          <a:lstStyle/>
          <a:p>
            <a:r>
              <a:rPr lang="en-US" smtClean="0"/>
              <a:t>Based on what user will do</a:t>
            </a:r>
          </a:p>
          <a:p>
            <a:pPr lvl="1"/>
            <a:r>
              <a:rPr lang="en-US" smtClean="0"/>
              <a:t>Not what system will do</a:t>
            </a:r>
          </a:p>
          <a:p>
            <a:r>
              <a:rPr lang="en-US" smtClean="0"/>
              <a:t>Not a list of system features</a:t>
            </a:r>
          </a:p>
          <a:p>
            <a:r>
              <a:rPr lang="en-US" smtClean="0"/>
              <a:t>High-level</a:t>
            </a:r>
          </a:p>
          <a:p>
            <a:r>
              <a:rPr lang="en-US" smtClean="0"/>
              <a:t>Nothing about how to accomplish at user level</a:t>
            </a:r>
          </a:p>
          <a:p>
            <a:pPr lvl="1"/>
            <a:r>
              <a:rPr lang="en-US" smtClean="0"/>
              <a:t>No discussion of web pages, buttons, filling in fields, etc.</a:t>
            </a:r>
          </a:p>
          <a:p>
            <a:r>
              <a:rPr lang="en-US" smtClean="0"/>
              <a:t>Example, company YYY menu structure based on functions rather than tasks =&gt; Inefficient for every task! </a:t>
            </a:r>
            <a:endParaRPr lang="en-US" dirty="0" smtClean="0"/>
          </a:p>
        </p:txBody>
      </p:sp>
      <p:sp>
        <p:nvSpPr>
          <p:cNvPr id="2" name="Footer Placeholder 1"/>
          <p:cNvSpPr>
            <a:spLocks noGrp="1"/>
          </p:cNvSpPr>
          <p:nvPr>
            <p:ph type="ftr" sz="quarter" idx="11"/>
          </p:nvPr>
        </p:nvSpPr>
        <p:spPr/>
        <p:txBody>
          <a:bodyPr/>
          <a:lstStyle/>
          <a:p>
            <a:pPr>
              <a:defRPr/>
            </a:pPr>
            <a:r>
              <a:rPr lang="en-US" altLang="en-US" smtClean="0"/>
              <a:t>© 2020 - Brad Myers</a:t>
            </a:r>
            <a:endParaRPr lang="en-US" altLang="en-US"/>
          </a:p>
        </p:txBody>
      </p:sp>
      <p:sp>
        <p:nvSpPr>
          <p:cNvPr id="3" name="Slide Number Placeholder 2"/>
          <p:cNvSpPr>
            <a:spLocks noGrp="1"/>
          </p:cNvSpPr>
          <p:nvPr>
            <p:ph type="sldNum" sz="quarter" idx="12"/>
          </p:nvPr>
        </p:nvSpPr>
        <p:spPr/>
        <p:txBody>
          <a:bodyPr/>
          <a:lstStyle/>
          <a:p>
            <a:pPr>
              <a:defRPr/>
            </a:pPr>
            <a:fld id="{A3B315BA-FF6E-4F83-822C-B6704CDD7611}" type="slidenum">
              <a:rPr lang="en-US" altLang="en-US" smtClean="0"/>
              <a:pPr>
                <a:defRPr/>
              </a:pPr>
              <a:t>12</a:t>
            </a:fld>
            <a:endParaRPr lang="en-US" altLang="en-US"/>
          </a:p>
        </p:txBody>
      </p:sp>
    </p:spTree>
    <p:extLst>
      <p:ext uri="{BB962C8B-B14F-4D97-AF65-F5344CB8AC3E}">
        <p14:creationId xmlns:p14="http://schemas.microsoft.com/office/powerpoint/2010/main" val="40569514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a:xfrm>
            <a:off x="304800" y="122238"/>
            <a:ext cx="7696200" cy="868362"/>
          </a:xfrm>
        </p:spPr>
        <p:txBody>
          <a:bodyPr/>
          <a:lstStyle/>
          <a:p>
            <a:pPr eaLnBrk="1" hangingPunct="1"/>
            <a:r>
              <a:rPr lang="en-US" dirty="0" smtClean="0"/>
              <a:t>Components of Task Analysis</a:t>
            </a:r>
          </a:p>
        </p:txBody>
      </p:sp>
      <p:sp>
        <p:nvSpPr>
          <p:cNvPr id="11268" name="Rectangle 3"/>
          <p:cNvSpPr>
            <a:spLocks noGrp="1" noChangeArrowheads="1"/>
          </p:cNvSpPr>
          <p:nvPr>
            <p:ph type="body" idx="1"/>
          </p:nvPr>
        </p:nvSpPr>
        <p:spPr>
          <a:xfrm>
            <a:off x="304800" y="1066800"/>
            <a:ext cx="8650288" cy="5257800"/>
          </a:xfrm>
        </p:spPr>
        <p:txBody>
          <a:bodyPr/>
          <a:lstStyle/>
          <a:p>
            <a:pPr eaLnBrk="1" hangingPunct="1">
              <a:spcBef>
                <a:spcPct val="0"/>
              </a:spcBef>
            </a:pPr>
            <a:r>
              <a:rPr lang="en-US" dirty="0" smtClean="0"/>
              <a:t>Goals:</a:t>
            </a:r>
          </a:p>
          <a:p>
            <a:pPr lvl="1" eaLnBrk="1" hangingPunct="1">
              <a:spcBef>
                <a:spcPct val="0"/>
              </a:spcBef>
            </a:pPr>
            <a:r>
              <a:rPr lang="en-US" dirty="0" smtClean="0"/>
              <a:t>What are the actions this task is supposed to accomplish?</a:t>
            </a:r>
          </a:p>
          <a:p>
            <a:pPr lvl="1" eaLnBrk="1" hangingPunct="1">
              <a:spcBef>
                <a:spcPct val="0"/>
              </a:spcBef>
            </a:pPr>
            <a:r>
              <a:rPr lang="en-US" dirty="0" smtClean="0"/>
              <a:t>Remember: not </a:t>
            </a:r>
            <a:r>
              <a:rPr lang="en-US" i="1" dirty="0" smtClean="0"/>
              <a:t>how</a:t>
            </a:r>
            <a:r>
              <a:rPr lang="en-US" dirty="0" smtClean="0"/>
              <a:t> it will be done, just </a:t>
            </a:r>
            <a:r>
              <a:rPr lang="en-US" i="1" dirty="0" smtClean="0"/>
              <a:t>what</a:t>
            </a:r>
          </a:p>
          <a:p>
            <a:pPr lvl="1" eaLnBrk="1" hangingPunct="1">
              <a:spcBef>
                <a:spcPct val="0"/>
              </a:spcBef>
            </a:pPr>
            <a:r>
              <a:rPr lang="en-US" dirty="0" err="1" smtClean="0"/>
              <a:t>Thinkalouds</a:t>
            </a:r>
            <a:r>
              <a:rPr lang="en-US" dirty="0" smtClean="0"/>
              <a:t> reveal </a:t>
            </a:r>
            <a:r>
              <a:rPr lang="en-US" i="1" dirty="0" smtClean="0"/>
              <a:t>why</a:t>
            </a:r>
            <a:endParaRPr lang="en-US" dirty="0" smtClean="0"/>
          </a:p>
          <a:p>
            <a:pPr eaLnBrk="1" hangingPunct="1">
              <a:spcBef>
                <a:spcPct val="0"/>
              </a:spcBef>
            </a:pPr>
            <a:r>
              <a:rPr lang="en-US" dirty="0" smtClean="0"/>
              <a:t>Information needs</a:t>
            </a:r>
          </a:p>
          <a:p>
            <a:pPr lvl="1" eaLnBrk="1" hangingPunct="1">
              <a:spcBef>
                <a:spcPct val="0"/>
              </a:spcBef>
            </a:pPr>
            <a:r>
              <a:rPr lang="en-US" dirty="0" smtClean="0"/>
              <a:t>What does the user need to know or view to do this task?</a:t>
            </a:r>
          </a:p>
          <a:p>
            <a:pPr lvl="1" eaLnBrk="1" hangingPunct="1">
              <a:spcBef>
                <a:spcPct val="0"/>
              </a:spcBef>
            </a:pPr>
            <a:r>
              <a:rPr lang="en-US" dirty="0" smtClean="0"/>
              <a:t>Includes what needs to be on the screen.</a:t>
            </a:r>
          </a:p>
          <a:p>
            <a:pPr lvl="1" eaLnBrk="1" hangingPunct="1">
              <a:spcBef>
                <a:spcPct val="0"/>
              </a:spcBef>
            </a:pPr>
            <a:r>
              <a:rPr lang="en-US" dirty="0" smtClean="0"/>
              <a:t>Both:</a:t>
            </a:r>
          </a:p>
          <a:p>
            <a:pPr lvl="2" eaLnBrk="1" hangingPunct="1">
              <a:spcBef>
                <a:spcPct val="0"/>
              </a:spcBef>
            </a:pPr>
            <a:r>
              <a:rPr lang="en-US" sz="2500" dirty="0" smtClean="0"/>
              <a:t>What does the system need to show?</a:t>
            </a:r>
          </a:p>
          <a:p>
            <a:pPr lvl="2" eaLnBrk="1" hangingPunct="1">
              <a:spcBef>
                <a:spcPct val="0"/>
              </a:spcBef>
            </a:pPr>
            <a:r>
              <a:rPr lang="en-US" sz="2500" dirty="0" smtClean="0"/>
              <a:t>What does the user need to know?</a:t>
            </a:r>
          </a:p>
        </p:txBody>
      </p:sp>
      <p:sp>
        <p:nvSpPr>
          <p:cNvPr id="2" name="Footer Placeholder 1"/>
          <p:cNvSpPr>
            <a:spLocks noGrp="1"/>
          </p:cNvSpPr>
          <p:nvPr>
            <p:ph type="ftr" sz="quarter" idx="11"/>
          </p:nvPr>
        </p:nvSpPr>
        <p:spPr/>
        <p:txBody>
          <a:bodyPr/>
          <a:lstStyle/>
          <a:p>
            <a:pPr>
              <a:defRPr/>
            </a:pPr>
            <a:r>
              <a:rPr lang="en-US" altLang="en-US" smtClean="0"/>
              <a:t>© 2020 - Brad Myers</a:t>
            </a:r>
            <a:endParaRPr lang="en-US" altLang="en-US"/>
          </a:p>
        </p:txBody>
      </p:sp>
      <p:sp>
        <p:nvSpPr>
          <p:cNvPr id="3" name="Slide Number Placeholder 2"/>
          <p:cNvSpPr>
            <a:spLocks noGrp="1"/>
          </p:cNvSpPr>
          <p:nvPr>
            <p:ph type="sldNum" sz="quarter" idx="12"/>
          </p:nvPr>
        </p:nvSpPr>
        <p:spPr/>
        <p:txBody>
          <a:bodyPr/>
          <a:lstStyle/>
          <a:p>
            <a:pPr>
              <a:defRPr/>
            </a:pPr>
            <a:fld id="{A3B315BA-FF6E-4F83-822C-B6704CDD7611}" type="slidenum">
              <a:rPr lang="en-US" altLang="en-US" smtClean="0"/>
              <a:pPr>
                <a:defRPr/>
              </a:pPr>
              <a:t>13</a:t>
            </a:fld>
            <a:endParaRPr lang="en-US" altLang="en-US"/>
          </a:p>
        </p:txBody>
      </p:sp>
    </p:spTree>
    <p:extLst>
      <p:ext uri="{BB962C8B-B14F-4D97-AF65-F5344CB8AC3E}">
        <p14:creationId xmlns:p14="http://schemas.microsoft.com/office/powerpoint/2010/main" val="7006582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p:txBody>
          <a:bodyPr/>
          <a:lstStyle/>
          <a:p>
            <a:pPr eaLnBrk="1" hangingPunct="1"/>
            <a:r>
              <a:rPr lang="en-US" smtClean="0"/>
              <a:t>Task Analysis: Scenarios</a:t>
            </a:r>
          </a:p>
        </p:txBody>
      </p:sp>
      <p:sp>
        <p:nvSpPr>
          <p:cNvPr id="12292" name="Rectangle 3"/>
          <p:cNvSpPr>
            <a:spLocks noGrp="1" noChangeArrowheads="1"/>
          </p:cNvSpPr>
          <p:nvPr>
            <p:ph type="body" idx="1"/>
          </p:nvPr>
        </p:nvSpPr>
        <p:spPr>
          <a:xfrm>
            <a:off x="381000" y="1447800"/>
            <a:ext cx="8305800" cy="4683125"/>
          </a:xfrm>
        </p:spPr>
        <p:txBody>
          <a:bodyPr/>
          <a:lstStyle/>
          <a:p>
            <a:pPr marL="533372" indent="-533372" eaLnBrk="1" hangingPunct="1"/>
            <a:r>
              <a:rPr lang="en-US" sz="2600" dirty="0" smtClean="0"/>
              <a:t>Scenarios (stories) of typical uses: </a:t>
            </a:r>
          </a:p>
          <a:p>
            <a:pPr marL="914353" lvl="1" indent="-569884" eaLnBrk="1" hangingPunct="1"/>
            <a:r>
              <a:rPr lang="en-US" sz="2200" dirty="0" smtClean="0"/>
              <a:t>“Journey Maps”</a:t>
            </a:r>
          </a:p>
          <a:p>
            <a:pPr marL="914353" lvl="1" indent="-569884" eaLnBrk="1" hangingPunct="1"/>
            <a:r>
              <a:rPr lang="en-US" sz="2200" dirty="0" smtClean="0"/>
              <a:t>Related </a:t>
            </a:r>
            <a:r>
              <a:rPr lang="en-US" sz="2200" dirty="0" smtClean="0"/>
              <a:t>to software engineering "use cases" </a:t>
            </a:r>
          </a:p>
          <a:p>
            <a:pPr marL="914353" lvl="1" indent="-569884" eaLnBrk="1" hangingPunct="1"/>
            <a:r>
              <a:rPr lang="en-US" sz="2200" dirty="0" smtClean="0"/>
              <a:t>Specific example of how a user might use the system. </a:t>
            </a:r>
          </a:p>
          <a:p>
            <a:pPr marL="914353" lvl="1" indent="-569884" eaLnBrk="1" hangingPunct="1"/>
            <a:r>
              <a:rPr lang="en-US" sz="2200" dirty="0" smtClean="0"/>
              <a:t>One scenario for each major class of users doing each kind of important task </a:t>
            </a:r>
          </a:p>
          <a:p>
            <a:pPr marL="914353" lvl="1" indent="-569884" eaLnBrk="1" hangingPunct="1"/>
            <a:r>
              <a:rPr lang="en-US" sz="2200" dirty="0" smtClean="0"/>
              <a:t>Will want to make those tasks efficient and easy </a:t>
            </a:r>
          </a:p>
          <a:p>
            <a:pPr marL="914353" lvl="1" indent="-569884" eaLnBrk="1" hangingPunct="1"/>
            <a:r>
              <a:rPr lang="en-US" sz="2200" dirty="0" smtClean="0"/>
              <a:t>What is important to optimize? </a:t>
            </a:r>
          </a:p>
          <a:p>
            <a:pPr marL="914353" lvl="1" indent="-569884" eaLnBrk="1" hangingPunct="1"/>
            <a:r>
              <a:rPr lang="en-US" sz="2200" dirty="0" smtClean="0"/>
              <a:t>Will significantly affect the design </a:t>
            </a:r>
          </a:p>
          <a:p>
            <a:pPr marL="914353" lvl="1" indent="-569884" eaLnBrk="1" hangingPunct="1"/>
            <a:r>
              <a:rPr lang="en-US" sz="2200" dirty="0" smtClean="0"/>
              <a:t>Try to include lots of exceptional cases </a:t>
            </a:r>
          </a:p>
          <a:p>
            <a:pPr marL="914353" lvl="1" indent="-569884" eaLnBrk="1" hangingPunct="1"/>
            <a:r>
              <a:rPr lang="en-US" sz="2200" dirty="0" smtClean="0"/>
              <a:t>Shows how the interface will be used </a:t>
            </a:r>
          </a:p>
        </p:txBody>
      </p:sp>
      <p:sp>
        <p:nvSpPr>
          <p:cNvPr id="2" name="Footer Placeholder 1"/>
          <p:cNvSpPr>
            <a:spLocks noGrp="1"/>
          </p:cNvSpPr>
          <p:nvPr>
            <p:ph type="ftr" sz="quarter" idx="11"/>
          </p:nvPr>
        </p:nvSpPr>
        <p:spPr/>
        <p:txBody>
          <a:bodyPr/>
          <a:lstStyle/>
          <a:p>
            <a:pPr>
              <a:defRPr/>
            </a:pPr>
            <a:r>
              <a:rPr lang="en-US" altLang="en-US" smtClean="0"/>
              <a:t>© 2020 - Brad Myers</a:t>
            </a:r>
            <a:endParaRPr lang="en-US" altLang="en-US"/>
          </a:p>
        </p:txBody>
      </p:sp>
      <p:sp>
        <p:nvSpPr>
          <p:cNvPr id="3" name="Slide Number Placeholder 2"/>
          <p:cNvSpPr>
            <a:spLocks noGrp="1"/>
          </p:cNvSpPr>
          <p:nvPr>
            <p:ph type="sldNum" sz="quarter" idx="12"/>
          </p:nvPr>
        </p:nvSpPr>
        <p:spPr/>
        <p:txBody>
          <a:bodyPr/>
          <a:lstStyle/>
          <a:p>
            <a:pPr>
              <a:defRPr/>
            </a:pPr>
            <a:fld id="{A3B315BA-FF6E-4F83-822C-B6704CDD7611}" type="slidenum">
              <a:rPr lang="en-US" altLang="en-US" smtClean="0"/>
              <a:pPr>
                <a:defRPr/>
              </a:pPr>
              <a:t>14</a:t>
            </a:fld>
            <a:endParaRPr lang="en-US" altLang="en-US"/>
          </a:p>
        </p:txBody>
      </p:sp>
    </p:spTree>
    <p:extLst>
      <p:ext uri="{BB962C8B-B14F-4D97-AF65-F5344CB8AC3E}">
        <p14:creationId xmlns:p14="http://schemas.microsoft.com/office/powerpoint/2010/main" val="26312122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2"/>
          <p:cNvSpPr>
            <a:spLocks noGrp="1" noChangeArrowheads="1"/>
          </p:cNvSpPr>
          <p:nvPr>
            <p:ph type="title"/>
          </p:nvPr>
        </p:nvSpPr>
        <p:spPr/>
        <p:txBody>
          <a:bodyPr/>
          <a:lstStyle/>
          <a:p>
            <a:r>
              <a:rPr lang="en-US" smtClean="0"/>
              <a:t>Functional analysis</a:t>
            </a:r>
          </a:p>
        </p:txBody>
      </p:sp>
      <p:sp>
        <p:nvSpPr>
          <p:cNvPr id="15364" name="Rectangle 3"/>
          <p:cNvSpPr>
            <a:spLocks noGrp="1" noChangeArrowheads="1"/>
          </p:cNvSpPr>
          <p:nvPr>
            <p:ph type="body" idx="1"/>
          </p:nvPr>
        </p:nvSpPr>
        <p:spPr/>
        <p:txBody>
          <a:bodyPr/>
          <a:lstStyle/>
          <a:p>
            <a:r>
              <a:rPr lang="en-US" smtClean="0"/>
              <a:t>What really needs to be done</a:t>
            </a:r>
          </a:p>
          <a:p>
            <a:r>
              <a:rPr lang="en-US" smtClean="0"/>
              <a:t>Not just the way users are doing it now</a:t>
            </a:r>
          </a:p>
          <a:p>
            <a:pPr lvl="1"/>
            <a:r>
              <a:rPr lang="en-US" smtClean="0"/>
              <a:t>May be a more efficient or more appropriate way to achieve same task</a:t>
            </a:r>
          </a:p>
          <a:p>
            <a:r>
              <a:rPr lang="en-US" smtClean="0"/>
              <a:t>Usually, companies are good at this</a:t>
            </a:r>
          </a:p>
          <a:p>
            <a:pPr lvl="1"/>
            <a:r>
              <a:rPr lang="en-US" smtClean="0"/>
              <a:t>However, may include extra functions that are not useful</a:t>
            </a:r>
          </a:p>
        </p:txBody>
      </p:sp>
      <p:sp>
        <p:nvSpPr>
          <p:cNvPr id="2" name="Footer Placeholder 1"/>
          <p:cNvSpPr>
            <a:spLocks noGrp="1"/>
          </p:cNvSpPr>
          <p:nvPr>
            <p:ph type="ftr" sz="quarter" idx="11"/>
          </p:nvPr>
        </p:nvSpPr>
        <p:spPr/>
        <p:txBody>
          <a:bodyPr/>
          <a:lstStyle/>
          <a:p>
            <a:pPr>
              <a:defRPr/>
            </a:pPr>
            <a:r>
              <a:rPr lang="en-US" altLang="en-US" smtClean="0"/>
              <a:t>© 2020 - Brad Myers</a:t>
            </a:r>
            <a:endParaRPr lang="en-US" altLang="en-US"/>
          </a:p>
        </p:txBody>
      </p:sp>
      <p:sp>
        <p:nvSpPr>
          <p:cNvPr id="3" name="Slide Number Placeholder 2"/>
          <p:cNvSpPr>
            <a:spLocks noGrp="1"/>
          </p:cNvSpPr>
          <p:nvPr>
            <p:ph type="sldNum" sz="quarter" idx="12"/>
          </p:nvPr>
        </p:nvSpPr>
        <p:spPr/>
        <p:txBody>
          <a:bodyPr/>
          <a:lstStyle/>
          <a:p>
            <a:pPr>
              <a:defRPr/>
            </a:pPr>
            <a:fld id="{A3B315BA-FF6E-4F83-822C-B6704CDD7611}" type="slidenum">
              <a:rPr lang="en-US" altLang="en-US" smtClean="0"/>
              <a:pPr>
                <a:defRPr/>
              </a:pPr>
              <a:t>15</a:t>
            </a:fld>
            <a:endParaRPr lang="en-US" altLang="en-US"/>
          </a:p>
        </p:txBody>
      </p:sp>
    </p:spTree>
    <p:extLst>
      <p:ext uri="{BB962C8B-B14F-4D97-AF65-F5344CB8AC3E}">
        <p14:creationId xmlns:p14="http://schemas.microsoft.com/office/powerpoint/2010/main" val="33646883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p:cNvSpPr>
            <a:spLocks noGrp="1" noChangeArrowheads="1"/>
          </p:cNvSpPr>
          <p:nvPr>
            <p:ph type="title"/>
          </p:nvPr>
        </p:nvSpPr>
        <p:spPr/>
        <p:txBody>
          <a:bodyPr/>
          <a:lstStyle/>
          <a:p>
            <a:r>
              <a:rPr lang="en-US" dirty="0" smtClean="0"/>
              <a:t>Competitive Analysis</a:t>
            </a:r>
          </a:p>
        </p:txBody>
      </p:sp>
      <p:sp>
        <p:nvSpPr>
          <p:cNvPr id="16388" name="Rectangle 3"/>
          <p:cNvSpPr>
            <a:spLocks noGrp="1" noChangeArrowheads="1"/>
          </p:cNvSpPr>
          <p:nvPr>
            <p:ph type="body" idx="1"/>
          </p:nvPr>
        </p:nvSpPr>
        <p:spPr/>
        <p:txBody>
          <a:bodyPr>
            <a:normAutofit lnSpcReduction="10000"/>
          </a:bodyPr>
          <a:lstStyle/>
          <a:p>
            <a:r>
              <a:rPr lang="en-US" smtClean="0"/>
              <a:t>“Know the competition”</a:t>
            </a:r>
          </a:p>
          <a:p>
            <a:r>
              <a:rPr lang="en-US" smtClean="0"/>
              <a:t>For usability and function</a:t>
            </a:r>
          </a:p>
          <a:p>
            <a:r>
              <a:rPr lang="en-US" smtClean="0"/>
              <a:t>Read trade-press reviews of products or web sites</a:t>
            </a:r>
          </a:p>
          <a:p>
            <a:r>
              <a:rPr lang="en-US" smtClean="0"/>
              <a:t>Visit competitor’s web sites</a:t>
            </a:r>
          </a:p>
          <a:p>
            <a:pPr lvl="1"/>
            <a:r>
              <a:rPr lang="en-US" smtClean="0"/>
              <a:t>Also, web sites for related products</a:t>
            </a:r>
          </a:p>
          <a:p>
            <a:r>
              <a:rPr lang="en-US" smtClean="0"/>
              <a:t>Importance of various features, issues</a:t>
            </a:r>
          </a:p>
          <a:p>
            <a:pPr lvl="1"/>
            <a:r>
              <a:rPr lang="en-US" smtClean="0"/>
              <a:t>Pictures, navigation, search, prices, shipping, metaphors</a:t>
            </a:r>
          </a:p>
        </p:txBody>
      </p:sp>
      <p:sp>
        <p:nvSpPr>
          <p:cNvPr id="2" name="Footer Placeholder 1"/>
          <p:cNvSpPr>
            <a:spLocks noGrp="1"/>
          </p:cNvSpPr>
          <p:nvPr>
            <p:ph type="ftr" sz="quarter" idx="11"/>
          </p:nvPr>
        </p:nvSpPr>
        <p:spPr/>
        <p:txBody>
          <a:bodyPr/>
          <a:lstStyle/>
          <a:p>
            <a:pPr>
              <a:defRPr/>
            </a:pPr>
            <a:r>
              <a:rPr lang="en-US" altLang="en-US" smtClean="0"/>
              <a:t>© 2020 - Brad Myers</a:t>
            </a:r>
            <a:endParaRPr lang="en-US" altLang="en-US"/>
          </a:p>
        </p:txBody>
      </p:sp>
      <p:sp>
        <p:nvSpPr>
          <p:cNvPr id="3" name="Slide Number Placeholder 2"/>
          <p:cNvSpPr>
            <a:spLocks noGrp="1"/>
          </p:cNvSpPr>
          <p:nvPr>
            <p:ph type="sldNum" sz="quarter" idx="12"/>
          </p:nvPr>
        </p:nvSpPr>
        <p:spPr/>
        <p:txBody>
          <a:bodyPr/>
          <a:lstStyle/>
          <a:p>
            <a:pPr>
              <a:defRPr/>
            </a:pPr>
            <a:fld id="{A3B315BA-FF6E-4F83-822C-B6704CDD7611}" type="slidenum">
              <a:rPr lang="en-US" altLang="en-US" smtClean="0"/>
              <a:pPr>
                <a:defRPr/>
              </a:pPr>
              <a:t>16</a:t>
            </a:fld>
            <a:endParaRPr lang="en-US" altLang="en-US"/>
          </a:p>
        </p:txBody>
      </p:sp>
    </p:spTree>
    <p:extLst>
      <p:ext uri="{BB962C8B-B14F-4D97-AF65-F5344CB8AC3E}">
        <p14:creationId xmlns:p14="http://schemas.microsoft.com/office/powerpoint/2010/main" val="36293269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2"/>
          <p:cNvSpPr>
            <a:spLocks noGrp="1" noChangeArrowheads="1"/>
          </p:cNvSpPr>
          <p:nvPr>
            <p:ph type="title"/>
          </p:nvPr>
        </p:nvSpPr>
        <p:spPr/>
        <p:txBody>
          <a:bodyPr/>
          <a:lstStyle/>
          <a:p>
            <a:r>
              <a:rPr lang="en-US" dirty="0" smtClean="0"/>
              <a:t>Goal Setting</a:t>
            </a:r>
          </a:p>
        </p:txBody>
      </p:sp>
      <p:sp>
        <p:nvSpPr>
          <p:cNvPr id="17412" name="Rectangle 3"/>
          <p:cNvSpPr>
            <a:spLocks noGrp="1" noChangeArrowheads="1"/>
          </p:cNvSpPr>
          <p:nvPr>
            <p:ph type="body" idx="1"/>
          </p:nvPr>
        </p:nvSpPr>
        <p:spPr/>
        <p:txBody>
          <a:bodyPr/>
          <a:lstStyle/>
          <a:p>
            <a:r>
              <a:rPr lang="en-US" dirty="0" smtClean="0"/>
              <a:t>What does it mean to be “easy to use”?</a:t>
            </a:r>
          </a:p>
          <a:p>
            <a:r>
              <a:rPr lang="en-US" dirty="0" smtClean="0"/>
              <a:t>Some proposed definitions:</a:t>
            </a:r>
          </a:p>
          <a:p>
            <a:pPr lvl="1"/>
            <a:r>
              <a:rPr lang="en-US" dirty="0" smtClean="0"/>
              <a:t>“I like it”</a:t>
            </a:r>
          </a:p>
          <a:p>
            <a:pPr lvl="1"/>
            <a:r>
              <a:rPr lang="en-US" dirty="0" smtClean="0"/>
              <a:t>“I always do it that way”</a:t>
            </a:r>
          </a:p>
          <a:p>
            <a:pPr lvl="1"/>
            <a:r>
              <a:rPr lang="en-US" dirty="0" smtClean="0"/>
              <a:t>“That is the way the xxx system does it”</a:t>
            </a:r>
          </a:p>
          <a:p>
            <a:pPr lvl="1"/>
            <a:r>
              <a:rPr lang="en-US" dirty="0" smtClean="0"/>
              <a:t>“It is easy to implement”</a:t>
            </a:r>
          </a:p>
        </p:txBody>
      </p:sp>
      <p:sp>
        <p:nvSpPr>
          <p:cNvPr id="2" name="Footer Placeholder 1"/>
          <p:cNvSpPr>
            <a:spLocks noGrp="1"/>
          </p:cNvSpPr>
          <p:nvPr>
            <p:ph type="ftr" sz="quarter" idx="11"/>
          </p:nvPr>
        </p:nvSpPr>
        <p:spPr/>
        <p:txBody>
          <a:bodyPr/>
          <a:lstStyle/>
          <a:p>
            <a:pPr>
              <a:defRPr/>
            </a:pPr>
            <a:r>
              <a:rPr lang="en-US" altLang="en-US" smtClean="0"/>
              <a:t>© 2020 - Brad Myers</a:t>
            </a:r>
            <a:endParaRPr lang="en-US" altLang="en-US"/>
          </a:p>
        </p:txBody>
      </p:sp>
      <p:sp>
        <p:nvSpPr>
          <p:cNvPr id="3" name="Slide Number Placeholder 2"/>
          <p:cNvSpPr>
            <a:spLocks noGrp="1"/>
          </p:cNvSpPr>
          <p:nvPr>
            <p:ph type="sldNum" sz="quarter" idx="12"/>
          </p:nvPr>
        </p:nvSpPr>
        <p:spPr/>
        <p:txBody>
          <a:bodyPr/>
          <a:lstStyle/>
          <a:p>
            <a:pPr>
              <a:defRPr/>
            </a:pPr>
            <a:fld id="{A3B315BA-FF6E-4F83-822C-B6704CDD7611}" type="slidenum">
              <a:rPr lang="en-US" altLang="en-US" smtClean="0"/>
              <a:pPr>
                <a:defRPr/>
              </a:pPr>
              <a:t>17</a:t>
            </a:fld>
            <a:endParaRPr lang="en-US" altLang="en-US"/>
          </a:p>
        </p:txBody>
      </p:sp>
    </p:spTree>
    <p:extLst>
      <p:ext uri="{BB962C8B-B14F-4D97-AF65-F5344CB8AC3E}">
        <p14:creationId xmlns:p14="http://schemas.microsoft.com/office/powerpoint/2010/main" val="349072675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Grp="1" noChangeArrowheads="1"/>
          </p:cNvSpPr>
          <p:nvPr>
            <p:ph type="title"/>
          </p:nvPr>
        </p:nvSpPr>
        <p:spPr/>
        <p:txBody>
          <a:bodyPr/>
          <a:lstStyle/>
          <a:p>
            <a:r>
              <a:rPr lang="en-US" smtClean="0"/>
              <a:t>Much better Goals:</a:t>
            </a:r>
          </a:p>
        </p:txBody>
      </p:sp>
      <p:sp>
        <p:nvSpPr>
          <p:cNvPr id="2" name="Footer Placeholder 1"/>
          <p:cNvSpPr>
            <a:spLocks noGrp="1"/>
          </p:cNvSpPr>
          <p:nvPr>
            <p:ph type="ftr" sz="quarter" idx="11"/>
          </p:nvPr>
        </p:nvSpPr>
        <p:spPr/>
        <p:txBody>
          <a:bodyPr/>
          <a:lstStyle/>
          <a:p>
            <a:pPr>
              <a:defRPr/>
            </a:pPr>
            <a:r>
              <a:rPr lang="en-US" altLang="en-US" smtClean="0"/>
              <a:t>© 2020 - Brad Myers</a:t>
            </a:r>
            <a:endParaRPr lang="en-US" altLang="en-US"/>
          </a:p>
        </p:txBody>
      </p:sp>
      <p:sp>
        <p:nvSpPr>
          <p:cNvPr id="3" name="Slide Number Placeholder 2"/>
          <p:cNvSpPr>
            <a:spLocks noGrp="1"/>
          </p:cNvSpPr>
          <p:nvPr>
            <p:ph type="sldNum" sz="quarter" idx="12"/>
          </p:nvPr>
        </p:nvSpPr>
        <p:spPr/>
        <p:txBody>
          <a:bodyPr/>
          <a:lstStyle/>
          <a:p>
            <a:pPr>
              <a:defRPr/>
            </a:pPr>
            <a:fld id="{A3B315BA-FF6E-4F83-822C-B6704CDD7611}" type="slidenum">
              <a:rPr lang="en-US" altLang="en-US" smtClean="0"/>
              <a:pPr>
                <a:defRPr/>
              </a:pPr>
              <a:t>18</a:t>
            </a:fld>
            <a:endParaRPr lang="en-US" altLang="en-US"/>
          </a:p>
        </p:txBody>
      </p:sp>
    </p:spTree>
    <p:extLst>
      <p:ext uri="{BB962C8B-B14F-4D97-AF65-F5344CB8AC3E}">
        <p14:creationId xmlns:p14="http://schemas.microsoft.com/office/powerpoint/2010/main" val="150123860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2"/>
          <p:cNvSpPr>
            <a:spLocks noGrp="1" noChangeArrowheads="1"/>
          </p:cNvSpPr>
          <p:nvPr>
            <p:ph type="title"/>
          </p:nvPr>
        </p:nvSpPr>
        <p:spPr/>
        <p:txBody>
          <a:bodyPr/>
          <a:lstStyle/>
          <a:p>
            <a:r>
              <a:rPr lang="en-US" dirty="0" smtClean="0"/>
              <a:t>Much better Goals:</a:t>
            </a:r>
          </a:p>
        </p:txBody>
      </p:sp>
      <p:sp>
        <p:nvSpPr>
          <p:cNvPr id="19460" name="Rectangle 3"/>
          <p:cNvSpPr>
            <a:spLocks noGrp="1" noChangeArrowheads="1"/>
          </p:cNvSpPr>
          <p:nvPr>
            <p:ph type="body" idx="1"/>
          </p:nvPr>
        </p:nvSpPr>
        <p:spPr>
          <a:xfrm>
            <a:off x="457200" y="1295400"/>
            <a:ext cx="8229600" cy="4411662"/>
          </a:xfrm>
        </p:spPr>
        <p:txBody>
          <a:bodyPr>
            <a:normAutofit fontScale="92500"/>
          </a:bodyPr>
          <a:lstStyle/>
          <a:p>
            <a:pPr lvl="1"/>
            <a:r>
              <a:rPr lang="en-US" dirty="0" smtClean="0"/>
              <a:t>Can be learned in less than 2 minutes</a:t>
            </a:r>
          </a:p>
          <a:p>
            <a:pPr lvl="1"/>
            <a:r>
              <a:rPr lang="en-US" dirty="0" smtClean="0"/>
              <a:t>User will perform 2 error-free purchases per session</a:t>
            </a:r>
          </a:p>
          <a:p>
            <a:pPr lvl="1"/>
            <a:r>
              <a:rPr lang="en-US" dirty="0" smtClean="0"/>
              <a:t>The error rate will be lower than 2 per 10 operations</a:t>
            </a:r>
          </a:p>
          <a:p>
            <a:pPr lvl="1"/>
            <a:r>
              <a:rPr lang="en-US" dirty="0" smtClean="0"/>
              <a:t>Tasks will be performed in 30% of the time it takes using the competitor’s system</a:t>
            </a:r>
          </a:p>
          <a:p>
            <a:pPr lvl="1"/>
            <a:r>
              <a:rPr lang="en-US" dirty="0" smtClean="0"/>
              <a:t>Users will have a high satisfaction with the system as measured by a survey.</a:t>
            </a:r>
          </a:p>
          <a:p>
            <a:r>
              <a:rPr lang="en-US" i="1" dirty="0" smtClean="0"/>
              <a:t>Explicit, specific, measurable metrics.</a:t>
            </a:r>
          </a:p>
          <a:p>
            <a:r>
              <a:rPr lang="en-US" i="1" dirty="0" smtClean="0"/>
              <a:t>Allows objective decision making. </a:t>
            </a:r>
          </a:p>
        </p:txBody>
      </p:sp>
      <p:sp>
        <p:nvSpPr>
          <p:cNvPr id="2" name="Footer Placeholder 1"/>
          <p:cNvSpPr>
            <a:spLocks noGrp="1"/>
          </p:cNvSpPr>
          <p:nvPr>
            <p:ph type="ftr" sz="quarter" idx="11"/>
          </p:nvPr>
        </p:nvSpPr>
        <p:spPr/>
        <p:txBody>
          <a:bodyPr/>
          <a:lstStyle/>
          <a:p>
            <a:pPr>
              <a:defRPr/>
            </a:pPr>
            <a:r>
              <a:rPr lang="en-US" altLang="en-US" smtClean="0"/>
              <a:t>© 2020 - Brad Myers</a:t>
            </a:r>
            <a:endParaRPr lang="en-US" altLang="en-US"/>
          </a:p>
        </p:txBody>
      </p:sp>
      <p:sp>
        <p:nvSpPr>
          <p:cNvPr id="3" name="Slide Number Placeholder 2"/>
          <p:cNvSpPr>
            <a:spLocks noGrp="1"/>
          </p:cNvSpPr>
          <p:nvPr>
            <p:ph type="sldNum" sz="quarter" idx="12"/>
          </p:nvPr>
        </p:nvSpPr>
        <p:spPr/>
        <p:txBody>
          <a:bodyPr/>
          <a:lstStyle/>
          <a:p>
            <a:pPr>
              <a:defRPr/>
            </a:pPr>
            <a:fld id="{A3B315BA-FF6E-4F83-822C-B6704CDD7611}" type="slidenum">
              <a:rPr lang="en-US" altLang="en-US" smtClean="0"/>
              <a:pPr>
                <a:defRPr/>
              </a:pPr>
              <a:t>19</a:t>
            </a:fld>
            <a:endParaRPr lang="en-US" altLang="en-US"/>
          </a:p>
        </p:txBody>
      </p:sp>
    </p:spTree>
    <p:extLst>
      <p:ext uri="{BB962C8B-B14F-4D97-AF65-F5344CB8AC3E}">
        <p14:creationId xmlns:p14="http://schemas.microsoft.com/office/powerpoint/2010/main" val="22883621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Logistics</a:t>
            </a:r>
            <a:endParaRPr lang="en-US" dirty="0"/>
          </a:p>
        </p:txBody>
      </p:sp>
      <p:sp>
        <p:nvSpPr>
          <p:cNvPr id="3" name="Content Placeholder 2"/>
          <p:cNvSpPr>
            <a:spLocks noGrp="1"/>
          </p:cNvSpPr>
          <p:nvPr>
            <p:ph idx="1"/>
          </p:nvPr>
        </p:nvSpPr>
        <p:spPr>
          <a:xfrm>
            <a:off x="337457" y="1417637"/>
            <a:ext cx="8806543" cy="5287963"/>
          </a:xfrm>
        </p:spPr>
        <p:txBody>
          <a:bodyPr>
            <a:normAutofit fontScale="85000" lnSpcReduction="20000"/>
          </a:bodyPr>
          <a:lstStyle/>
          <a:p>
            <a:r>
              <a:rPr lang="en-US" dirty="0" smtClean="0"/>
              <a:t>HW5 graded</a:t>
            </a:r>
          </a:p>
          <a:p>
            <a:r>
              <a:rPr lang="en-US" dirty="0" smtClean="0"/>
              <a:t>HW6 </a:t>
            </a:r>
            <a:r>
              <a:rPr lang="en-US" dirty="0" smtClean="0"/>
              <a:t>due next Thursday, 11/12/2020, then start on projects right away</a:t>
            </a:r>
            <a:r>
              <a:rPr lang="en-US" dirty="0" smtClean="0"/>
              <a:t>!</a:t>
            </a:r>
          </a:p>
          <a:p>
            <a:pPr lvl="1"/>
            <a:r>
              <a:rPr lang="en-US" dirty="0" smtClean="0"/>
              <a:t>Sorry no extension for HW6 deadline</a:t>
            </a:r>
            <a:endParaRPr lang="en-US" dirty="0" smtClean="0"/>
          </a:p>
          <a:p>
            <a:endParaRPr lang="en-US" dirty="0" smtClean="0"/>
          </a:p>
          <a:p>
            <a:r>
              <a:rPr lang="en-US" dirty="0" smtClean="0"/>
              <a:t>Need </a:t>
            </a:r>
            <a:r>
              <a:rPr lang="en-US" dirty="0" smtClean="0"/>
              <a:t>final </a:t>
            </a:r>
            <a:r>
              <a:rPr lang="en-US" dirty="0" smtClean="0"/>
              <a:t>project </a:t>
            </a:r>
            <a:r>
              <a:rPr lang="en-US" dirty="0" smtClean="0"/>
              <a:t>ideas by </a:t>
            </a:r>
            <a:r>
              <a:rPr lang="en-US" b="1" dirty="0" smtClean="0"/>
              <a:t>tomorrow</a:t>
            </a:r>
            <a:r>
              <a:rPr lang="en-US" dirty="0"/>
              <a:t> Wed, </a:t>
            </a:r>
            <a:r>
              <a:rPr lang="en-US" dirty="0" smtClean="0"/>
              <a:t>11/11</a:t>
            </a:r>
            <a:endParaRPr lang="en-US" dirty="0" smtClean="0"/>
          </a:p>
          <a:p>
            <a:pPr lvl="1"/>
            <a:r>
              <a:rPr lang="en-US" dirty="0" smtClean="0"/>
              <a:t>Lots of ideas here: </a:t>
            </a:r>
            <a:r>
              <a:rPr lang="en-US" sz="1900" dirty="0" smtClean="0">
                <a:hlinkClick r:id="rId3"/>
              </a:rPr>
              <a:t>https</a:t>
            </a:r>
            <a:r>
              <a:rPr lang="en-US" sz="1900" dirty="0">
                <a:hlinkClick r:id="rId3"/>
              </a:rPr>
              <a:t>://www.cs.cmu.edu/~</a:t>
            </a:r>
            <a:r>
              <a:rPr lang="en-US" sz="1900" dirty="0" smtClean="0">
                <a:hlinkClick r:id="rId3"/>
              </a:rPr>
              <a:t>bam/uicourse/05631fall2020/FinalProject/index.html</a:t>
            </a:r>
            <a:endParaRPr lang="en-US" dirty="0"/>
          </a:p>
          <a:p>
            <a:pPr lvl="1"/>
            <a:r>
              <a:rPr lang="en-US" dirty="0" smtClean="0"/>
              <a:t>Enter proposals into </a:t>
            </a:r>
            <a:r>
              <a:rPr lang="en-US" dirty="0"/>
              <a:t>Piazza before next Wed, 11/11/2020 at </a:t>
            </a:r>
            <a:r>
              <a:rPr lang="en-US" dirty="0" smtClean="0"/>
              <a:t>8:00pm (in parallel with working on HW6</a:t>
            </a:r>
            <a:r>
              <a:rPr lang="en-US" dirty="0" smtClean="0"/>
              <a:t>)</a:t>
            </a:r>
          </a:p>
          <a:p>
            <a:pPr lvl="2"/>
            <a:r>
              <a:rPr lang="en-US" dirty="0" smtClean="0"/>
              <a:t>None yet </a:t>
            </a:r>
            <a:r>
              <a:rPr lang="en-US" dirty="0" smtClean="0">
                <a:sym typeface="Wingdings" panose="05000000000000000000" pitchFamily="2" charset="2"/>
              </a:rPr>
              <a:t></a:t>
            </a:r>
            <a:endParaRPr lang="en-US" dirty="0" smtClean="0"/>
          </a:p>
          <a:p>
            <a:pPr lvl="1"/>
            <a:r>
              <a:rPr lang="en-US" dirty="0" smtClean="0"/>
              <a:t>Try to form groups around the projects on Piazza</a:t>
            </a:r>
          </a:p>
          <a:p>
            <a:pPr lvl="1"/>
            <a:r>
              <a:rPr lang="en-US" dirty="0" smtClean="0"/>
              <a:t>We will finalize groups on Thursday, 11/12 in class, so you can get started right away (before Thanksgiving break</a:t>
            </a:r>
            <a:r>
              <a:rPr lang="en-US" dirty="0" smtClean="0"/>
              <a:t>)</a:t>
            </a:r>
          </a:p>
          <a:p>
            <a:pPr lvl="1"/>
            <a:r>
              <a:rPr lang="en-US" b="1" dirty="0" smtClean="0"/>
              <a:t>Note that project turn-ins cannot be late</a:t>
            </a:r>
            <a:endParaRPr lang="da-DK" b="1" dirty="0"/>
          </a:p>
        </p:txBody>
      </p:sp>
      <p:sp>
        <p:nvSpPr>
          <p:cNvPr id="6" name="Footer Placeholder 5"/>
          <p:cNvSpPr>
            <a:spLocks noGrp="1"/>
          </p:cNvSpPr>
          <p:nvPr>
            <p:ph type="ftr" sz="quarter" idx="11"/>
          </p:nvPr>
        </p:nvSpPr>
        <p:spPr/>
        <p:txBody>
          <a:bodyPr/>
          <a:lstStyle/>
          <a:p>
            <a:pPr>
              <a:defRPr/>
            </a:pPr>
            <a:r>
              <a:rPr lang="en-US" altLang="en-US" smtClean="0"/>
              <a:t>© 2020 - Brad Myers</a:t>
            </a:r>
            <a:endParaRPr lang="en-US" altLang="en-US"/>
          </a:p>
        </p:txBody>
      </p:sp>
      <p:sp>
        <p:nvSpPr>
          <p:cNvPr id="7" name="Slide Number Placeholder 6"/>
          <p:cNvSpPr>
            <a:spLocks noGrp="1"/>
          </p:cNvSpPr>
          <p:nvPr>
            <p:ph type="sldNum" sz="quarter" idx="12"/>
          </p:nvPr>
        </p:nvSpPr>
        <p:spPr/>
        <p:txBody>
          <a:bodyPr/>
          <a:lstStyle/>
          <a:p>
            <a:pPr>
              <a:defRPr/>
            </a:pPr>
            <a:fld id="{A3B315BA-FF6E-4F83-822C-B6704CDD7611}" type="slidenum">
              <a:rPr lang="en-US" altLang="en-US" smtClean="0"/>
              <a:pPr>
                <a:defRPr/>
              </a:pPr>
              <a:t>2</a:t>
            </a:fld>
            <a:endParaRPr lang="en-US" altLang="en-US"/>
          </a:p>
        </p:txBody>
      </p:sp>
    </p:spTree>
    <p:extLst>
      <p:ext uri="{BB962C8B-B14F-4D97-AF65-F5344CB8AC3E}">
        <p14:creationId xmlns:p14="http://schemas.microsoft.com/office/powerpoint/2010/main" val="90697006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2"/>
          <p:cNvSpPr>
            <a:spLocks noGrp="1" noChangeArrowheads="1"/>
          </p:cNvSpPr>
          <p:nvPr>
            <p:ph type="title"/>
          </p:nvPr>
        </p:nvSpPr>
        <p:spPr/>
        <p:txBody>
          <a:bodyPr/>
          <a:lstStyle/>
          <a:p>
            <a:pPr eaLnBrk="1" hangingPunct="1"/>
            <a:r>
              <a:rPr lang="en-US" sz="3500" dirty="0" smtClean="0"/>
              <a:t>Goals, cont.</a:t>
            </a:r>
          </a:p>
        </p:txBody>
      </p:sp>
      <p:sp>
        <p:nvSpPr>
          <p:cNvPr id="21508" name="Rectangle 3"/>
          <p:cNvSpPr>
            <a:spLocks noGrp="1" noChangeArrowheads="1"/>
          </p:cNvSpPr>
          <p:nvPr>
            <p:ph type="body" idx="1"/>
          </p:nvPr>
        </p:nvSpPr>
        <p:spPr>
          <a:xfrm>
            <a:off x="457200" y="1417638"/>
            <a:ext cx="8229600" cy="4411662"/>
          </a:xfrm>
        </p:spPr>
        <p:txBody>
          <a:bodyPr>
            <a:normAutofit lnSpcReduction="10000"/>
          </a:bodyPr>
          <a:lstStyle/>
          <a:p>
            <a:pPr eaLnBrk="1" hangingPunct="1"/>
            <a:r>
              <a:rPr lang="en-US" sz="2600" dirty="0" smtClean="0"/>
              <a:t>Tradeoffs, so have to pick relevant metrics</a:t>
            </a:r>
          </a:p>
          <a:p>
            <a:pPr eaLnBrk="1" hangingPunct="1"/>
            <a:r>
              <a:rPr lang="en-US" sz="2600" dirty="0" smtClean="0"/>
              <a:t>Some </a:t>
            </a:r>
            <a:r>
              <a:rPr lang="en-US" sz="2600" dirty="0" smtClean="0"/>
              <a:t>measures:</a:t>
            </a:r>
          </a:p>
          <a:p>
            <a:pPr lvl="1" eaLnBrk="1" hangingPunct="1"/>
            <a:r>
              <a:rPr lang="en-US" sz="2200" dirty="0" err="1" smtClean="0"/>
              <a:t>Learnability</a:t>
            </a:r>
            <a:r>
              <a:rPr lang="en-US" sz="2200" dirty="0" smtClean="0"/>
              <a:t>: Time to learn how to do specific tasks (at a specific proficiency)</a:t>
            </a:r>
          </a:p>
          <a:p>
            <a:pPr lvl="1" eaLnBrk="1" hangingPunct="1"/>
            <a:r>
              <a:rPr lang="en-US" sz="2200" dirty="0" smtClean="0"/>
              <a:t>Efficiency: (Expert) Time to execute benchmark (typical) tasks. Throughput.</a:t>
            </a:r>
          </a:p>
          <a:p>
            <a:pPr lvl="1" eaLnBrk="1" hangingPunct="1"/>
            <a:r>
              <a:rPr lang="en-US" sz="2200" dirty="0" smtClean="0"/>
              <a:t>Errors: Error rate per task. Time spent on errors. Error severity. </a:t>
            </a:r>
          </a:p>
          <a:p>
            <a:pPr lvl="1" eaLnBrk="1" hangingPunct="1"/>
            <a:r>
              <a:rPr lang="en-US" sz="2200" dirty="0" smtClean="0"/>
              <a:t>Lots of measures from web analytics:</a:t>
            </a:r>
          </a:p>
          <a:p>
            <a:pPr lvl="2" eaLnBrk="1" hangingPunct="1"/>
            <a:r>
              <a:rPr lang="en-US" sz="1900" dirty="0" smtClean="0"/>
              <a:t>Abandonment rates, Completion rates, </a:t>
            </a:r>
            <a:r>
              <a:rPr lang="en-US" sz="1900" dirty="0" err="1" smtClean="0"/>
              <a:t>Clickthroughs</a:t>
            </a:r>
            <a:r>
              <a:rPr lang="en-US" sz="1900" dirty="0" smtClean="0"/>
              <a:t>,</a:t>
            </a:r>
            <a:br>
              <a:rPr lang="en-US" sz="1900" dirty="0" smtClean="0"/>
            </a:br>
            <a:r>
              <a:rPr lang="en-US" sz="1900" dirty="0" smtClean="0"/>
              <a:t>% completions, etc.</a:t>
            </a:r>
          </a:p>
          <a:p>
            <a:pPr lvl="1" eaLnBrk="1" hangingPunct="1"/>
            <a:r>
              <a:rPr lang="en-US" sz="2200" dirty="0" smtClean="0"/>
              <a:t>Subjective satisfaction: Questionnaire.</a:t>
            </a:r>
          </a:p>
        </p:txBody>
      </p:sp>
      <p:sp>
        <p:nvSpPr>
          <p:cNvPr id="2" name="Footer Placeholder 1"/>
          <p:cNvSpPr>
            <a:spLocks noGrp="1"/>
          </p:cNvSpPr>
          <p:nvPr>
            <p:ph type="ftr" sz="quarter" idx="11"/>
          </p:nvPr>
        </p:nvSpPr>
        <p:spPr/>
        <p:txBody>
          <a:bodyPr/>
          <a:lstStyle/>
          <a:p>
            <a:pPr>
              <a:defRPr/>
            </a:pPr>
            <a:r>
              <a:rPr lang="en-US" altLang="en-US" smtClean="0"/>
              <a:t>© 2020 - Brad Myers</a:t>
            </a:r>
            <a:endParaRPr lang="en-US" altLang="en-US"/>
          </a:p>
        </p:txBody>
      </p:sp>
      <p:sp>
        <p:nvSpPr>
          <p:cNvPr id="3" name="Slide Number Placeholder 2"/>
          <p:cNvSpPr>
            <a:spLocks noGrp="1"/>
          </p:cNvSpPr>
          <p:nvPr>
            <p:ph type="sldNum" sz="quarter" idx="12"/>
          </p:nvPr>
        </p:nvSpPr>
        <p:spPr/>
        <p:txBody>
          <a:bodyPr/>
          <a:lstStyle/>
          <a:p>
            <a:pPr>
              <a:defRPr/>
            </a:pPr>
            <a:fld id="{A3B315BA-FF6E-4F83-822C-B6704CDD7611}" type="slidenum">
              <a:rPr lang="en-US" altLang="en-US" smtClean="0"/>
              <a:pPr>
                <a:defRPr/>
              </a:pPr>
              <a:t>20</a:t>
            </a:fld>
            <a:endParaRPr lang="en-US" altLang="en-US"/>
          </a:p>
        </p:txBody>
      </p:sp>
    </p:spTree>
    <p:extLst>
      <p:ext uri="{BB962C8B-B14F-4D97-AF65-F5344CB8AC3E}">
        <p14:creationId xmlns:p14="http://schemas.microsoft.com/office/powerpoint/2010/main" val="149815332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Grp="1" noChangeArrowheads="1"/>
          </p:cNvSpPr>
          <p:nvPr>
            <p:ph type="title"/>
          </p:nvPr>
        </p:nvSpPr>
        <p:spPr>
          <a:xfrm>
            <a:off x="457200" y="122238"/>
            <a:ext cx="7543800" cy="1020762"/>
          </a:xfrm>
        </p:spPr>
        <p:txBody>
          <a:bodyPr/>
          <a:lstStyle/>
          <a:p>
            <a:r>
              <a:rPr lang="en-US" dirty="0" smtClean="0"/>
              <a:t>Financial impact analysis</a:t>
            </a:r>
          </a:p>
        </p:txBody>
      </p:sp>
      <p:sp>
        <p:nvSpPr>
          <p:cNvPr id="23556" name="Rectangle 3"/>
          <p:cNvSpPr>
            <a:spLocks noGrp="1" noChangeArrowheads="1"/>
          </p:cNvSpPr>
          <p:nvPr>
            <p:ph type="body" idx="1"/>
          </p:nvPr>
        </p:nvSpPr>
        <p:spPr>
          <a:xfrm>
            <a:off x="457200" y="1295400"/>
            <a:ext cx="8229600" cy="4800600"/>
          </a:xfrm>
        </p:spPr>
        <p:txBody>
          <a:bodyPr>
            <a:normAutofit fontScale="85000" lnSpcReduction="20000"/>
          </a:bodyPr>
          <a:lstStyle/>
          <a:p>
            <a:r>
              <a:rPr lang="en-US" dirty="0" smtClean="0"/>
              <a:t>Prove It!</a:t>
            </a:r>
          </a:p>
          <a:p>
            <a:r>
              <a:rPr lang="en-US" dirty="0" smtClean="0"/>
              <a:t>Demonstrates the importance of usability</a:t>
            </a:r>
          </a:p>
          <a:p>
            <a:r>
              <a:rPr lang="en-US" dirty="0" smtClean="0"/>
              <a:t># users * their salary per hour * # hours on system = cost of system per hour</a:t>
            </a:r>
          </a:p>
          <a:p>
            <a:r>
              <a:rPr lang="en-US" dirty="0" smtClean="0"/>
              <a:t>Estimate savings of reduced training, error time, need for support staff, etc.</a:t>
            </a:r>
          </a:p>
          <a:p>
            <a:r>
              <a:rPr lang="en-US" dirty="0" smtClean="0"/>
              <a:t>Tells how much time to spend on usability</a:t>
            </a:r>
          </a:p>
          <a:p>
            <a:r>
              <a:rPr lang="en-US" dirty="0" smtClean="0"/>
              <a:t>Whole books on this topic:</a:t>
            </a:r>
          </a:p>
          <a:p>
            <a:pPr lvl="1"/>
            <a:r>
              <a:rPr lang="en-US" dirty="0" smtClean="0"/>
              <a:t>Randolph G. Bias and Deborah J. Mayhew, Eds.</a:t>
            </a:r>
            <a:br>
              <a:rPr lang="en-US" dirty="0" smtClean="0"/>
            </a:br>
            <a:r>
              <a:rPr lang="en-US" dirty="0" smtClean="0"/>
              <a:t>Cost-Justifying Usability: An Update for the Internet Age, Second Edition. Morgan Kaufmann, 2005</a:t>
            </a:r>
          </a:p>
          <a:p>
            <a:pPr lvl="1"/>
            <a:r>
              <a:rPr lang="en-US" dirty="0" smtClean="0"/>
              <a:t>Randolph G. Bias and Deborah J. Mayhew, </a:t>
            </a:r>
            <a:br>
              <a:rPr lang="en-US" dirty="0" smtClean="0"/>
            </a:br>
            <a:r>
              <a:rPr lang="en-US" dirty="0" smtClean="0"/>
              <a:t>Cost-Justifying Usability, Boston: Academic Press, 1994.</a:t>
            </a:r>
          </a:p>
        </p:txBody>
      </p:sp>
      <p:sp>
        <p:nvSpPr>
          <p:cNvPr id="2" name="Footer Placeholder 1"/>
          <p:cNvSpPr>
            <a:spLocks noGrp="1"/>
          </p:cNvSpPr>
          <p:nvPr>
            <p:ph type="ftr" sz="quarter" idx="11"/>
          </p:nvPr>
        </p:nvSpPr>
        <p:spPr/>
        <p:txBody>
          <a:bodyPr/>
          <a:lstStyle/>
          <a:p>
            <a:pPr>
              <a:defRPr/>
            </a:pPr>
            <a:r>
              <a:rPr lang="en-US" altLang="en-US" smtClean="0"/>
              <a:t>© 2020 - Brad Myers</a:t>
            </a:r>
            <a:endParaRPr lang="en-US" altLang="en-US"/>
          </a:p>
        </p:txBody>
      </p:sp>
      <p:sp>
        <p:nvSpPr>
          <p:cNvPr id="3" name="Slide Number Placeholder 2"/>
          <p:cNvSpPr>
            <a:spLocks noGrp="1"/>
          </p:cNvSpPr>
          <p:nvPr>
            <p:ph type="sldNum" sz="quarter" idx="12"/>
          </p:nvPr>
        </p:nvSpPr>
        <p:spPr/>
        <p:txBody>
          <a:bodyPr/>
          <a:lstStyle/>
          <a:p>
            <a:pPr>
              <a:defRPr/>
            </a:pPr>
            <a:fld id="{A3B315BA-FF6E-4F83-822C-B6704CDD7611}" type="slidenum">
              <a:rPr lang="en-US" altLang="en-US" smtClean="0"/>
              <a:pPr>
                <a:defRPr/>
              </a:pPr>
              <a:t>21</a:t>
            </a:fld>
            <a:endParaRPr lang="en-US" altLang="en-US"/>
          </a:p>
        </p:txBody>
      </p:sp>
    </p:spTree>
    <p:extLst>
      <p:ext uri="{BB962C8B-B14F-4D97-AF65-F5344CB8AC3E}">
        <p14:creationId xmlns:p14="http://schemas.microsoft.com/office/powerpoint/2010/main" val="351251843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2"/>
          <p:cNvSpPr>
            <a:spLocks noGrp="1" noChangeArrowheads="1"/>
          </p:cNvSpPr>
          <p:nvPr>
            <p:ph type="title"/>
          </p:nvPr>
        </p:nvSpPr>
        <p:spPr/>
        <p:txBody>
          <a:bodyPr/>
          <a:lstStyle/>
          <a:p>
            <a:r>
              <a:rPr lang="en-US" dirty="0" smtClean="0"/>
              <a:t>Participatory Design</a:t>
            </a:r>
          </a:p>
        </p:txBody>
      </p:sp>
      <p:sp>
        <p:nvSpPr>
          <p:cNvPr id="24580" name="Rectangle 3"/>
          <p:cNvSpPr>
            <a:spLocks noGrp="1" noChangeArrowheads="1"/>
          </p:cNvSpPr>
          <p:nvPr>
            <p:ph type="body" idx="1"/>
          </p:nvPr>
        </p:nvSpPr>
        <p:spPr/>
        <p:txBody>
          <a:bodyPr/>
          <a:lstStyle/>
          <a:p>
            <a:r>
              <a:rPr lang="en-US" smtClean="0"/>
              <a:t>Users involved during the design process through regular meetings</a:t>
            </a:r>
          </a:p>
          <a:p>
            <a:pPr lvl="1"/>
            <a:r>
              <a:rPr lang="en-US" smtClean="0"/>
              <a:t>Not just at the beginning during Contextual Inquiry</a:t>
            </a:r>
          </a:p>
          <a:p>
            <a:r>
              <a:rPr lang="en-US" smtClean="0"/>
              <a:t>Users are good at reacting to concrete designs and prototypes</a:t>
            </a:r>
          </a:p>
          <a:p>
            <a:r>
              <a:rPr lang="en-US" smtClean="0"/>
              <a:t>But users are not necessarily good designers</a:t>
            </a:r>
          </a:p>
        </p:txBody>
      </p:sp>
      <p:sp>
        <p:nvSpPr>
          <p:cNvPr id="2" name="Footer Placeholder 1"/>
          <p:cNvSpPr>
            <a:spLocks noGrp="1"/>
          </p:cNvSpPr>
          <p:nvPr>
            <p:ph type="ftr" sz="quarter" idx="11"/>
          </p:nvPr>
        </p:nvSpPr>
        <p:spPr/>
        <p:txBody>
          <a:bodyPr/>
          <a:lstStyle/>
          <a:p>
            <a:pPr>
              <a:defRPr/>
            </a:pPr>
            <a:r>
              <a:rPr lang="en-US" altLang="en-US" smtClean="0"/>
              <a:t>© 2020 - Brad Myers</a:t>
            </a:r>
            <a:endParaRPr lang="en-US" altLang="en-US"/>
          </a:p>
        </p:txBody>
      </p:sp>
      <p:sp>
        <p:nvSpPr>
          <p:cNvPr id="3" name="Slide Number Placeholder 2"/>
          <p:cNvSpPr>
            <a:spLocks noGrp="1"/>
          </p:cNvSpPr>
          <p:nvPr>
            <p:ph type="sldNum" sz="quarter" idx="12"/>
          </p:nvPr>
        </p:nvSpPr>
        <p:spPr/>
        <p:txBody>
          <a:bodyPr/>
          <a:lstStyle/>
          <a:p>
            <a:pPr>
              <a:defRPr/>
            </a:pPr>
            <a:fld id="{A3B315BA-FF6E-4F83-822C-B6704CDD7611}" type="slidenum">
              <a:rPr lang="en-US" altLang="en-US" smtClean="0"/>
              <a:pPr>
                <a:defRPr/>
              </a:pPr>
              <a:t>22</a:t>
            </a:fld>
            <a:endParaRPr lang="en-US" altLang="en-US"/>
          </a:p>
        </p:txBody>
      </p:sp>
    </p:spTree>
    <p:extLst>
      <p:ext uri="{BB962C8B-B14F-4D97-AF65-F5344CB8AC3E}">
        <p14:creationId xmlns:p14="http://schemas.microsoft.com/office/powerpoint/2010/main" val="425196509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2"/>
          <p:cNvSpPr>
            <a:spLocks noGrp="1" noChangeArrowheads="1"/>
          </p:cNvSpPr>
          <p:nvPr>
            <p:ph type="title"/>
          </p:nvPr>
        </p:nvSpPr>
        <p:spPr/>
        <p:txBody>
          <a:bodyPr/>
          <a:lstStyle/>
          <a:p>
            <a:r>
              <a:rPr lang="en-US" dirty="0" smtClean="0"/>
              <a:t>Prototypes</a:t>
            </a:r>
          </a:p>
        </p:txBody>
      </p:sp>
      <p:sp>
        <p:nvSpPr>
          <p:cNvPr id="27652" name="Rectangle 3"/>
          <p:cNvSpPr>
            <a:spLocks noGrp="1" noChangeArrowheads="1"/>
          </p:cNvSpPr>
          <p:nvPr>
            <p:ph type="body" idx="1"/>
          </p:nvPr>
        </p:nvSpPr>
        <p:spPr/>
        <p:txBody>
          <a:bodyPr/>
          <a:lstStyle/>
          <a:p>
            <a:r>
              <a:rPr lang="en-US" dirty="0" smtClean="0"/>
              <a:t>Simulation of interface</a:t>
            </a:r>
          </a:p>
          <a:p>
            <a:r>
              <a:rPr lang="en-US" dirty="0" smtClean="0"/>
              <a:t>Quick and cheap to create (no “back end”)</a:t>
            </a:r>
          </a:p>
          <a:p>
            <a:r>
              <a:rPr lang="en-US" dirty="0" smtClean="0"/>
              <a:t>Start with “low fidelity”</a:t>
            </a:r>
          </a:p>
          <a:p>
            <a:r>
              <a:rPr lang="en-US" dirty="0" smtClean="0"/>
              <a:t>Progress to higher-fidelity</a:t>
            </a:r>
          </a:p>
        </p:txBody>
      </p:sp>
      <p:sp>
        <p:nvSpPr>
          <p:cNvPr id="2" name="Footer Placeholder 1"/>
          <p:cNvSpPr>
            <a:spLocks noGrp="1"/>
          </p:cNvSpPr>
          <p:nvPr>
            <p:ph type="ftr" sz="quarter" idx="11"/>
          </p:nvPr>
        </p:nvSpPr>
        <p:spPr/>
        <p:txBody>
          <a:bodyPr/>
          <a:lstStyle/>
          <a:p>
            <a:pPr>
              <a:defRPr/>
            </a:pPr>
            <a:r>
              <a:rPr lang="en-US" altLang="en-US" smtClean="0"/>
              <a:t>© 2020 - Brad Myers</a:t>
            </a:r>
            <a:endParaRPr lang="en-US" altLang="en-US"/>
          </a:p>
        </p:txBody>
      </p:sp>
      <p:sp>
        <p:nvSpPr>
          <p:cNvPr id="3" name="Slide Number Placeholder 2"/>
          <p:cNvSpPr>
            <a:spLocks noGrp="1"/>
          </p:cNvSpPr>
          <p:nvPr>
            <p:ph type="sldNum" sz="quarter" idx="12"/>
          </p:nvPr>
        </p:nvSpPr>
        <p:spPr/>
        <p:txBody>
          <a:bodyPr/>
          <a:lstStyle/>
          <a:p>
            <a:pPr>
              <a:defRPr/>
            </a:pPr>
            <a:fld id="{A3B315BA-FF6E-4F83-822C-B6704CDD7611}" type="slidenum">
              <a:rPr lang="en-US" altLang="en-US" smtClean="0"/>
              <a:pPr>
                <a:defRPr/>
              </a:pPr>
              <a:t>23</a:t>
            </a:fld>
            <a:endParaRPr lang="en-US" altLang="en-US"/>
          </a:p>
        </p:txBody>
      </p:sp>
    </p:spTree>
    <p:extLst>
      <p:ext uri="{BB962C8B-B14F-4D97-AF65-F5344CB8AC3E}">
        <p14:creationId xmlns:p14="http://schemas.microsoft.com/office/powerpoint/2010/main" val="21016036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2"/>
          <p:cNvSpPr>
            <a:spLocks noGrp="1" noChangeArrowheads="1"/>
          </p:cNvSpPr>
          <p:nvPr>
            <p:ph type="title"/>
          </p:nvPr>
        </p:nvSpPr>
        <p:spPr/>
        <p:txBody>
          <a:bodyPr/>
          <a:lstStyle/>
          <a:p>
            <a:r>
              <a:rPr lang="en-US" dirty="0" smtClean="0"/>
              <a:t>Use Guidelines and</a:t>
            </a:r>
            <a:br>
              <a:rPr lang="en-US" dirty="0" smtClean="0"/>
            </a:br>
            <a:r>
              <a:rPr lang="en-US" dirty="0" smtClean="0"/>
              <a:t>Heuristic Analysis</a:t>
            </a:r>
          </a:p>
        </p:txBody>
      </p:sp>
      <p:sp>
        <p:nvSpPr>
          <p:cNvPr id="26628" name="Rectangle 3"/>
          <p:cNvSpPr>
            <a:spLocks noGrp="1" noChangeArrowheads="1"/>
          </p:cNvSpPr>
          <p:nvPr>
            <p:ph type="body" idx="1"/>
          </p:nvPr>
        </p:nvSpPr>
        <p:spPr/>
        <p:txBody>
          <a:bodyPr>
            <a:normAutofit lnSpcReduction="10000"/>
          </a:bodyPr>
          <a:lstStyle/>
          <a:p>
            <a:r>
              <a:rPr lang="en-US" dirty="0" smtClean="0"/>
              <a:t>Designers evaluating the Interface</a:t>
            </a:r>
          </a:p>
          <a:p>
            <a:r>
              <a:rPr lang="en-US" dirty="0" smtClean="0"/>
              <a:t>Based on their experience</a:t>
            </a:r>
          </a:p>
          <a:p>
            <a:r>
              <a:rPr lang="en-US" dirty="0" smtClean="0"/>
              <a:t>Especially </a:t>
            </a:r>
            <a:r>
              <a:rPr lang="en-US" dirty="0" smtClean="0">
                <a:solidFill>
                  <a:schemeClr val="accent2"/>
                </a:solidFill>
              </a:rPr>
              <a:t>Consistency</a:t>
            </a:r>
            <a:r>
              <a:rPr lang="en-US" dirty="0" smtClean="0"/>
              <a:t>:</a:t>
            </a:r>
          </a:p>
          <a:p>
            <a:pPr lvl="1"/>
            <a:r>
              <a:rPr lang="en-US" dirty="0" smtClean="0"/>
              <a:t>Most </a:t>
            </a:r>
            <a:r>
              <a:rPr lang="en-US" dirty="0"/>
              <a:t>important characteristic of UI</a:t>
            </a:r>
          </a:p>
          <a:p>
            <a:pPr lvl="1"/>
            <a:r>
              <a:rPr lang="en-US" dirty="0"/>
              <a:t>Requires oversight</a:t>
            </a:r>
          </a:p>
          <a:p>
            <a:pPr lvl="2"/>
            <a:r>
              <a:rPr lang="en-US" dirty="0"/>
              <a:t>Not each department creating own section</a:t>
            </a:r>
          </a:p>
          <a:p>
            <a:pPr lvl="1"/>
            <a:r>
              <a:rPr lang="en-US" dirty="0"/>
              <a:t>May require overall design document, vocabulary guide, style guide, templates, etc.</a:t>
            </a:r>
          </a:p>
          <a:p>
            <a:pPr lvl="1"/>
            <a:r>
              <a:rPr lang="en-US" dirty="0"/>
              <a:t>Especially when using Agile design (covered later)</a:t>
            </a:r>
          </a:p>
        </p:txBody>
      </p:sp>
      <p:sp>
        <p:nvSpPr>
          <p:cNvPr id="2" name="Footer Placeholder 1"/>
          <p:cNvSpPr>
            <a:spLocks noGrp="1"/>
          </p:cNvSpPr>
          <p:nvPr>
            <p:ph type="ftr" sz="quarter" idx="11"/>
          </p:nvPr>
        </p:nvSpPr>
        <p:spPr/>
        <p:txBody>
          <a:bodyPr/>
          <a:lstStyle/>
          <a:p>
            <a:pPr>
              <a:defRPr/>
            </a:pPr>
            <a:r>
              <a:rPr lang="en-US" altLang="en-US" smtClean="0"/>
              <a:t>© 2020 - Brad Myers</a:t>
            </a:r>
            <a:endParaRPr lang="en-US" altLang="en-US"/>
          </a:p>
        </p:txBody>
      </p:sp>
      <p:sp>
        <p:nvSpPr>
          <p:cNvPr id="3" name="Slide Number Placeholder 2"/>
          <p:cNvSpPr>
            <a:spLocks noGrp="1"/>
          </p:cNvSpPr>
          <p:nvPr>
            <p:ph type="sldNum" sz="quarter" idx="12"/>
          </p:nvPr>
        </p:nvSpPr>
        <p:spPr/>
        <p:txBody>
          <a:bodyPr/>
          <a:lstStyle/>
          <a:p>
            <a:pPr>
              <a:defRPr/>
            </a:pPr>
            <a:fld id="{A3B315BA-FF6E-4F83-822C-B6704CDD7611}" type="slidenum">
              <a:rPr lang="en-US" altLang="en-US" smtClean="0"/>
              <a:pPr>
                <a:defRPr/>
              </a:pPr>
              <a:t>24</a:t>
            </a:fld>
            <a:endParaRPr lang="en-US" altLang="en-US"/>
          </a:p>
        </p:txBody>
      </p:sp>
    </p:spTree>
    <p:extLst>
      <p:ext uri="{BB962C8B-B14F-4D97-AF65-F5344CB8AC3E}">
        <p14:creationId xmlns:p14="http://schemas.microsoft.com/office/powerpoint/2010/main" val="203473742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2"/>
          <p:cNvSpPr>
            <a:spLocks noGrp="1" noChangeArrowheads="1"/>
          </p:cNvSpPr>
          <p:nvPr>
            <p:ph type="title"/>
          </p:nvPr>
        </p:nvSpPr>
        <p:spPr/>
        <p:txBody>
          <a:bodyPr/>
          <a:lstStyle/>
          <a:p>
            <a:r>
              <a:rPr lang="en-US" dirty="0" smtClean="0"/>
              <a:t>Empirical Testing</a:t>
            </a:r>
          </a:p>
        </p:txBody>
      </p:sp>
      <p:sp>
        <p:nvSpPr>
          <p:cNvPr id="28676" name="Rectangle 3"/>
          <p:cNvSpPr>
            <a:spLocks noGrp="1" noChangeArrowheads="1"/>
          </p:cNvSpPr>
          <p:nvPr>
            <p:ph type="body" idx="1"/>
          </p:nvPr>
        </p:nvSpPr>
        <p:spPr/>
        <p:txBody>
          <a:bodyPr/>
          <a:lstStyle/>
          <a:p>
            <a:r>
              <a:rPr lang="en-US" dirty="0" smtClean="0"/>
              <a:t>Critical to usable products</a:t>
            </a:r>
          </a:p>
          <a:p>
            <a:r>
              <a:rPr lang="en-US" dirty="0" smtClean="0"/>
              <a:t>Designers must watch users</a:t>
            </a:r>
          </a:p>
          <a:p>
            <a:r>
              <a:rPr lang="en-US" dirty="0" smtClean="0"/>
              <a:t>Web logs are not sufficient</a:t>
            </a:r>
          </a:p>
          <a:p>
            <a:r>
              <a:rPr lang="en-US" dirty="0" smtClean="0"/>
              <a:t>Not necessarily difficult or expensive</a:t>
            </a:r>
          </a:p>
          <a:p>
            <a:r>
              <a:rPr lang="en-US" dirty="0" smtClean="0"/>
              <a:t>Test low-fidelity prototypes, high-fidelity prototypes, final system</a:t>
            </a:r>
          </a:p>
        </p:txBody>
      </p:sp>
      <p:sp>
        <p:nvSpPr>
          <p:cNvPr id="2" name="Footer Placeholder 1"/>
          <p:cNvSpPr>
            <a:spLocks noGrp="1"/>
          </p:cNvSpPr>
          <p:nvPr>
            <p:ph type="ftr" sz="quarter" idx="11"/>
          </p:nvPr>
        </p:nvSpPr>
        <p:spPr/>
        <p:txBody>
          <a:bodyPr/>
          <a:lstStyle/>
          <a:p>
            <a:pPr>
              <a:defRPr/>
            </a:pPr>
            <a:r>
              <a:rPr lang="en-US" altLang="en-US" smtClean="0"/>
              <a:t>© 2020 - Brad Myers</a:t>
            </a:r>
            <a:endParaRPr lang="en-US" altLang="en-US"/>
          </a:p>
        </p:txBody>
      </p:sp>
      <p:sp>
        <p:nvSpPr>
          <p:cNvPr id="3" name="Slide Number Placeholder 2"/>
          <p:cNvSpPr>
            <a:spLocks noGrp="1"/>
          </p:cNvSpPr>
          <p:nvPr>
            <p:ph type="sldNum" sz="quarter" idx="12"/>
          </p:nvPr>
        </p:nvSpPr>
        <p:spPr/>
        <p:txBody>
          <a:bodyPr/>
          <a:lstStyle/>
          <a:p>
            <a:pPr>
              <a:defRPr/>
            </a:pPr>
            <a:fld id="{A3B315BA-FF6E-4F83-822C-B6704CDD7611}" type="slidenum">
              <a:rPr lang="en-US" altLang="en-US" smtClean="0"/>
              <a:pPr>
                <a:defRPr/>
              </a:pPr>
              <a:t>25</a:t>
            </a:fld>
            <a:endParaRPr lang="en-US" altLang="en-US"/>
          </a:p>
        </p:txBody>
      </p:sp>
    </p:spTree>
    <p:extLst>
      <p:ext uri="{BB962C8B-B14F-4D97-AF65-F5344CB8AC3E}">
        <p14:creationId xmlns:p14="http://schemas.microsoft.com/office/powerpoint/2010/main" val="55725114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2"/>
          <p:cNvSpPr>
            <a:spLocks noGrp="1" noChangeArrowheads="1"/>
          </p:cNvSpPr>
          <p:nvPr>
            <p:ph type="title"/>
          </p:nvPr>
        </p:nvSpPr>
        <p:spPr>
          <a:xfrm>
            <a:off x="457200" y="122238"/>
            <a:ext cx="7543800" cy="1020762"/>
          </a:xfrm>
        </p:spPr>
        <p:txBody>
          <a:bodyPr/>
          <a:lstStyle/>
          <a:p>
            <a:r>
              <a:rPr lang="en-US" dirty="0" smtClean="0"/>
              <a:t>Iterative design</a:t>
            </a:r>
          </a:p>
        </p:txBody>
      </p:sp>
      <p:sp>
        <p:nvSpPr>
          <p:cNvPr id="29700" name="Rectangle 3"/>
          <p:cNvSpPr>
            <a:spLocks noGrp="1" noChangeArrowheads="1"/>
          </p:cNvSpPr>
          <p:nvPr>
            <p:ph type="body" idx="1"/>
          </p:nvPr>
        </p:nvSpPr>
        <p:spPr>
          <a:xfrm>
            <a:off x="457200" y="1295401"/>
            <a:ext cx="8686800" cy="4835525"/>
          </a:xfrm>
        </p:spPr>
        <p:txBody>
          <a:bodyPr>
            <a:normAutofit fontScale="92500" lnSpcReduction="10000"/>
          </a:bodyPr>
          <a:lstStyle/>
          <a:p>
            <a:r>
              <a:rPr lang="en-US" dirty="0" smtClean="0"/>
              <a:t>Redesign interface based on evaluation </a:t>
            </a:r>
          </a:p>
          <a:p>
            <a:r>
              <a:rPr lang="en-US" dirty="0" smtClean="0"/>
              <a:t>New design may be worse or may break something </a:t>
            </a:r>
          </a:p>
          <a:p>
            <a:r>
              <a:rPr lang="en-US" dirty="0" smtClean="0"/>
              <a:t>Keep track of reasons for design decisions </a:t>
            </a:r>
          </a:p>
          <a:p>
            <a:pPr lvl="1"/>
            <a:r>
              <a:rPr lang="en-US" dirty="0" smtClean="0"/>
              <a:t>Called "Design Rationale" </a:t>
            </a:r>
          </a:p>
          <a:p>
            <a:pPr lvl="1"/>
            <a:r>
              <a:rPr lang="en-US" dirty="0" smtClean="0"/>
              <a:t>So don't need to keep revisiting the same decisions </a:t>
            </a:r>
          </a:p>
          <a:p>
            <a:pPr lvl="1"/>
            <a:r>
              <a:rPr lang="en-US" dirty="0" smtClean="0"/>
              <a:t>When future conditions suggest changing a decision will remember why made that way and what implications for change are. </a:t>
            </a:r>
          </a:p>
          <a:p>
            <a:r>
              <a:rPr lang="en-US" dirty="0" smtClean="0"/>
              <a:t>Instead of arguing about a design feature, figure out what information would tell you which way to go </a:t>
            </a:r>
          </a:p>
          <a:p>
            <a:pPr lvl="1"/>
            <a:r>
              <a:rPr lang="en-US" dirty="0" smtClean="0"/>
              <a:t>Experiment, marketing data, etc. </a:t>
            </a:r>
          </a:p>
        </p:txBody>
      </p:sp>
      <p:sp>
        <p:nvSpPr>
          <p:cNvPr id="2" name="Footer Placeholder 1"/>
          <p:cNvSpPr>
            <a:spLocks noGrp="1"/>
          </p:cNvSpPr>
          <p:nvPr>
            <p:ph type="ftr" sz="quarter" idx="11"/>
          </p:nvPr>
        </p:nvSpPr>
        <p:spPr/>
        <p:txBody>
          <a:bodyPr/>
          <a:lstStyle/>
          <a:p>
            <a:pPr>
              <a:defRPr/>
            </a:pPr>
            <a:r>
              <a:rPr lang="en-US" altLang="en-US" smtClean="0"/>
              <a:t>© 2020 - Brad Myers</a:t>
            </a:r>
            <a:endParaRPr lang="en-US" altLang="en-US"/>
          </a:p>
        </p:txBody>
      </p:sp>
      <p:sp>
        <p:nvSpPr>
          <p:cNvPr id="3" name="Slide Number Placeholder 2"/>
          <p:cNvSpPr>
            <a:spLocks noGrp="1"/>
          </p:cNvSpPr>
          <p:nvPr>
            <p:ph type="sldNum" sz="quarter" idx="12"/>
          </p:nvPr>
        </p:nvSpPr>
        <p:spPr/>
        <p:txBody>
          <a:bodyPr/>
          <a:lstStyle/>
          <a:p>
            <a:pPr>
              <a:defRPr/>
            </a:pPr>
            <a:fld id="{A3B315BA-FF6E-4F83-822C-B6704CDD7611}" type="slidenum">
              <a:rPr lang="en-US" altLang="en-US" smtClean="0"/>
              <a:pPr>
                <a:defRPr/>
              </a:pPr>
              <a:t>26</a:t>
            </a:fld>
            <a:endParaRPr lang="en-US" altLang="en-US"/>
          </a:p>
        </p:txBody>
      </p:sp>
    </p:spTree>
    <p:extLst>
      <p:ext uri="{BB962C8B-B14F-4D97-AF65-F5344CB8AC3E}">
        <p14:creationId xmlns:p14="http://schemas.microsoft.com/office/powerpoint/2010/main" val="47231684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cstate="print"/>
          <a:srcRect b="11667"/>
          <a:stretch>
            <a:fillRect/>
          </a:stretch>
        </p:blipFill>
        <p:spPr bwMode="auto">
          <a:xfrm>
            <a:off x="4779326" y="2286000"/>
            <a:ext cx="4364675" cy="4038600"/>
          </a:xfrm>
          <a:prstGeom prst="rect">
            <a:avLst/>
          </a:prstGeom>
          <a:noFill/>
          <a:ln w="9525">
            <a:noFill/>
            <a:miter lim="800000"/>
            <a:headEnd/>
            <a:tailEnd/>
          </a:ln>
        </p:spPr>
      </p:pic>
      <p:sp>
        <p:nvSpPr>
          <p:cNvPr id="30723" name="Rectangle 2"/>
          <p:cNvSpPr>
            <a:spLocks noGrp="1" noChangeArrowheads="1"/>
          </p:cNvSpPr>
          <p:nvPr>
            <p:ph type="title"/>
          </p:nvPr>
        </p:nvSpPr>
        <p:spPr/>
        <p:txBody>
          <a:bodyPr/>
          <a:lstStyle/>
          <a:p>
            <a:r>
              <a:rPr lang="en-US" smtClean="0"/>
              <a:t>Iterative Design</a:t>
            </a:r>
          </a:p>
        </p:txBody>
      </p:sp>
      <p:sp>
        <p:nvSpPr>
          <p:cNvPr id="30724" name="Rectangle 3"/>
          <p:cNvSpPr>
            <a:spLocks noGrp="1" noChangeArrowheads="1"/>
          </p:cNvSpPr>
          <p:nvPr>
            <p:ph type="body" idx="1"/>
          </p:nvPr>
        </p:nvSpPr>
        <p:spPr>
          <a:xfrm>
            <a:off x="228600" y="1447800"/>
            <a:ext cx="8229600" cy="4411662"/>
          </a:xfrm>
        </p:spPr>
        <p:txBody>
          <a:bodyPr>
            <a:normAutofit lnSpcReduction="10000"/>
          </a:bodyPr>
          <a:lstStyle/>
          <a:p>
            <a:r>
              <a:rPr lang="en-US" dirty="0" smtClean="0"/>
              <a:t>Empirical testing with intention to fix the problems</a:t>
            </a:r>
          </a:p>
          <a:p>
            <a:r>
              <a:rPr lang="en-US" dirty="0" smtClean="0"/>
              <a:t>Not just goals (“be easy</a:t>
            </a:r>
            <a:br>
              <a:rPr lang="en-US" dirty="0" smtClean="0"/>
            </a:br>
            <a:r>
              <a:rPr lang="en-US" dirty="0" smtClean="0"/>
              <a:t>to use”), but a process to</a:t>
            </a:r>
            <a:br>
              <a:rPr lang="en-US" dirty="0" smtClean="0"/>
            </a:br>
            <a:r>
              <a:rPr lang="en-US" dirty="0" smtClean="0"/>
              <a:t>achieve the goals</a:t>
            </a:r>
          </a:p>
          <a:p>
            <a:r>
              <a:rPr lang="en-US" dirty="0" smtClean="0"/>
              <a:t>Successively</a:t>
            </a:r>
            <a:br>
              <a:rPr lang="en-US" dirty="0" smtClean="0"/>
            </a:br>
            <a:r>
              <a:rPr lang="en-US" dirty="0" smtClean="0"/>
              <a:t>higher-fidelity designs</a:t>
            </a:r>
          </a:p>
          <a:p>
            <a:r>
              <a:rPr lang="en-US" dirty="0" smtClean="0"/>
              <a:t>Spiral model from</a:t>
            </a:r>
            <a:br>
              <a:rPr lang="en-US" dirty="0" smtClean="0"/>
            </a:br>
            <a:r>
              <a:rPr lang="en-US" dirty="0" smtClean="0"/>
              <a:t>(Boehm, 1988)</a:t>
            </a:r>
          </a:p>
        </p:txBody>
      </p:sp>
      <p:sp>
        <p:nvSpPr>
          <p:cNvPr id="2" name="Footer Placeholder 1"/>
          <p:cNvSpPr>
            <a:spLocks noGrp="1"/>
          </p:cNvSpPr>
          <p:nvPr>
            <p:ph type="ftr" sz="quarter" idx="11"/>
          </p:nvPr>
        </p:nvSpPr>
        <p:spPr/>
        <p:txBody>
          <a:bodyPr/>
          <a:lstStyle/>
          <a:p>
            <a:pPr>
              <a:defRPr/>
            </a:pPr>
            <a:r>
              <a:rPr lang="en-US" altLang="en-US" smtClean="0"/>
              <a:t>© 2020 - Brad Myers</a:t>
            </a:r>
            <a:endParaRPr lang="en-US" altLang="en-US"/>
          </a:p>
        </p:txBody>
      </p:sp>
      <p:sp>
        <p:nvSpPr>
          <p:cNvPr id="3" name="Slide Number Placeholder 2"/>
          <p:cNvSpPr>
            <a:spLocks noGrp="1"/>
          </p:cNvSpPr>
          <p:nvPr>
            <p:ph type="sldNum" sz="quarter" idx="12"/>
          </p:nvPr>
        </p:nvSpPr>
        <p:spPr/>
        <p:txBody>
          <a:bodyPr/>
          <a:lstStyle/>
          <a:p>
            <a:pPr>
              <a:defRPr/>
            </a:pPr>
            <a:fld id="{A3B315BA-FF6E-4F83-822C-B6704CDD7611}" type="slidenum">
              <a:rPr lang="en-US" altLang="en-US" smtClean="0"/>
              <a:pPr>
                <a:defRPr/>
              </a:pPr>
              <a:t>27</a:t>
            </a:fld>
            <a:endParaRPr lang="en-US" altLang="en-US"/>
          </a:p>
        </p:txBody>
      </p:sp>
    </p:spTree>
    <p:extLst>
      <p:ext uri="{BB962C8B-B14F-4D97-AF65-F5344CB8AC3E}">
        <p14:creationId xmlns:p14="http://schemas.microsoft.com/office/powerpoint/2010/main" val="271565361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2"/>
          <p:cNvSpPr>
            <a:spLocks noGrp="1" noChangeArrowheads="1"/>
          </p:cNvSpPr>
          <p:nvPr>
            <p:ph type="title"/>
          </p:nvPr>
        </p:nvSpPr>
        <p:spPr/>
        <p:txBody>
          <a:bodyPr/>
          <a:lstStyle/>
          <a:p>
            <a:r>
              <a:rPr lang="en-US" dirty="0" smtClean="0"/>
              <a:t>Measure Real Use</a:t>
            </a:r>
          </a:p>
        </p:txBody>
      </p:sp>
      <p:sp>
        <p:nvSpPr>
          <p:cNvPr id="31748" name="Rectangle 3"/>
          <p:cNvSpPr>
            <a:spLocks noGrp="1" noChangeArrowheads="1"/>
          </p:cNvSpPr>
          <p:nvPr>
            <p:ph type="body" idx="1"/>
          </p:nvPr>
        </p:nvSpPr>
        <p:spPr/>
        <p:txBody>
          <a:bodyPr/>
          <a:lstStyle/>
          <a:p>
            <a:r>
              <a:rPr lang="en-US" dirty="0" smtClean="0"/>
              <a:t>Follow-up after release </a:t>
            </a:r>
          </a:p>
          <a:p>
            <a:r>
              <a:rPr lang="en-US" dirty="0" smtClean="0"/>
              <a:t>For the next version </a:t>
            </a:r>
          </a:p>
          <a:p>
            <a:r>
              <a:rPr lang="en-US" dirty="0" smtClean="0"/>
              <a:t>From bug reports, trainers, initial experiences (for conventional applications)</a:t>
            </a:r>
          </a:p>
          <a:p>
            <a:r>
              <a:rPr lang="en-US" dirty="0" smtClean="0"/>
              <a:t>From web logs, reports, customer support</a:t>
            </a:r>
          </a:p>
        </p:txBody>
      </p:sp>
      <p:sp>
        <p:nvSpPr>
          <p:cNvPr id="2" name="Footer Placeholder 1"/>
          <p:cNvSpPr>
            <a:spLocks noGrp="1"/>
          </p:cNvSpPr>
          <p:nvPr>
            <p:ph type="ftr" sz="quarter" idx="11"/>
          </p:nvPr>
        </p:nvSpPr>
        <p:spPr/>
        <p:txBody>
          <a:bodyPr/>
          <a:lstStyle/>
          <a:p>
            <a:pPr>
              <a:defRPr/>
            </a:pPr>
            <a:r>
              <a:rPr lang="en-US" altLang="en-US" smtClean="0"/>
              <a:t>© 2020 - Brad Myers</a:t>
            </a:r>
            <a:endParaRPr lang="en-US" altLang="en-US"/>
          </a:p>
        </p:txBody>
      </p:sp>
      <p:sp>
        <p:nvSpPr>
          <p:cNvPr id="3" name="Slide Number Placeholder 2"/>
          <p:cNvSpPr>
            <a:spLocks noGrp="1"/>
          </p:cNvSpPr>
          <p:nvPr>
            <p:ph type="sldNum" sz="quarter" idx="12"/>
          </p:nvPr>
        </p:nvSpPr>
        <p:spPr/>
        <p:txBody>
          <a:bodyPr/>
          <a:lstStyle/>
          <a:p>
            <a:pPr>
              <a:defRPr/>
            </a:pPr>
            <a:fld id="{A3B315BA-FF6E-4F83-822C-B6704CDD7611}" type="slidenum">
              <a:rPr lang="en-US" altLang="en-US" smtClean="0"/>
              <a:pPr>
                <a:defRPr/>
              </a:pPr>
              <a:t>28</a:t>
            </a:fld>
            <a:endParaRPr lang="en-US" altLang="en-US"/>
          </a:p>
        </p:txBody>
      </p:sp>
    </p:spTree>
    <p:extLst>
      <p:ext uri="{BB962C8B-B14F-4D97-AF65-F5344CB8AC3E}">
        <p14:creationId xmlns:p14="http://schemas.microsoft.com/office/powerpoint/2010/main" val="324885002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pPr>
              <a:defRPr/>
            </a:pPr>
            <a:r>
              <a:rPr lang="en-US" altLang="en-US" smtClean="0"/>
              <a:t>© 2020 - Brad Myers</a:t>
            </a:r>
            <a:endParaRPr lang="en-US" altLang="en-US"/>
          </a:p>
        </p:txBody>
      </p:sp>
      <p:pic>
        <p:nvPicPr>
          <p:cNvPr id="32770" name="Picture 4"/>
          <p:cNvPicPr>
            <a:picLocks noChangeAspect="1" noChangeArrowheads="1"/>
          </p:cNvPicPr>
          <p:nvPr/>
        </p:nvPicPr>
        <p:blipFill>
          <a:blip r:embed="rId2" cstate="print"/>
          <a:srcRect/>
          <a:stretch>
            <a:fillRect/>
          </a:stretch>
        </p:blipFill>
        <p:spPr bwMode="auto">
          <a:xfrm>
            <a:off x="2428876" y="3733800"/>
            <a:ext cx="6715125" cy="3124200"/>
          </a:xfrm>
          <a:prstGeom prst="rect">
            <a:avLst/>
          </a:prstGeom>
          <a:noFill/>
          <a:ln w="9525">
            <a:noFill/>
            <a:miter lim="800000"/>
            <a:headEnd/>
            <a:tailEnd/>
          </a:ln>
        </p:spPr>
      </p:pic>
      <p:sp>
        <p:nvSpPr>
          <p:cNvPr id="32771" name="Title 1"/>
          <p:cNvSpPr>
            <a:spLocks noGrp="1"/>
          </p:cNvSpPr>
          <p:nvPr>
            <p:ph type="title"/>
          </p:nvPr>
        </p:nvSpPr>
        <p:spPr>
          <a:xfrm>
            <a:off x="457200" y="122238"/>
            <a:ext cx="7543800" cy="1020762"/>
          </a:xfrm>
        </p:spPr>
        <p:txBody>
          <a:bodyPr/>
          <a:lstStyle/>
          <a:p>
            <a:pPr eaLnBrk="1" hangingPunct="1"/>
            <a:r>
              <a:rPr lang="en-US" smtClean="0"/>
              <a:t>Agile Development</a:t>
            </a:r>
          </a:p>
        </p:txBody>
      </p:sp>
      <p:sp>
        <p:nvSpPr>
          <p:cNvPr id="32772" name="Content Placeholder 2"/>
          <p:cNvSpPr>
            <a:spLocks noGrp="1"/>
          </p:cNvSpPr>
          <p:nvPr>
            <p:ph idx="1"/>
          </p:nvPr>
        </p:nvSpPr>
        <p:spPr>
          <a:xfrm>
            <a:off x="152400" y="1143001"/>
            <a:ext cx="8229600" cy="5486399"/>
          </a:xfrm>
        </p:spPr>
        <p:txBody>
          <a:bodyPr/>
          <a:lstStyle/>
          <a:p>
            <a:pPr eaLnBrk="1" hangingPunct="1"/>
            <a:r>
              <a:rPr lang="en-US" sz="2400" dirty="0"/>
              <a:t>Agile has taken over the software-development </a:t>
            </a:r>
            <a:r>
              <a:rPr lang="en-US" sz="2400" dirty="0" smtClean="0"/>
              <a:t>world</a:t>
            </a:r>
          </a:p>
          <a:p>
            <a:pPr lvl="1" eaLnBrk="1" hangingPunct="1"/>
            <a:r>
              <a:rPr lang="en-US" sz="1600" dirty="0" smtClean="0"/>
              <a:t>“</a:t>
            </a:r>
            <a:r>
              <a:rPr lang="en-US" sz="1600" dirty="0" err="1" smtClean="0"/>
              <a:t>eXtreme</a:t>
            </a:r>
            <a:r>
              <a:rPr lang="en-US" sz="1600" dirty="0" smtClean="0"/>
              <a:t> Programming” (XP)</a:t>
            </a:r>
          </a:p>
          <a:p>
            <a:pPr lvl="1" eaLnBrk="1" hangingPunct="1"/>
            <a:r>
              <a:rPr lang="en-US" sz="2000" dirty="0" smtClean="0"/>
              <a:t>How does that interact with usability methods?</a:t>
            </a:r>
          </a:p>
          <a:p>
            <a:pPr lvl="1" eaLnBrk="1" hangingPunct="1"/>
            <a:r>
              <a:rPr lang="en-US" sz="2000" dirty="0" smtClean="0"/>
              <a:t>Agile = “development iterations, teamwork, collaboration, and process adaptability throughout the life-cycle of the project.” – Wikipedia</a:t>
            </a:r>
          </a:p>
          <a:p>
            <a:pPr lvl="1" eaLnBrk="1" hangingPunct="1"/>
            <a:r>
              <a:rPr lang="en-US" sz="2000" dirty="0" smtClean="0"/>
              <a:t>See “agile manifesto”: </a:t>
            </a:r>
            <a:r>
              <a:rPr lang="en-US" sz="2000" dirty="0" smtClean="0">
                <a:hlinkClick r:id="rId3"/>
              </a:rPr>
              <a:t>http://agilemanifesto.org/</a:t>
            </a:r>
            <a:r>
              <a:rPr lang="en-US" sz="2000" dirty="0" smtClean="0"/>
              <a:t> </a:t>
            </a:r>
          </a:p>
          <a:p>
            <a:pPr lvl="1" eaLnBrk="1" hangingPunct="1"/>
            <a:r>
              <a:rPr lang="en-US" sz="2000" dirty="0" smtClean="0"/>
              <a:t>“Scrum” is one of many</a:t>
            </a:r>
            <a:br>
              <a:rPr lang="en-US" sz="2000" dirty="0" smtClean="0"/>
            </a:br>
            <a:r>
              <a:rPr lang="en-US" sz="2000" dirty="0" smtClean="0"/>
              <a:t>agile methods.</a:t>
            </a:r>
          </a:p>
          <a:p>
            <a:pPr lvl="2" eaLnBrk="1" hangingPunct="1"/>
            <a:r>
              <a:rPr lang="en-US" sz="1800" dirty="0" smtClean="0"/>
              <a:t>Work is broken</a:t>
            </a:r>
            <a:br>
              <a:rPr lang="en-US" sz="1800" dirty="0" smtClean="0"/>
            </a:br>
            <a:r>
              <a:rPr lang="en-US" sz="1800" dirty="0" smtClean="0"/>
              <a:t>into 2 to 4</a:t>
            </a:r>
            <a:br>
              <a:rPr lang="en-US" sz="1800" dirty="0" smtClean="0"/>
            </a:br>
            <a:r>
              <a:rPr lang="en-US" sz="1800" dirty="0" smtClean="0"/>
              <a:t>week “sprints”</a:t>
            </a:r>
          </a:p>
          <a:p>
            <a:pPr lvl="1" eaLnBrk="1" hangingPunct="1"/>
            <a:r>
              <a:rPr lang="en-US" sz="2100" dirty="0" smtClean="0"/>
              <a:t>Avoid “big design</a:t>
            </a:r>
            <a:br>
              <a:rPr lang="en-US" sz="2100" dirty="0" smtClean="0"/>
            </a:br>
            <a:r>
              <a:rPr lang="en-US" sz="2100" dirty="0" smtClean="0"/>
              <a:t>up front”</a:t>
            </a:r>
          </a:p>
        </p:txBody>
      </p:sp>
      <p:sp>
        <p:nvSpPr>
          <p:cNvPr id="3" name="Slide Number Placeholder 2"/>
          <p:cNvSpPr>
            <a:spLocks noGrp="1"/>
          </p:cNvSpPr>
          <p:nvPr>
            <p:ph type="sldNum" sz="quarter" idx="12"/>
          </p:nvPr>
        </p:nvSpPr>
        <p:spPr/>
        <p:txBody>
          <a:bodyPr/>
          <a:lstStyle/>
          <a:p>
            <a:pPr>
              <a:defRPr/>
            </a:pPr>
            <a:fld id="{A3B315BA-FF6E-4F83-822C-B6704CDD7611}" type="slidenum">
              <a:rPr lang="en-US" altLang="en-US" smtClean="0"/>
              <a:pPr>
                <a:defRPr/>
              </a:pPr>
              <a:t>29</a:t>
            </a:fld>
            <a:endParaRPr lang="en-US" altLang="en-US"/>
          </a:p>
        </p:txBody>
      </p:sp>
    </p:spTree>
    <p:extLst>
      <p:ext uri="{BB962C8B-B14F-4D97-AF65-F5344CB8AC3E}">
        <p14:creationId xmlns:p14="http://schemas.microsoft.com/office/powerpoint/2010/main" val="39627527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r>
              <a:rPr lang="en-US" sz="3600" dirty="0" smtClean="0"/>
              <a:t>How to organize</a:t>
            </a:r>
            <a:br>
              <a:rPr lang="en-US" sz="3600" dirty="0" smtClean="0"/>
            </a:br>
            <a:r>
              <a:rPr lang="en-US" sz="3600" dirty="0" smtClean="0"/>
              <a:t>development process</a:t>
            </a:r>
          </a:p>
        </p:txBody>
      </p:sp>
      <p:sp>
        <p:nvSpPr>
          <p:cNvPr id="4100" name="Rectangle 3"/>
          <p:cNvSpPr>
            <a:spLocks noGrp="1" noChangeArrowheads="1"/>
          </p:cNvSpPr>
          <p:nvPr>
            <p:ph type="body" idx="1"/>
          </p:nvPr>
        </p:nvSpPr>
        <p:spPr>
          <a:xfrm>
            <a:off x="457200" y="1379538"/>
            <a:ext cx="8229600" cy="5097462"/>
          </a:xfrm>
        </p:spPr>
        <p:txBody>
          <a:bodyPr>
            <a:normAutofit fontScale="92500" lnSpcReduction="10000"/>
          </a:bodyPr>
          <a:lstStyle/>
          <a:p>
            <a:r>
              <a:rPr lang="en-US" sz="2800" dirty="0" smtClean="0"/>
              <a:t>"Usability is not a quality that can be spread out to cover a poor design like a thick layer of peanut butter."  [Nielsen]</a:t>
            </a:r>
          </a:p>
          <a:p>
            <a:pPr lvl="1"/>
            <a:r>
              <a:rPr lang="en-US" dirty="0" smtClean="0"/>
              <a:t>“It’s </a:t>
            </a:r>
            <a:r>
              <a:rPr lang="en-US" dirty="0"/>
              <a:t>the careful and user-centered approach to product strategy, features, structure, interactions, content, </a:t>
            </a:r>
            <a:r>
              <a:rPr lang="en-US" b="1" dirty="0"/>
              <a:t>and </a:t>
            </a:r>
            <a:r>
              <a:rPr lang="en-US" dirty="0" smtClean="0"/>
              <a:t>aesthetics” -- </a:t>
            </a:r>
            <a:r>
              <a:rPr lang="en-US" i="1" dirty="0" smtClean="0">
                <a:hlinkClick r:id="rId3"/>
              </a:rPr>
              <a:t>cite</a:t>
            </a:r>
            <a:endParaRPr lang="en-US" sz="2400" i="1" dirty="0" smtClean="0"/>
          </a:p>
          <a:p>
            <a:r>
              <a:rPr lang="en-US" sz="2800" dirty="0" smtClean="0"/>
              <a:t>Like Software Engineering, is a process for developing software to help insure high quality</a:t>
            </a:r>
          </a:p>
          <a:p>
            <a:pPr lvl="1"/>
            <a:r>
              <a:rPr lang="en-US" sz="2400" dirty="0" smtClean="0"/>
              <a:t>Need process so have structure, planning, management</a:t>
            </a:r>
          </a:p>
          <a:p>
            <a:r>
              <a:rPr lang="en-US" sz="2800" dirty="0" smtClean="0"/>
              <a:t>Must plan for and support usability considerations throughout design</a:t>
            </a:r>
          </a:p>
          <a:p>
            <a:pPr lvl="1"/>
            <a:r>
              <a:rPr lang="en-US" sz="2400" dirty="0" smtClean="0"/>
              <a:t>Including right at the beginning</a:t>
            </a:r>
          </a:p>
          <a:p>
            <a:pPr lvl="1"/>
            <a:r>
              <a:rPr lang="en-US" sz="2400" dirty="0" smtClean="0"/>
              <a:t>Not enough to discover usability problems at the end</a:t>
            </a:r>
          </a:p>
        </p:txBody>
      </p:sp>
      <p:sp>
        <p:nvSpPr>
          <p:cNvPr id="2" name="Footer Placeholder 1"/>
          <p:cNvSpPr>
            <a:spLocks noGrp="1"/>
          </p:cNvSpPr>
          <p:nvPr>
            <p:ph type="ftr" sz="quarter" idx="11"/>
          </p:nvPr>
        </p:nvSpPr>
        <p:spPr/>
        <p:txBody>
          <a:bodyPr/>
          <a:lstStyle/>
          <a:p>
            <a:pPr>
              <a:defRPr/>
            </a:pPr>
            <a:r>
              <a:rPr lang="en-US" altLang="en-US" smtClean="0"/>
              <a:t>© 2020 - Brad Myers</a:t>
            </a:r>
            <a:endParaRPr lang="en-US" altLang="en-US"/>
          </a:p>
        </p:txBody>
      </p:sp>
      <p:sp>
        <p:nvSpPr>
          <p:cNvPr id="3" name="Slide Number Placeholder 2"/>
          <p:cNvSpPr>
            <a:spLocks noGrp="1"/>
          </p:cNvSpPr>
          <p:nvPr>
            <p:ph type="sldNum" sz="quarter" idx="12"/>
          </p:nvPr>
        </p:nvSpPr>
        <p:spPr/>
        <p:txBody>
          <a:bodyPr/>
          <a:lstStyle/>
          <a:p>
            <a:pPr>
              <a:defRPr/>
            </a:pPr>
            <a:fld id="{A3B315BA-FF6E-4F83-822C-B6704CDD7611}" type="slidenum">
              <a:rPr lang="en-US" altLang="en-US" smtClean="0"/>
              <a:pPr>
                <a:defRPr/>
              </a:pPr>
              <a:t>3</a:t>
            </a:fld>
            <a:endParaRPr lang="en-US" altLang="en-US"/>
          </a:p>
        </p:txBody>
      </p:sp>
    </p:spTree>
    <p:extLst>
      <p:ext uri="{BB962C8B-B14F-4D97-AF65-F5344CB8AC3E}">
        <p14:creationId xmlns:p14="http://schemas.microsoft.com/office/powerpoint/2010/main" val="161349242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Waterfall, Iterative, XP</a:t>
            </a:r>
            <a:endParaRPr lang="en-US" dirty="0"/>
          </a:p>
        </p:txBody>
      </p:sp>
      <p:sp>
        <p:nvSpPr>
          <p:cNvPr id="3" name="Content Placeholder 2"/>
          <p:cNvSpPr>
            <a:spLocks noGrp="1"/>
          </p:cNvSpPr>
          <p:nvPr>
            <p:ph idx="1"/>
          </p:nvPr>
        </p:nvSpPr>
        <p:spPr>
          <a:xfrm>
            <a:off x="457200" y="5932714"/>
            <a:ext cx="8229600" cy="468087"/>
          </a:xfrm>
        </p:spPr>
        <p:txBody>
          <a:bodyPr>
            <a:normAutofit fontScale="77500" lnSpcReduction="20000"/>
          </a:bodyPr>
          <a:lstStyle/>
          <a:p>
            <a:r>
              <a:rPr lang="en-US" dirty="0" smtClean="0"/>
              <a:t>from Fig</a:t>
            </a:r>
            <a:r>
              <a:rPr lang="en-US" dirty="0" smtClean="0"/>
              <a:t>. </a:t>
            </a:r>
            <a:r>
              <a:rPr lang="en-US" dirty="0" smtClean="0"/>
              <a:t>19-1 of [Hartson &amp; Pyla, </a:t>
            </a:r>
            <a:r>
              <a:rPr lang="en-US" i="1" dirty="0" smtClean="0"/>
              <a:t>The </a:t>
            </a:r>
            <a:r>
              <a:rPr lang="en-US" i="1" dirty="0"/>
              <a:t>UX </a:t>
            </a:r>
            <a:r>
              <a:rPr lang="en-US" i="1" dirty="0" smtClean="0"/>
              <a:t>Book</a:t>
            </a:r>
            <a:r>
              <a:rPr lang="en-US" dirty="0" smtClean="0"/>
              <a:t>, 2012] </a:t>
            </a:r>
            <a:endParaRPr lang="en-US" dirty="0"/>
          </a:p>
        </p:txBody>
      </p:sp>
      <p:pic>
        <p:nvPicPr>
          <p:cNvPr id="2050" name="Picture 2"/>
          <p:cNvPicPr>
            <a:picLocks noChangeAspect="1" noChangeArrowheads="1"/>
          </p:cNvPicPr>
          <p:nvPr/>
        </p:nvPicPr>
        <p:blipFill>
          <a:blip r:embed="rId2" cstate="print"/>
          <a:srcRect/>
          <a:stretch>
            <a:fillRect/>
          </a:stretch>
        </p:blipFill>
        <p:spPr bwMode="auto">
          <a:xfrm>
            <a:off x="0" y="1828800"/>
            <a:ext cx="9144000" cy="3839765"/>
          </a:xfrm>
          <a:prstGeom prst="rect">
            <a:avLst/>
          </a:prstGeom>
          <a:noFill/>
          <a:ln w="9525">
            <a:noFill/>
            <a:miter lim="800000"/>
            <a:headEnd/>
            <a:tailEnd/>
          </a:ln>
        </p:spPr>
      </p:pic>
      <p:sp>
        <p:nvSpPr>
          <p:cNvPr id="5" name="Footer Placeholder 4"/>
          <p:cNvSpPr>
            <a:spLocks noGrp="1"/>
          </p:cNvSpPr>
          <p:nvPr>
            <p:ph type="ftr" sz="quarter" idx="11"/>
          </p:nvPr>
        </p:nvSpPr>
        <p:spPr/>
        <p:txBody>
          <a:bodyPr/>
          <a:lstStyle/>
          <a:p>
            <a:pPr>
              <a:defRPr/>
            </a:pPr>
            <a:r>
              <a:rPr lang="en-US" altLang="en-US" smtClean="0"/>
              <a:t>© 2020 - Brad Myers</a:t>
            </a:r>
            <a:endParaRPr lang="en-US" altLang="en-US"/>
          </a:p>
        </p:txBody>
      </p:sp>
      <p:sp>
        <p:nvSpPr>
          <p:cNvPr id="7" name="Slide Number Placeholder 6"/>
          <p:cNvSpPr>
            <a:spLocks noGrp="1"/>
          </p:cNvSpPr>
          <p:nvPr>
            <p:ph type="sldNum" sz="quarter" idx="12"/>
          </p:nvPr>
        </p:nvSpPr>
        <p:spPr/>
        <p:txBody>
          <a:bodyPr/>
          <a:lstStyle/>
          <a:p>
            <a:pPr>
              <a:defRPr/>
            </a:pPr>
            <a:fld id="{A3B315BA-FF6E-4F83-822C-B6704CDD7611}" type="slidenum">
              <a:rPr lang="en-US" altLang="en-US" smtClean="0"/>
              <a:pPr>
                <a:defRPr/>
              </a:pPr>
              <a:t>30</a:t>
            </a:fld>
            <a:endParaRPr lang="en-US" altLang="en-US"/>
          </a:p>
        </p:txBody>
      </p:sp>
    </p:spTree>
    <p:extLst>
      <p:ext uri="{BB962C8B-B14F-4D97-AF65-F5344CB8AC3E}">
        <p14:creationId xmlns:p14="http://schemas.microsoft.com/office/powerpoint/2010/main" val="51013227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Title 1"/>
          <p:cNvSpPr>
            <a:spLocks noGrp="1"/>
          </p:cNvSpPr>
          <p:nvPr>
            <p:ph type="title"/>
          </p:nvPr>
        </p:nvSpPr>
        <p:spPr/>
        <p:txBody>
          <a:bodyPr/>
          <a:lstStyle/>
          <a:p>
            <a:pPr eaLnBrk="1" hangingPunct="1"/>
            <a:r>
              <a:rPr lang="en-US" smtClean="0"/>
              <a:t>Scrum vs. traditional</a:t>
            </a:r>
            <a:br>
              <a:rPr lang="en-US" smtClean="0"/>
            </a:br>
            <a:r>
              <a:rPr lang="en-US" smtClean="0"/>
              <a:t>software development</a:t>
            </a:r>
          </a:p>
        </p:txBody>
      </p:sp>
      <p:pic>
        <p:nvPicPr>
          <p:cNvPr id="33797" name="Picture 4"/>
          <p:cNvPicPr>
            <a:picLocks noChangeAspect="1" noChangeArrowheads="1"/>
          </p:cNvPicPr>
          <p:nvPr/>
        </p:nvPicPr>
        <p:blipFill>
          <a:blip r:embed="rId2" cstate="print"/>
          <a:srcRect/>
          <a:stretch>
            <a:fillRect/>
          </a:stretch>
        </p:blipFill>
        <p:spPr bwMode="auto">
          <a:xfrm>
            <a:off x="2286000" y="1447801"/>
            <a:ext cx="4267200" cy="4891125"/>
          </a:xfrm>
          <a:prstGeom prst="rect">
            <a:avLst/>
          </a:prstGeom>
          <a:noFill/>
          <a:ln w="9525">
            <a:noFill/>
            <a:miter lim="800000"/>
            <a:headEnd/>
            <a:tailEnd/>
          </a:ln>
        </p:spPr>
      </p:pic>
      <p:sp>
        <p:nvSpPr>
          <p:cNvPr id="33799" name="TextBox 9"/>
          <p:cNvSpPr txBox="1">
            <a:spLocks noChangeArrowheads="1"/>
          </p:cNvSpPr>
          <p:nvPr/>
        </p:nvSpPr>
        <p:spPr bwMode="auto">
          <a:xfrm>
            <a:off x="2362201" y="6248400"/>
            <a:ext cx="4100793" cy="261606"/>
          </a:xfrm>
          <a:prstGeom prst="rect">
            <a:avLst/>
          </a:prstGeom>
          <a:noFill/>
          <a:ln w="9525">
            <a:noFill/>
            <a:miter lim="800000"/>
            <a:headEnd/>
            <a:tailEnd/>
          </a:ln>
        </p:spPr>
        <p:txBody>
          <a:bodyPr wrap="none" lIns="91435" tIns="45718" rIns="91435" bIns="45718">
            <a:spAutoFit/>
          </a:bodyPr>
          <a:lstStyle/>
          <a:p>
            <a:r>
              <a:rPr lang="en-US" sz="1100" dirty="0">
                <a:hlinkClick r:id="rId3"/>
              </a:rPr>
              <a:t>Michael </a:t>
            </a:r>
            <a:r>
              <a:rPr lang="en-US" sz="1100" dirty="0" err="1">
                <a:hlinkClick r:id="rId3"/>
              </a:rPr>
              <a:t>Budwig</a:t>
            </a:r>
            <a:r>
              <a:rPr lang="en-US" sz="1100" dirty="0">
                <a:hlinkClick r:id="rId3"/>
              </a:rPr>
              <a:t>, http://doi.acm.org/10.1145/1520340.1520434</a:t>
            </a:r>
            <a:r>
              <a:rPr lang="en-US" sz="1100" dirty="0"/>
              <a:t> </a:t>
            </a:r>
          </a:p>
        </p:txBody>
      </p:sp>
      <p:sp>
        <p:nvSpPr>
          <p:cNvPr id="2" name="Footer Placeholder 1"/>
          <p:cNvSpPr>
            <a:spLocks noGrp="1"/>
          </p:cNvSpPr>
          <p:nvPr>
            <p:ph type="ftr" sz="quarter" idx="11"/>
          </p:nvPr>
        </p:nvSpPr>
        <p:spPr/>
        <p:txBody>
          <a:bodyPr/>
          <a:lstStyle/>
          <a:p>
            <a:pPr>
              <a:defRPr/>
            </a:pPr>
            <a:r>
              <a:rPr lang="en-US" altLang="en-US" smtClean="0"/>
              <a:t>© 2020 - Brad Myers</a:t>
            </a:r>
            <a:endParaRPr lang="en-US" altLang="en-US"/>
          </a:p>
        </p:txBody>
      </p:sp>
      <p:sp>
        <p:nvSpPr>
          <p:cNvPr id="3" name="Slide Number Placeholder 2"/>
          <p:cNvSpPr>
            <a:spLocks noGrp="1"/>
          </p:cNvSpPr>
          <p:nvPr>
            <p:ph type="sldNum" sz="quarter" idx="12"/>
          </p:nvPr>
        </p:nvSpPr>
        <p:spPr/>
        <p:txBody>
          <a:bodyPr/>
          <a:lstStyle/>
          <a:p>
            <a:pPr>
              <a:defRPr/>
            </a:pPr>
            <a:fld id="{A3B315BA-FF6E-4F83-822C-B6704CDD7611}" type="slidenum">
              <a:rPr lang="en-US" altLang="en-US" smtClean="0"/>
              <a:pPr>
                <a:defRPr/>
              </a:pPr>
              <a:t>31</a:t>
            </a:fld>
            <a:endParaRPr lang="en-US" altLang="en-US"/>
          </a:p>
        </p:txBody>
      </p:sp>
    </p:spTree>
    <p:extLst>
      <p:ext uri="{BB962C8B-B14F-4D97-AF65-F5344CB8AC3E}">
        <p14:creationId xmlns:p14="http://schemas.microsoft.com/office/powerpoint/2010/main" val="388184343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pPr eaLnBrk="1" hangingPunct="1"/>
            <a:r>
              <a:rPr lang="en-US" smtClean="0"/>
              <a:t>Shared Design and Implementation Space</a:t>
            </a:r>
          </a:p>
        </p:txBody>
      </p:sp>
      <p:sp>
        <p:nvSpPr>
          <p:cNvPr id="34819" name="Content Placeholder 2"/>
          <p:cNvSpPr>
            <a:spLocks noGrp="1"/>
          </p:cNvSpPr>
          <p:nvPr>
            <p:ph idx="1"/>
          </p:nvPr>
        </p:nvSpPr>
        <p:spPr>
          <a:xfrm>
            <a:off x="457200" y="1457999"/>
            <a:ext cx="8229600" cy="4411662"/>
          </a:xfrm>
        </p:spPr>
        <p:txBody>
          <a:bodyPr/>
          <a:lstStyle/>
          <a:p>
            <a:pPr eaLnBrk="1" hangingPunct="1"/>
            <a:r>
              <a:rPr lang="en-US" dirty="0" smtClean="0"/>
              <a:t>“Radical co-location”</a:t>
            </a:r>
          </a:p>
        </p:txBody>
      </p:sp>
      <p:sp>
        <p:nvSpPr>
          <p:cNvPr id="34822" name="TextBox 5"/>
          <p:cNvSpPr txBox="1">
            <a:spLocks noChangeArrowheads="1"/>
          </p:cNvSpPr>
          <p:nvPr/>
        </p:nvSpPr>
        <p:spPr bwMode="auto">
          <a:xfrm>
            <a:off x="1447800" y="6139536"/>
            <a:ext cx="4823746" cy="261606"/>
          </a:xfrm>
          <a:prstGeom prst="rect">
            <a:avLst/>
          </a:prstGeom>
          <a:noFill/>
          <a:ln w="9525">
            <a:noFill/>
            <a:miter lim="800000"/>
            <a:headEnd/>
            <a:tailEnd/>
          </a:ln>
        </p:spPr>
        <p:txBody>
          <a:bodyPr wrap="none" lIns="91435" tIns="45718" rIns="91435" bIns="45718">
            <a:spAutoFit/>
          </a:bodyPr>
          <a:lstStyle/>
          <a:p>
            <a:r>
              <a:rPr lang="en-US" sz="1100" dirty="0">
                <a:hlinkClick r:id="rId2"/>
              </a:rPr>
              <a:t>http://agileproductdesign.com/blog/emerging_best_agile_ux_practice.html</a:t>
            </a:r>
            <a:r>
              <a:rPr lang="en-US" sz="1100" dirty="0"/>
              <a:t> </a:t>
            </a:r>
          </a:p>
        </p:txBody>
      </p:sp>
      <p:pic>
        <p:nvPicPr>
          <p:cNvPr id="34821" name="Picture 2"/>
          <p:cNvPicPr>
            <a:picLocks noChangeAspect="1" noChangeArrowheads="1"/>
          </p:cNvPicPr>
          <p:nvPr/>
        </p:nvPicPr>
        <p:blipFill>
          <a:blip r:embed="rId3" cstate="print"/>
          <a:srcRect/>
          <a:stretch>
            <a:fillRect/>
          </a:stretch>
        </p:blipFill>
        <p:spPr bwMode="auto">
          <a:xfrm>
            <a:off x="1447800" y="2024736"/>
            <a:ext cx="5486400" cy="4114800"/>
          </a:xfrm>
          <a:prstGeom prst="rect">
            <a:avLst/>
          </a:prstGeom>
          <a:noFill/>
          <a:ln w="9525">
            <a:noFill/>
            <a:miter lim="800000"/>
            <a:headEnd/>
            <a:tailEnd/>
          </a:ln>
        </p:spPr>
      </p:pic>
      <p:sp>
        <p:nvSpPr>
          <p:cNvPr id="2" name="Footer Placeholder 1"/>
          <p:cNvSpPr>
            <a:spLocks noGrp="1"/>
          </p:cNvSpPr>
          <p:nvPr>
            <p:ph type="ftr" sz="quarter" idx="11"/>
          </p:nvPr>
        </p:nvSpPr>
        <p:spPr/>
        <p:txBody>
          <a:bodyPr/>
          <a:lstStyle/>
          <a:p>
            <a:pPr>
              <a:defRPr/>
            </a:pPr>
            <a:r>
              <a:rPr lang="en-US" altLang="en-US" dirty="0" smtClean="0"/>
              <a:t>© 2020 - Brad Myers</a:t>
            </a:r>
            <a:endParaRPr lang="en-US" altLang="en-US" dirty="0"/>
          </a:p>
        </p:txBody>
      </p:sp>
      <p:sp>
        <p:nvSpPr>
          <p:cNvPr id="3" name="Slide Number Placeholder 2"/>
          <p:cNvSpPr>
            <a:spLocks noGrp="1"/>
          </p:cNvSpPr>
          <p:nvPr>
            <p:ph type="sldNum" sz="quarter" idx="12"/>
          </p:nvPr>
        </p:nvSpPr>
        <p:spPr/>
        <p:txBody>
          <a:bodyPr/>
          <a:lstStyle/>
          <a:p>
            <a:pPr>
              <a:defRPr/>
            </a:pPr>
            <a:fld id="{A3B315BA-FF6E-4F83-822C-B6704CDD7611}" type="slidenum">
              <a:rPr lang="en-US" altLang="en-US" smtClean="0"/>
              <a:pPr>
                <a:defRPr/>
              </a:pPr>
              <a:t>32</a:t>
            </a:fld>
            <a:endParaRPr lang="en-US" altLang="en-US"/>
          </a:p>
        </p:txBody>
      </p:sp>
    </p:spTree>
    <p:extLst>
      <p:ext uri="{BB962C8B-B14F-4D97-AF65-F5344CB8AC3E}">
        <p14:creationId xmlns:p14="http://schemas.microsoft.com/office/powerpoint/2010/main" val="328524402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
          <p:cNvPicPr>
            <a:picLocks noChangeAspect="1" noChangeArrowheads="1"/>
          </p:cNvPicPr>
          <p:nvPr/>
        </p:nvPicPr>
        <p:blipFill>
          <a:blip r:embed="rId2" cstate="print"/>
          <a:srcRect/>
          <a:stretch>
            <a:fillRect/>
          </a:stretch>
        </p:blipFill>
        <p:spPr bwMode="auto">
          <a:xfrm>
            <a:off x="3581400" y="1649591"/>
            <a:ext cx="5638800" cy="4511721"/>
          </a:xfrm>
          <a:prstGeom prst="rect">
            <a:avLst/>
          </a:prstGeom>
          <a:noFill/>
          <a:ln w="9525">
            <a:noFill/>
            <a:miter lim="800000"/>
            <a:headEnd/>
            <a:tailEnd/>
          </a:ln>
        </p:spPr>
      </p:pic>
      <p:sp>
        <p:nvSpPr>
          <p:cNvPr id="2" name="Title 1"/>
          <p:cNvSpPr>
            <a:spLocks noGrp="1"/>
          </p:cNvSpPr>
          <p:nvPr>
            <p:ph type="title"/>
          </p:nvPr>
        </p:nvSpPr>
        <p:spPr/>
        <p:txBody>
          <a:bodyPr/>
          <a:lstStyle/>
          <a:p>
            <a:r>
              <a:rPr lang="en-US" dirty="0" smtClean="0"/>
              <a:t>Issues with Agile UX</a:t>
            </a:r>
            <a:endParaRPr lang="en-US" dirty="0"/>
          </a:p>
        </p:txBody>
      </p:sp>
      <p:sp>
        <p:nvSpPr>
          <p:cNvPr id="3" name="Content Placeholder 2"/>
          <p:cNvSpPr>
            <a:spLocks noGrp="1"/>
          </p:cNvSpPr>
          <p:nvPr>
            <p:ph idx="1"/>
          </p:nvPr>
        </p:nvSpPr>
        <p:spPr>
          <a:xfrm>
            <a:off x="381000" y="1524001"/>
            <a:ext cx="8305800" cy="4876799"/>
          </a:xfrm>
        </p:spPr>
        <p:txBody>
          <a:bodyPr>
            <a:normAutofit lnSpcReduction="10000"/>
          </a:bodyPr>
          <a:lstStyle/>
          <a:p>
            <a:r>
              <a:rPr lang="en-US" dirty="0" smtClean="0"/>
              <a:t>Created by programmers, not designers</a:t>
            </a:r>
          </a:p>
          <a:p>
            <a:r>
              <a:rPr lang="en-US" dirty="0" smtClean="0"/>
              <a:t>UI might be patchwork of</a:t>
            </a:r>
            <a:br>
              <a:rPr lang="en-US" dirty="0" smtClean="0"/>
            </a:br>
            <a:r>
              <a:rPr lang="en-US" dirty="0" smtClean="0"/>
              <a:t>non-integrated pieces</a:t>
            </a:r>
          </a:p>
          <a:p>
            <a:r>
              <a:rPr lang="en-US" dirty="0" smtClean="0"/>
              <a:t>Reducing</a:t>
            </a:r>
            <a:br>
              <a:rPr lang="en-US" dirty="0" smtClean="0"/>
            </a:br>
            <a:r>
              <a:rPr lang="en-US" dirty="0" smtClean="0"/>
              <a:t>documentation </a:t>
            </a:r>
            <a:r>
              <a:rPr lang="en-US" dirty="0" smtClean="0">
                <a:sym typeface="Wingdings" pitchFamily="2" charset="2"/>
              </a:rPr>
              <a:t/>
            </a:r>
            <a:br>
              <a:rPr lang="en-US" dirty="0" smtClean="0">
                <a:sym typeface="Wingdings" pitchFamily="2" charset="2"/>
              </a:rPr>
            </a:br>
            <a:r>
              <a:rPr lang="en-US" dirty="0" smtClean="0">
                <a:sym typeface="Wingdings" pitchFamily="2" charset="2"/>
              </a:rPr>
              <a:t> not capturing </a:t>
            </a:r>
            <a:br>
              <a:rPr lang="en-US" dirty="0" smtClean="0">
                <a:sym typeface="Wingdings" pitchFamily="2" charset="2"/>
              </a:rPr>
            </a:br>
            <a:r>
              <a:rPr lang="en-US" dirty="0" smtClean="0">
                <a:sym typeface="Wingdings" pitchFamily="2" charset="2"/>
              </a:rPr>
              <a:t>design rationale</a:t>
            </a:r>
          </a:p>
          <a:p>
            <a:r>
              <a:rPr lang="en-US" dirty="0" smtClean="0">
                <a:sym typeface="Wingdings" pitchFamily="2" charset="2"/>
              </a:rPr>
              <a:t>No mention of </a:t>
            </a:r>
            <a:br>
              <a:rPr lang="en-US" dirty="0" smtClean="0">
                <a:sym typeface="Wingdings" pitchFamily="2" charset="2"/>
              </a:rPr>
            </a:br>
            <a:r>
              <a:rPr lang="en-US" dirty="0" smtClean="0">
                <a:sym typeface="Wingdings" pitchFamily="2" charset="2"/>
              </a:rPr>
              <a:t>iteration on</a:t>
            </a:r>
            <a:br>
              <a:rPr lang="en-US" dirty="0" smtClean="0">
                <a:sym typeface="Wingdings" pitchFamily="2" charset="2"/>
              </a:rPr>
            </a:br>
            <a:r>
              <a:rPr lang="en-US" i="1" dirty="0" smtClean="0">
                <a:sym typeface="Wingdings" pitchFamily="2" charset="2"/>
              </a:rPr>
              <a:t>UI design</a:t>
            </a:r>
            <a:endParaRPr lang="en-US" dirty="0" smtClean="0"/>
          </a:p>
        </p:txBody>
      </p:sp>
      <p:sp>
        <p:nvSpPr>
          <p:cNvPr id="6" name="TextBox 8"/>
          <p:cNvSpPr txBox="1">
            <a:spLocks noChangeArrowheads="1"/>
          </p:cNvSpPr>
          <p:nvPr/>
        </p:nvSpPr>
        <p:spPr bwMode="auto">
          <a:xfrm>
            <a:off x="3805238" y="5943604"/>
            <a:ext cx="4823746" cy="261606"/>
          </a:xfrm>
          <a:prstGeom prst="rect">
            <a:avLst/>
          </a:prstGeom>
          <a:noFill/>
          <a:ln w="9525">
            <a:noFill/>
            <a:miter lim="800000"/>
            <a:headEnd/>
            <a:tailEnd/>
          </a:ln>
        </p:spPr>
        <p:txBody>
          <a:bodyPr wrap="none" lIns="91435" tIns="45718" rIns="91435" bIns="45718">
            <a:spAutoFit/>
          </a:bodyPr>
          <a:lstStyle/>
          <a:p>
            <a:r>
              <a:rPr lang="en-US" sz="1100" dirty="0">
                <a:hlinkClick r:id="rId3"/>
              </a:rPr>
              <a:t>http://agileproductdesign.com/blog/emerging_best_agile_ux_practice.html</a:t>
            </a:r>
            <a:r>
              <a:rPr lang="en-US" sz="1100" dirty="0"/>
              <a:t> </a:t>
            </a:r>
          </a:p>
        </p:txBody>
      </p:sp>
      <p:sp>
        <p:nvSpPr>
          <p:cNvPr id="8" name="Footer Placeholder 7"/>
          <p:cNvSpPr>
            <a:spLocks noGrp="1"/>
          </p:cNvSpPr>
          <p:nvPr>
            <p:ph type="ftr" sz="quarter" idx="11"/>
          </p:nvPr>
        </p:nvSpPr>
        <p:spPr/>
        <p:txBody>
          <a:bodyPr/>
          <a:lstStyle/>
          <a:p>
            <a:pPr>
              <a:defRPr/>
            </a:pPr>
            <a:r>
              <a:rPr lang="en-US" altLang="en-US" smtClean="0"/>
              <a:t>© 2020 - Brad Myers</a:t>
            </a:r>
            <a:endParaRPr lang="en-US" altLang="en-US"/>
          </a:p>
        </p:txBody>
      </p:sp>
      <p:sp>
        <p:nvSpPr>
          <p:cNvPr id="9" name="Slide Number Placeholder 8"/>
          <p:cNvSpPr>
            <a:spLocks noGrp="1"/>
          </p:cNvSpPr>
          <p:nvPr>
            <p:ph type="sldNum" sz="quarter" idx="12"/>
          </p:nvPr>
        </p:nvSpPr>
        <p:spPr/>
        <p:txBody>
          <a:bodyPr/>
          <a:lstStyle/>
          <a:p>
            <a:pPr>
              <a:defRPr/>
            </a:pPr>
            <a:fld id="{A3B315BA-FF6E-4F83-822C-B6704CDD7611}" type="slidenum">
              <a:rPr lang="en-US" altLang="en-US" smtClean="0"/>
              <a:pPr>
                <a:defRPr/>
              </a:pPr>
              <a:t>33</a:t>
            </a:fld>
            <a:endParaRPr lang="en-US" altLang="en-US"/>
          </a:p>
        </p:txBody>
      </p:sp>
    </p:spTree>
    <p:extLst>
      <p:ext uri="{BB962C8B-B14F-4D97-AF65-F5344CB8AC3E}">
        <p14:creationId xmlns:p14="http://schemas.microsoft.com/office/powerpoint/2010/main" val="122835747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32"/>
          <p:cNvSpPr>
            <a:spLocks noChangeAspect="1"/>
          </p:cNvSpPr>
          <p:nvPr/>
        </p:nvSpPr>
        <p:spPr bwMode="auto">
          <a:xfrm>
            <a:off x="381000" y="5715000"/>
            <a:ext cx="1036638" cy="323850"/>
          </a:xfrm>
          <a:prstGeom prst="rect">
            <a:avLst/>
          </a:prstGeom>
          <a:solidFill>
            <a:srgbClr val="00B050"/>
          </a:solidFill>
          <a:ln w="9525" algn="ctr">
            <a:solidFill>
              <a:schemeClr val="tx1"/>
            </a:solidFill>
            <a:miter lim="800000"/>
            <a:headEnd/>
            <a:tailEnd/>
          </a:ln>
        </p:spPr>
        <p:txBody>
          <a:bodyPr wrap="none" lIns="91435" tIns="45718" rIns="91435" bIns="45718"/>
          <a:lstStyle/>
          <a:p>
            <a:pPr algn="ctr"/>
            <a:r>
              <a:rPr lang="en-US">
                <a:solidFill>
                  <a:schemeClr val="bg1"/>
                </a:solidFill>
              </a:rPr>
              <a:t>Sprint 0</a:t>
            </a:r>
          </a:p>
        </p:txBody>
      </p:sp>
      <p:sp>
        <p:nvSpPr>
          <p:cNvPr id="35843" name="Rectangle 33"/>
          <p:cNvSpPr>
            <a:spLocks noChangeAspect="1"/>
          </p:cNvSpPr>
          <p:nvPr/>
        </p:nvSpPr>
        <p:spPr bwMode="auto">
          <a:xfrm>
            <a:off x="2544763" y="5715000"/>
            <a:ext cx="1036637" cy="323850"/>
          </a:xfrm>
          <a:prstGeom prst="rect">
            <a:avLst/>
          </a:prstGeom>
          <a:solidFill>
            <a:srgbClr val="C00000"/>
          </a:solidFill>
          <a:ln w="9525" algn="ctr">
            <a:solidFill>
              <a:schemeClr val="tx1"/>
            </a:solidFill>
            <a:miter lim="800000"/>
            <a:headEnd/>
            <a:tailEnd/>
          </a:ln>
        </p:spPr>
        <p:txBody>
          <a:bodyPr wrap="none" lIns="91435" tIns="45718" rIns="91435" bIns="45718"/>
          <a:lstStyle/>
          <a:p>
            <a:pPr algn="ctr"/>
            <a:r>
              <a:rPr lang="en-US">
                <a:solidFill>
                  <a:schemeClr val="bg1"/>
                </a:solidFill>
              </a:rPr>
              <a:t>Sprint 1</a:t>
            </a:r>
          </a:p>
        </p:txBody>
      </p:sp>
      <p:sp>
        <p:nvSpPr>
          <p:cNvPr id="35844" name="Rectangle 34"/>
          <p:cNvSpPr>
            <a:spLocks noChangeAspect="1"/>
          </p:cNvSpPr>
          <p:nvPr/>
        </p:nvSpPr>
        <p:spPr bwMode="auto">
          <a:xfrm>
            <a:off x="3611564" y="5715000"/>
            <a:ext cx="1036637" cy="323850"/>
          </a:xfrm>
          <a:prstGeom prst="rect">
            <a:avLst/>
          </a:prstGeom>
          <a:solidFill>
            <a:srgbClr val="C00000"/>
          </a:solidFill>
          <a:ln w="9525" algn="ctr">
            <a:solidFill>
              <a:schemeClr val="tx1"/>
            </a:solidFill>
            <a:miter lim="800000"/>
            <a:headEnd/>
            <a:tailEnd/>
          </a:ln>
        </p:spPr>
        <p:txBody>
          <a:bodyPr wrap="none" lIns="91435" tIns="45718" rIns="91435" bIns="45718"/>
          <a:lstStyle/>
          <a:p>
            <a:pPr algn="ctr"/>
            <a:r>
              <a:rPr lang="en-US">
                <a:solidFill>
                  <a:schemeClr val="bg1"/>
                </a:solidFill>
              </a:rPr>
              <a:t>Sprint 2</a:t>
            </a:r>
          </a:p>
        </p:txBody>
      </p:sp>
      <p:sp>
        <p:nvSpPr>
          <p:cNvPr id="35845" name="Rectangle 35"/>
          <p:cNvSpPr>
            <a:spLocks noChangeAspect="1"/>
          </p:cNvSpPr>
          <p:nvPr/>
        </p:nvSpPr>
        <p:spPr bwMode="auto">
          <a:xfrm>
            <a:off x="4754564" y="5715000"/>
            <a:ext cx="1036637" cy="323850"/>
          </a:xfrm>
          <a:prstGeom prst="rect">
            <a:avLst/>
          </a:prstGeom>
          <a:solidFill>
            <a:srgbClr val="C00000"/>
          </a:solidFill>
          <a:ln w="9525" algn="ctr">
            <a:solidFill>
              <a:schemeClr val="tx1"/>
            </a:solidFill>
            <a:miter lim="800000"/>
            <a:headEnd/>
            <a:tailEnd/>
          </a:ln>
        </p:spPr>
        <p:txBody>
          <a:bodyPr wrap="none" lIns="91435" tIns="45718" rIns="91435" bIns="45718"/>
          <a:lstStyle/>
          <a:p>
            <a:pPr algn="ctr"/>
            <a:r>
              <a:rPr lang="en-US">
                <a:solidFill>
                  <a:schemeClr val="bg1"/>
                </a:solidFill>
              </a:rPr>
              <a:t>Sprint 3</a:t>
            </a:r>
          </a:p>
        </p:txBody>
      </p:sp>
      <p:sp>
        <p:nvSpPr>
          <p:cNvPr id="35846" name="Rectangle 36"/>
          <p:cNvSpPr>
            <a:spLocks noChangeAspect="1"/>
          </p:cNvSpPr>
          <p:nvPr/>
        </p:nvSpPr>
        <p:spPr bwMode="auto">
          <a:xfrm>
            <a:off x="5821364" y="5715000"/>
            <a:ext cx="1036637" cy="323850"/>
          </a:xfrm>
          <a:prstGeom prst="rect">
            <a:avLst/>
          </a:prstGeom>
          <a:solidFill>
            <a:srgbClr val="C00000"/>
          </a:solidFill>
          <a:ln w="9525" algn="ctr">
            <a:solidFill>
              <a:schemeClr val="tx1"/>
            </a:solidFill>
            <a:miter lim="800000"/>
            <a:headEnd/>
            <a:tailEnd/>
          </a:ln>
        </p:spPr>
        <p:txBody>
          <a:bodyPr wrap="none" lIns="91435" tIns="45718" rIns="91435" bIns="45718"/>
          <a:lstStyle/>
          <a:p>
            <a:pPr algn="ctr"/>
            <a:r>
              <a:rPr lang="en-US">
                <a:solidFill>
                  <a:schemeClr val="bg1"/>
                </a:solidFill>
              </a:rPr>
              <a:t>Sprint 4</a:t>
            </a:r>
          </a:p>
        </p:txBody>
      </p:sp>
      <p:sp>
        <p:nvSpPr>
          <p:cNvPr id="35847" name="Rectangle 37"/>
          <p:cNvSpPr>
            <a:spLocks noChangeAspect="1"/>
          </p:cNvSpPr>
          <p:nvPr/>
        </p:nvSpPr>
        <p:spPr bwMode="auto">
          <a:xfrm>
            <a:off x="6934200" y="5715000"/>
            <a:ext cx="1036638" cy="323850"/>
          </a:xfrm>
          <a:prstGeom prst="rect">
            <a:avLst/>
          </a:prstGeom>
          <a:solidFill>
            <a:srgbClr val="C00000"/>
          </a:solidFill>
          <a:ln w="9525" algn="ctr">
            <a:solidFill>
              <a:schemeClr val="tx1"/>
            </a:solidFill>
            <a:miter lim="800000"/>
            <a:headEnd/>
            <a:tailEnd/>
          </a:ln>
        </p:spPr>
        <p:txBody>
          <a:bodyPr wrap="none" lIns="91435" tIns="45718" rIns="91435" bIns="45718"/>
          <a:lstStyle/>
          <a:p>
            <a:pPr algn="ctr"/>
            <a:r>
              <a:rPr lang="en-US">
                <a:solidFill>
                  <a:schemeClr val="bg1"/>
                </a:solidFill>
              </a:rPr>
              <a:t>Sprint 5</a:t>
            </a:r>
          </a:p>
        </p:txBody>
      </p:sp>
      <p:sp>
        <p:nvSpPr>
          <p:cNvPr id="35848" name="Rectangle 38"/>
          <p:cNvSpPr>
            <a:spLocks noChangeAspect="1"/>
          </p:cNvSpPr>
          <p:nvPr/>
        </p:nvSpPr>
        <p:spPr bwMode="auto">
          <a:xfrm>
            <a:off x="8031163" y="5715000"/>
            <a:ext cx="1036637" cy="323850"/>
          </a:xfrm>
          <a:prstGeom prst="rect">
            <a:avLst/>
          </a:prstGeom>
          <a:solidFill>
            <a:srgbClr val="00B050"/>
          </a:solidFill>
          <a:ln w="9525" algn="ctr">
            <a:solidFill>
              <a:schemeClr val="tx1"/>
            </a:solidFill>
            <a:miter lim="800000"/>
            <a:headEnd/>
            <a:tailEnd/>
          </a:ln>
        </p:spPr>
        <p:txBody>
          <a:bodyPr wrap="none" lIns="91435" tIns="45718" rIns="91435" bIns="45718"/>
          <a:lstStyle/>
          <a:p>
            <a:pPr algn="ctr"/>
            <a:r>
              <a:rPr lang="en-US">
                <a:solidFill>
                  <a:schemeClr val="bg1"/>
                </a:solidFill>
              </a:rPr>
              <a:t>Sprint 6</a:t>
            </a:r>
          </a:p>
        </p:txBody>
      </p:sp>
      <p:sp>
        <p:nvSpPr>
          <p:cNvPr id="35849" name="Title 1"/>
          <p:cNvSpPr>
            <a:spLocks noGrp="1"/>
          </p:cNvSpPr>
          <p:nvPr>
            <p:ph type="title"/>
          </p:nvPr>
        </p:nvSpPr>
        <p:spPr>
          <a:xfrm>
            <a:off x="457200" y="122238"/>
            <a:ext cx="7543800" cy="1020762"/>
          </a:xfrm>
        </p:spPr>
        <p:txBody>
          <a:bodyPr/>
          <a:lstStyle/>
          <a:p>
            <a:pPr eaLnBrk="1" hangingPunct="1"/>
            <a:r>
              <a:rPr lang="en-US" smtClean="0"/>
              <a:t>Report from PayPal</a:t>
            </a:r>
          </a:p>
        </p:txBody>
      </p:sp>
      <p:sp>
        <p:nvSpPr>
          <p:cNvPr id="35850" name="Content Placeholder 2"/>
          <p:cNvSpPr>
            <a:spLocks noGrp="1"/>
          </p:cNvSpPr>
          <p:nvPr>
            <p:ph idx="1"/>
          </p:nvPr>
        </p:nvSpPr>
        <p:spPr>
          <a:xfrm>
            <a:off x="457200" y="1447801"/>
            <a:ext cx="8229600" cy="4411663"/>
          </a:xfrm>
        </p:spPr>
        <p:txBody>
          <a:bodyPr/>
          <a:lstStyle/>
          <a:p>
            <a:pPr eaLnBrk="1" hangingPunct="1"/>
            <a:r>
              <a:rPr lang="en-US" sz="1400" dirty="0" smtClean="0"/>
              <a:t>Courtesy: Michael </a:t>
            </a:r>
            <a:r>
              <a:rPr lang="en-US" sz="1400" dirty="0" err="1" smtClean="0"/>
              <a:t>Budwig</a:t>
            </a:r>
            <a:r>
              <a:rPr lang="en-US" sz="1400" dirty="0" smtClean="0"/>
              <a:t>, User Experience Manager, Customer Experience and Merchant Solutions, PayPal, “When user experience met agile: a case study”, SIGCHI’2009, pp. 3075-3084. </a:t>
            </a:r>
            <a:r>
              <a:rPr lang="en-US" sz="1400" dirty="0" smtClean="0">
                <a:hlinkClick r:id="rId2"/>
              </a:rPr>
              <a:t>http://doi.acm.org/10.1145/1520340.1520434</a:t>
            </a:r>
            <a:endParaRPr lang="en-US" sz="2800" dirty="0" smtClean="0"/>
          </a:p>
          <a:p>
            <a:pPr eaLnBrk="1" hangingPunct="1"/>
            <a:r>
              <a:rPr lang="en-US" sz="2800" dirty="0" smtClean="0"/>
              <a:t>Separate UX team, worked 1 or 2 sprints ahead of developer teams</a:t>
            </a:r>
          </a:p>
          <a:p>
            <a:pPr eaLnBrk="1" hangingPunct="1"/>
            <a:r>
              <a:rPr lang="en-US" sz="2800" dirty="0" smtClean="0"/>
              <a:t>Design vision sprint every 3-6 months</a:t>
            </a:r>
          </a:p>
          <a:p>
            <a:pPr eaLnBrk="1" hangingPunct="1"/>
            <a:r>
              <a:rPr lang="en-US" sz="2800" dirty="0" smtClean="0"/>
              <a:t>Worked well</a:t>
            </a:r>
          </a:p>
        </p:txBody>
      </p:sp>
      <p:sp>
        <p:nvSpPr>
          <p:cNvPr id="35852" name="Rectangle 4"/>
          <p:cNvSpPr>
            <a:spLocks noChangeAspect="1"/>
          </p:cNvSpPr>
          <p:nvPr/>
        </p:nvSpPr>
        <p:spPr bwMode="auto">
          <a:xfrm>
            <a:off x="1447800" y="4800600"/>
            <a:ext cx="1036638" cy="323850"/>
          </a:xfrm>
          <a:prstGeom prst="rect">
            <a:avLst/>
          </a:prstGeom>
          <a:solidFill>
            <a:srgbClr val="C00000"/>
          </a:solidFill>
          <a:ln w="9525" algn="ctr">
            <a:solidFill>
              <a:schemeClr val="tx1"/>
            </a:solidFill>
            <a:miter lim="800000"/>
            <a:headEnd/>
            <a:tailEnd/>
          </a:ln>
        </p:spPr>
        <p:txBody>
          <a:bodyPr wrap="none" lIns="91435" tIns="45718" rIns="91435" bIns="45718"/>
          <a:lstStyle/>
          <a:p>
            <a:pPr algn="ctr"/>
            <a:r>
              <a:rPr lang="en-US">
                <a:solidFill>
                  <a:schemeClr val="bg1"/>
                </a:solidFill>
              </a:rPr>
              <a:t>Sprint 1</a:t>
            </a:r>
          </a:p>
        </p:txBody>
      </p:sp>
      <p:sp>
        <p:nvSpPr>
          <p:cNvPr id="35853" name="Rectangle 5"/>
          <p:cNvSpPr>
            <a:spLocks noChangeAspect="1"/>
          </p:cNvSpPr>
          <p:nvPr/>
        </p:nvSpPr>
        <p:spPr bwMode="auto">
          <a:xfrm>
            <a:off x="2514600" y="4800600"/>
            <a:ext cx="1036638" cy="323850"/>
          </a:xfrm>
          <a:prstGeom prst="rect">
            <a:avLst/>
          </a:prstGeom>
          <a:solidFill>
            <a:srgbClr val="C00000"/>
          </a:solidFill>
          <a:ln w="9525" algn="ctr">
            <a:solidFill>
              <a:schemeClr val="tx1"/>
            </a:solidFill>
            <a:miter lim="800000"/>
            <a:headEnd/>
            <a:tailEnd/>
          </a:ln>
        </p:spPr>
        <p:txBody>
          <a:bodyPr wrap="none" lIns="91435" tIns="45718" rIns="91435" bIns="45718"/>
          <a:lstStyle/>
          <a:p>
            <a:pPr algn="ctr"/>
            <a:r>
              <a:rPr lang="en-US">
                <a:solidFill>
                  <a:schemeClr val="bg1"/>
                </a:solidFill>
              </a:rPr>
              <a:t>Sprint 2</a:t>
            </a:r>
          </a:p>
        </p:txBody>
      </p:sp>
      <p:sp>
        <p:nvSpPr>
          <p:cNvPr id="35854" name="Rectangle 6"/>
          <p:cNvSpPr>
            <a:spLocks noChangeAspect="1"/>
          </p:cNvSpPr>
          <p:nvPr/>
        </p:nvSpPr>
        <p:spPr bwMode="auto">
          <a:xfrm>
            <a:off x="2438400" y="4800601"/>
            <a:ext cx="130175" cy="1230313"/>
          </a:xfrm>
          <a:prstGeom prst="rect">
            <a:avLst/>
          </a:prstGeom>
          <a:solidFill>
            <a:schemeClr val="accent1"/>
          </a:solidFill>
          <a:ln w="9525" algn="ctr">
            <a:solidFill>
              <a:schemeClr val="tx1"/>
            </a:solidFill>
            <a:miter lim="800000"/>
            <a:headEnd/>
            <a:tailEnd/>
          </a:ln>
        </p:spPr>
        <p:txBody>
          <a:bodyPr wrap="none" lIns="91435" tIns="45718" rIns="91435" bIns="45718"/>
          <a:lstStyle/>
          <a:p>
            <a:endParaRPr lang="en-US"/>
          </a:p>
        </p:txBody>
      </p:sp>
      <p:sp>
        <p:nvSpPr>
          <p:cNvPr id="35855" name="Rectangle 7"/>
          <p:cNvSpPr>
            <a:spLocks noChangeAspect="1"/>
          </p:cNvSpPr>
          <p:nvPr/>
        </p:nvSpPr>
        <p:spPr bwMode="auto">
          <a:xfrm>
            <a:off x="3657600" y="4800600"/>
            <a:ext cx="1036638" cy="323850"/>
          </a:xfrm>
          <a:prstGeom prst="rect">
            <a:avLst/>
          </a:prstGeom>
          <a:solidFill>
            <a:srgbClr val="C00000"/>
          </a:solidFill>
          <a:ln w="9525" algn="ctr">
            <a:solidFill>
              <a:schemeClr val="tx1"/>
            </a:solidFill>
            <a:miter lim="800000"/>
            <a:headEnd/>
            <a:tailEnd/>
          </a:ln>
        </p:spPr>
        <p:txBody>
          <a:bodyPr wrap="none" lIns="91435" tIns="45718" rIns="91435" bIns="45718"/>
          <a:lstStyle/>
          <a:p>
            <a:pPr algn="ctr"/>
            <a:r>
              <a:rPr lang="en-US">
                <a:solidFill>
                  <a:schemeClr val="bg1"/>
                </a:solidFill>
              </a:rPr>
              <a:t>Sprint 3</a:t>
            </a:r>
          </a:p>
        </p:txBody>
      </p:sp>
      <p:sp>
        <p:nvSpPr>
          <p:cNvPr id="35856" name="Rectangle 8"/>
          <p:cNvSpPr>
            <a:spLocks noChangeAspect="1"/>
          </p:cNvSpPr>
          <p:nvPr/>
        </p:nvSpPr>
        <p:spPr bwMode="auto">
          <a:xfrm>
            <a:off x="3505201" y="4800601"/>
            <a:ext cx="130175" cy="1230313"/>
          </a:xfrm>
          <a:prstGeom prst="rect">
            <a:avLst/>
          </a:prstGeom>
          <a:solidFill>
            <a:schemeClr val="accent1"/>
          </a:solidFill>
          <a:ln w="9525" algn="ctr">
            <a:solidFill>
              <a:schemeClr val="tx1"/>
            </a:solidFill>
            <a:miter lim="800000"/>
            <a:headEnd/>
            <a:tailEnd/>
          </a:ln>
        </p:spPr>
        <p:txBody>
          <a:bodyPr wrap="none" lIns="91435" tIns="45718" rIns="91435" bIns="45718"/>
          <a:lstStyle/>
          <a:p>
            <a:endParaRPr lang="en-US"/>
          </a:p>
        </p:txBody>
      </p:sp>
      <p:sp>
        <p:nvSpPr>
          <p:cNvPr id="35857" name="Rectangle 9"/>
          <p:cNvSpPr>
            <a:spLocks noChangeAspect="1"/>
          </p:cNvSpPr>
          <p:nvPr/>
        </p:nvSpPr>
        <p:spPr bwMode="auto">
          <a:xfrm>
            <a:off x="4724400" y="4800600"/>
            <a:ext cx="1036638" cy="323850"/>
          </a:xfrm>
          <a:prstGeom prst="rect">
            <a:avLst/>
          </a:prstGeom>
          <a:solidFill>
            <a:srgbClr val="C00000"/>
          </a:solidFill>
          <a:ln w="9525" algn="ctr">
            <a:solidFill>
              <a:schemeClr val="tx1"/>
            </a:solidFill>
            <a:miter lim="800000"/>
            <a:headEnd/>
            <a:tailEnd/>
          </a:ln>
        </p:spPr>
        <p:txBody>
          <a:bodyPr wrap="none" lIns="91435" tIns="45718" rIns="91435" bIns="45718"/>
          <a:lstStyle/>
          <a:p>
            <a:pPr algn="ctr"/>
            <a:r>
              <a:rPr lang="en-US">
                <a:solidFill>
                  <a:schemeClr val="bg1"/>
                </a:solidFill>
              </a:rPr>
              <a:t>Sprint 4</a:t>
            </a:r>
          </a:p>
        </p:txBody>
      </p:sp>
      <p:sp>
        <p:nvSpPr>
          <p:cNvPr id="35858" name="Rectangle 10"/>
          <p:cNvSpPr>
            <a:spLocks noChangeAspect="1"/>
          </p:cNvSpPr>
          <p:nvPr/>
        </p:nvSpPr>
        <p:spPr bwMode="auto">
          <a:xfrm>
            <a:off x="4648201" y="4800601"/>
            <a:ext cx="130175" cy="1230313"/>
          </a:xfrm>
          <a:prstGeom prst="rect">
            <a:avLst/>
          </a:prstGeom>
          <a:solidFill>
            <a:schemeClr val="accent1"/>
          </a:solidFill>
          <a:ln w="9525" algn="ctr">
            <a:solidFill>
              <a:schemeClr val="tx1"/>
            </a:solidFill>
            <a:miter lim="800000"/>
            <a:headEnd/>
            <a:tailEnd/>
          </a:ln>
        </p:spPr>
        <p:txBody>
          <a:bodyPr wrap="none" lIns="91435" tIns="45718" rIns="91435" bIns="45718"/>
          <a:lstStyle/>
          <a:p>
            <a:endParaRPr lang="en-US"/>
          </a:p>
        </p:txBody>
      </p:sp>
      <p:sp>
        <p:nvSpPr>
          <p:cNvPr id="35859" name="Rectangle 11"/>
          <p:cNvSpPr>
            <a:spLocks noChangeAspect="1"/>
          </p:cNvSpPr>
          <p:nvPr/>
        </p:nvSpPr>
        <p:spPr bwMode="auto">
          <a:xfrm>
            <a:off x="5867400" y="4800600"/>
            <a:ext cx="1036638" cy="323850"/>
          </a:xfrm>
          <a:prstGeom prst="rect">
            <a:avLst/>
          </a:prstGeom>
          <a:solidFill>
            <a:srgbClr val="C00000"/>
          </a:solidFill>
          <a:ln w="9525" algn="ctr">
            <a:solidFill>
              <a:schemeClr val="tx1"/>
            </a:solidFill>
            <a:miter lim="800000"/>
            <a:headEnd/>
            <a:tailEnd/>
          </a:ln>
        </p:spPr>
        <p:txBody>
          <a:bodyPr wrap="none" lIns="91435" tIns="45718" rIns="91435" bIns="45718"/>
          <a:lstStyle/>
          <a:p>
            <a:pPr algn="ctr"/>
            <a:r>
              <a:rPr lang="en-US">
                <a:solidFill>
                  <a:schemeClr val="bg1"/>
                </a:solidFill>
              </a:rPr>
              <a:t>Sprint 5</a:t>
            </a:r>
          </a:p>
        </p:txBody>
      </p:sp>
      <p:sp>
        <p:nvSpPr>
          <p:cNvPr id="35860" name="Rectangle 12"/>
          <p:cNvSpPr>
            <a:spLocks noChangeAspect="1"/>
          </p:cNvSpPr>
          <p:nvPr/>
        </p:nvSpPr>
        <p:spPr bwMode="auto">
          <a:xfrm>
            <a:off x="5715001" y="4800601"/>
            <a:ext cx="130175" cy="1230313"/>
          </a:xfrm>
          <a:prstGeom prst="rect">
            <a:avLst/>
          </a:prstGeom>
          <a:solidFill>
            <a:schemeClr val="accent1"/>
          </a:solidFill>
          <a:ln w="9525" algn="ctr">
            <a:solidFill>
              <a:schemeClr val="tx1"/>
            </a:solidFill>
            <a:miter lim="800000"/>
            <a:headEnd/>
            <a:tailEnd/>
          </a:ln>
        </p:spPr>
        <p:txBody>
          <a:bodyPr wrap="none" lIns="91435" tIns="45718" rIns="91435" bIns="45718"/>
          <a:lstStyle/>
          <a:p>
            <a:endParaRPr lang="en-US"/>
          </a:p>
        </p:txBody>
      </p:sp>
      <p:sp>
        <p:nvSpPr>
          <p:cNvPr id="35861" name="Rectangle 13"/>
          <p:cNvSpPr>
            <a:spLocks noChangeAspect="1"/>
          </p:cNvSpPr>
          <p:nvPr/>
        </p:nvSpPr>
        <p:spPr bwMode="auto">
          <a:xfrm>
            <a:off x="8001000" y="4800600"/>
            <a:ext cx="1036638" cy="323850"/>
          </a:xfrm>
          <a:prstGeom prst="rect">
            <a:avLst/>
          </a:prstGeom>
          <a:solidFill>
            <a:srgbClr val="00B050"/>
          </a:solidFill>
          <a:ln w="9525" algn="ctr">
            <a:solidFill>
              <a:schemeClr val="tx1"/>
            </a:solidFill>
            <a:miter lim="800000"/>
            <a:headEnd/>
            <a:tailEnd/>
          </a:ln>
        </p:spPr>
        <p:txBody>
          <a:bodyPr wrap="none" lIns="91435" tIns="45718" rIns="91435" bIns="45718"/>
          <a:lstStyle/>
          <a:p>
            <a:pPr algn="ctr"/>
            <a:r>
              <a:rPr lang="en-US">
                <a:solidFill>
                  <a:schemeClr val="bg1"/>
                </a:solidFill>
              </a:rPr>
              <a:t>Sprint 6</a:t>
            </a:r>
          </a:p>
        </p:txBody>
      </p:sp>
      <p:sp>
        <p:nvSpPr>
          <p:cNvPr id="35862" name="Rectangle 14"/>
          <p:cNvSpPr>
            <a:spLocks noChangeAspect="1"/>
          </p:cNvSpPr>
          <p:nvPr/>
        </p:nvSpPr>
        <p:spPr bwMode="auto">
          <a:xfrm>
            <a:off x="6858001" y="4800601"/>
            <a:ext cx="130175" cy="1230313"/>
          </a:xfrm>
          <a:prstGeom prst="rect">
            <a:avLst/>
          </a:prstGeom>
          <a:solidFill>
            <a:schemeClr val="accent1"/>
          </a:solidFill>
          <a:ln w="9525" algn="ctr">
            <a:solidFill>
              <a:schemeClr val="tx1"/>
            </a:solidFill>
            <a:miter lim="800000"/>
            <a:headEnd/>
            <a:tailEnd/>
          </a:ln>
        </p:spPr>
        <p:txBody>
          <a:bodyPr wrap="none" lIns="91435" tIns="45718" rIns="91435" bIns="45718"/>
          <a:lstStyle/>
          <a:p>
            <a:endParaRPr lang="en-US"/>
          </a:p>
        </p:txBody>
      </p:sp>
      <p:sp>
        <p:nvSpPr>
          <p:cNvPr id="35863" name="Rectangle 15"/>
          <p:cNvSpPr>
            <a:spLocks noChangeAspect="1"/>
          </p:cNvSpPr>
          <p:nvPr/>
        </p:nvSpPr>
        <p:spPr bwMode="auto">
          <a:xfrm>
            <a:off x="7924800" y="4800601"/>
            <a:ext cx="130175" cy="1230313"/>
          </a:xfrm>
          <a:prstGeom prst="rect">
            <a:avLst/>
          </a:prstGeom>
          <a:solidFill>
            <a:schemeClr val="accent1"/>
          </a:solidFill>
          <a:ln w="9525" algn="ctr">
            <a:solidFill>
              <a:schemeClr val="tx1"/>
            </a:solidFill>
            <a:miter lim="800000"/>
            <a:headEnd/>
            <a:tailEnd/>
          </a:ln>
        </p:spPr>
        <p:txBody>
          <a:bodyPr wrap="none" lIns="91435" tIns="45718" rIns="91435" bIns="45718"/>
          <a:lstStyle/>
          <a:p>
            <a:endParaRPr lang="en-US"/>
          </a:p>
        </p:txBody>
      </p:sp>
      <p:sp>
        <p:nvSpPr>
          <p:cNvPr id="35864" name="TextBox 21"/>
          <p:cNvSpPr txBox="1">
            <a:spLocks noChangeArrowheads="1"/>
          </p:cNvSpPr>
          <p:nvPr/>
        </p:nvSpPr>
        <p:spPr bwMode="auto">
          <a:xfrm>
            <a:off x="152401" y="4354514"/>
            <a:ext cx="1082337" cy="369328"/>
          </a:xfrm>
          <a:prstGeom prst="rect">
            <a:avLst/>
          </a:prstGeom>
          <a:noFill/>
          <a:ln w="9525">
            <a:noFill/>
            <a:miter lim="800000"/>
            <a:headEnd/>
            <a:tailEnd/>
          </a:ln>
        </p:spPr>
        <p:txBody>
          <a:bodyPr wrap="none" lIns="91435" tIns="45718" rIns="91435" bIns="45718">
            <a:spAutoFit/>
          </a:bodyPr>
          <a:lstStyle/>
          <a:p>
            <a:r>
              <a:rPr lang="en-US"/>
              <a:t>UX team</a:t>
            </a:r>
          </a:p>
        </p:txBody>
      </p:sp>
      <p:sp>
        <p:nvSpPr>
          <p:cNvPr id="35865" name="TextBox 22"/>
          <p:cNvSpPr txBox="1">
            <a:spLocks noChangeArrowheads="1"/>
          </p:cNvSpPr>
          <p:nvPr/>
        </p:nvSpPr>
        <p:spPr bwMode="auto">
          <a:xfrm>
            <a:off x="152402" y="6107114"/>
            <a:ext cx="1903075" cy="369328"/>
          </a:xfrm>
          <a:prstGeom prst="rect">
            <a:avLst/>
          </a:prstGeom>
          <a:noFill/>
          <a:ln w="9525">
            <a:noFill/>
            <a:miter lim="800000"/>
            <a:headEnd/>
            <a:tailEnd/>
          </a:ln>
        </p:spPr>
        <p:txBody>
          <a:bodyPr wrap="none" lIns="91435" tIns="45718" rIns="91435" bIns="45718">
            <a:spAutoFit/>
          </a:bodyPr>
          <a:lstStyle/>
          <a:p>
            <a:r>
              <a:rPr lang="en-US"/>
              <a:t>Dev Scrum team</a:t>
            </a:r>
          </a:p>
        </p:txBody>
      </p:sp>
      <p:sp>
        <p:nvSpPr>
          <p:cNvPr id="24" name="Down Arrow 23"/>
          <p:cNvSpPr>
            <a:spLocks noChangeAspect="1"/>
          </p:cNvSpPr>
          <p:nvPr/>
        </p:nvSpPr>
        <p:spPr bwMode="auto">
          <a:xfrm rot="-2760000">
            <a:off x="2420938" y="5091113"/>
            <a:ext cx="177800" cy="663575"/>
          </a:xfrm>
          <a:prstGeom prst="downArrow">
            <a:avLst/>
          </a:prstGeom>
          <a:solidFill>
            <a:schemeClr val="accent3">
              <a:lumMod val="75000"/>
            </a:schemeClr>
          </a:solidFill>
          <a:ln w="9525" cap="flat" cmpd="sng" algn="ctr">
            <a:solidFill>
              <a:schemeClr val="tx1"/>
            </a:solidFill>
            <a:prstDash val="solid"/>
            <a:miter lim="800000"/>
            <a:headEnd type="none" w="med" len="med"/>
            <a:tailEnd type="none" w="med" len="med"/>
          </a:ln>
          <a:effectLst/>
        </p:spPr>
        <p:txBody>
          <a:bodyPr wrap="none" lIns="91435" tIns="45718" rIns="91435" bIns="45718"/>
          <a:lstStyle/>
          <a:p>
            <a:pPr>
              <a:defRPr/>
            </a:pPr>
            <a:endParaRPr lang="en-US"/>
          </a:p>
        </p:txBody>
      </p:sp>
      <p:sp>
        <p:nvSpPr>
          <p:cNvPr id="25" name="Down Arrow 24"/>
          <p:cNvSpPr>
            <a:spLocks noChangeAspect="1"/>
          </p:cNvSpPr>
          <p:nvPr/>
        </p:nvSpPr>
        <p:spPr bwMode="auto">
          <a:xfrm rot="-2760000">
            <a:off x="3486944" y="5068095"/>
            <a:ext cx="179387" cy="663575"/>
          </a:xfrm>
          <a:prstGeom prst="downArrow">
            <a:avLst/>
          </a:prstGeom>
          <a:solidFill>
            <a:schemeClr val="accent3">
              <a:lumMod val="75000"/>
            </a:schemeClr>
          </a:solidFill>
          <a:ln w="9525" cap="flat" cmpd="sng" algn="ctr">
            <a:solidFill>
              <a:schemeClr val="tx1"/>
            </a:solidFill>
            <a:prstDash val="solid"/>
            <a:miter lim="800000"/>
            <a:headEnd type="none" w="med" len="med"/>
            <a:tailEnd type="none" w="med" len="med"/>
          </a:ln>
          <a:effectLst/>
        </p:spPr>
        <p:txBody>
          <a:bodyPr wrap="none" lIns="91435" tIns="45718" rIns="91435" bIns="45718"/>
          <a:lstStyle/>
          <a:p>
            <a:pPr>
              <a:defRPr/>
            </a:pPr>
            <a:endParaRPr lang="en-US"/>
          </a:p>
        </p:txBody>
      </p:sp>
      <p:sp>
        <p:nvSpPr>
          <p:cNvPr id="26" name="Down Arrow 25"/>
          <p:cNvSpPr>
            <a:spLocks noChangeAspect="1"/>
          </p:cNvSpPr>
          <p:nvPr/>
        </p:nvSpPr>
        <p:spPr bwMode="auto">
          <a:xfrm rot="-2760000">
            <a:off x="4629944" y="5068095"/>
            <a:ext cx="179387" cy="663575"/>
          </a:xfrm>
          <a:prstGeom prst="downArrow">
            <a:avLst/>
          </a:prstGeom>
          <a:solidFill>
            <a:schemeClr val="accent3">
              <a:lumMod val="75000"/>
            </a:schemeClr>
          </a:solidFill>
          <a:ln w="9525" cap="flat" cmpd="sng" algn="ctr">
            <a:solidFill>
              <a:schemeClr val="tx1"/>
            </a:solidFill>
            <a:prstDash val="solid"/>
            <a:miter lim="800000"/>
            <a:headEnd type="none" w="med" len="med"/>
            <a:tailEnd type="none" w="med" len="med"/>
          </a:ln>
          <a:effectLst/>
        </p:spPr>
        <p:txBody>
          <a:bodyPr wrap="none" lIns="91435" tIns="45718" rIns="91435" bIns="45718"/>
          <a:lstStyle/>
          <a:p>
            <a:pPr>
              <a:defRPr/>
            </a:pPr>
            <a:endParaRPr lang="en-US"/>
          </a:p>
        </p:txBody>
      </p:sp>
      <p:sp>
        <p:nvSpPr>
          <p:cNvPr id="27" name="Down Arrow 26"/>
          <p:cNvSpPr>
            <a:spLocks noChangeAspect="1"/>
          </p:cNvSpPr>
          <p:nvPr/>
        </p:nvSpPr>
        <p:spPr bwMode="auto">
          <a:xfrm rot="-2760000">
            <a:off x="5696745" y="5068095"/>
            <a:ext cx="179387" cy="663575"/>
          </a:xfrm>
          <a:prstGeom prst="downArrow">
            <a:avLst/>
          </a:prstGeom>
          <a:solidFill>
            <a:schemeClr val="accent3">
              <a:lumMod val="75000"/>
            </a:schemeClr>
          </a:solidFill>
          <a:ln w="9525" cap="flat" cmpd="sng" algn="ctr">
            <a:solidFill>
              <a:schemeClr val="tx1"/>
            </a:solidFill>
            <a:prstDash val="solid"/>
            <a:miter lim="800000"/>
            <a:headEnd type="none" w="med" len="med"/>
            <a:tailEnd type="none" w="med" len="med"/>
          </a:ln>
          <a:effectLst/>
        </p:spPr>
        <p:txBody>
          <a:bodyPr wrap="none" lIns="91435" tIns="45718" rIns="91435" bIns="45718"/>
          <a:lstStyle/>
          <a:p>
            <a:pPr>
              <a:defRPr/>
            </a:pPr>
            <a:endParaRPr lang="en-US"/>
          </a:p>
        </p:txBody>
      </p:sp>
      <p:sp>
        <p:nvSpPr>
          <p:cNvPr id="28" name="Down Arrow 27"/>
          <p:cNvSpPr>
            <a:spLocks noChangeAspect="1"/>
          </p:cNvSpPr>
          <p:nvPr/>
        </p:nvSpPr>
        <p:spPr bwMode="auto">
          <a:xfrm rot="-2760000">
            <a:off x="6763544" y="5068095"/>
            <a:ext cx="179387" cy="663575"/>
          </a:xfrm>
          <a:prstGeom prst="downArrow">
            <a:avLst/>
          </a:prstGeom>
          <a:solidFill>
            <a:schemeClr val="accent3">
              <a:lumMod val="75000"/>
            </a:schemeClr>
          </a:solidFill>
          <a:ln w="9525" cap="flat" cmpd="sng" algn="ctr">
            <a:solidFill>
              <a:schemeClr val="tx1"/>
            </a:solidFill>
            <a:prstDash val="solid"/>
            <a:miter lim="800000"/>
            <a:headEnd type="none" w="med" len="med"/>
            <a:tailEnd type="none" w="med" len="med"/>
          </a:ln>
          <a:effectLst/>
        </p:spPr>
        <p:txBody>
          <a:bodyPr wrap="none" lIns="91435" tIns="45718" rIns="91435" bIns="45718"/>
          <a:lstStyle/>
          <a:p>
            <a:pPr>
              <a:defRPr/>
            </a:pPr>
            <a:endParaRPr lang="en-US"/>
          </a:p>
        </p:txBody>
      </p:sp>
      <p:sp>
        <p:nvSpPr>
          <p:cNvPr id="35871" name="Rectangle 29"/>
          <p:cNvSpPr>
            <a:spLocks noChangeAspect="1"/>
          </p:cNvSpPr>
          <p:nvPr/>
        </p:nvSpPr>
        <p:spPr bwMode="auto">
          <a:xfrm>
            <a:off x="381000" y="4800600"/>
            <a:ext cx="1036638" cy="323850"/>
          </a:xfrm>
          <a:prstGeom prst="rect">
            <a:avLst/>
          </a:prstGeom>
          <a:solidFill>
            <a:srgbClr val="00B050"/>
          </a:solidFill>
          <a:ln w="9525" algn="ctr">
            <a:solidFill>
              <a:schemeClr val="tx1"/>
            </a:solidFill>
            <a:miter lim="800000"/>
            <a:headEnd/>
            <a:tailEnd/>
          </a:ln>
        </p:spPr>
        <p:txBody>
          <a:bodyPr wrap="none" lIns="91435" tIns="45718" rIns="91435" bIns="45718"/>
          <a:lstStyle/>
          <a:p>
            <a:pPr algn="ctr"/>
            <a:r>
              <a:rPr lang="en-US">
                <a:solidFill>
                  <a:schemeClr val="bg1"/>
                </a:solidFill>
              </a:rPr>
              <a:t>Sprint 0</a:t>
            </a:r>
          </a:p>
        </p:txBody>
      </p:sp>
      <p:sp>
        <p:nvSpPr>
          <p:cNvPr id="35872" name="Rectangle 30"/>
          <p:cNvSpPr>
            <a:spLocks noChangeAspect="1"/>
          </p:cNvSpPr>
          <p:nvPr/>
        </p:nvSpPr>
        <p:spPr bwMode="auto">
          <a:xfrm>
            <a:off x="1371601" y="4800601"/>
            <a:ext cx="130175" cy="1230313"/>
          </a:xfrm>
          <a:prstGeom prst="rect">
            <a:avLst/>
          </a:prstGeom>
          <a:solidFill>
            <a:schemeClr val="accent1"/>
          </a:solidFill>
          <a:ln w="9525" algn="ctr">
            <a:solidFill>
              <a:schemeClr val="tx1"/>
            </a:solidFill>
            <a:miter lim="800000"/>
            <a:headEnd/>
            <a:tailEnd/>
          </a:ln>
        </p:spPr>
        <p:txBody>
          <a:bodyPr wrap="none" lIns="91435" tIns="45718" rIns="91435" bIns="45718"/>
          <a:lstStyle/>
          <a:p>
            <a:endParaRPr lang="en-US"/>
          </a:p>
        </p:txBody>
      </p:sp>
      <p:sp>
        <p:nvSpPr>
          <p:cNvPr id="35873" name="TextBox 39"/>
          <p:cNvSpPr txBox="1">
            <a:spLocks noChangeArrowheads="1"/>
          </p:cNvSpPr>
          <p:nvPr/>
        </p:nvSpPr>
        <p:spPr bwMode="auto">
          <a:xfrm>
            <a:off x="333375" y="5068888"/>
            <a:ext cx="808866" cy="646327"/>
          </a:xfrm>
          <a:prstGeom prst="rect">
            <a:avLst/>
          </a:prstGeom>
          <a:noFill/>
          <a:ln w="9525">
            <a:noFill/>
            <a:miter lim="800000"/>
            <a:headEnd/>
            <a:tailEnd/>
          </a:ln>
        </p:spPr>
        <p:txBody>
          <a:bodyPr wrap="none" lIns="91435" tIns="45718" rIns="91435" bIns="45718">
            <a:spAutoFit/>
          </a:bodyPr>
          <a:lstStyle/>
          <a:p>
            <a:r>
              <a:rPr lang="en-US">
                <a:solidFill>
                  <a:srgbClr val="00B050"/>
                </a:solidFill>
              </a:rPr>
              <a:t>Vision</a:t>
            </a:r>
            <a:br>
              <a:rPr lang="en-US">
                <a:solidFill>
                  <a:srgbClr val="00B050"/>
                </a:solidFill>
              </a:rPr>
            </a:br>
            <a:r>
              <a:rPr lang="en-US">
                <a:solidFill>
                  <a:srgbClr val="00B050"/>
                </a:solidFill>
              </a:rPr>
              <a:t>Sprint</a:t>
            </a:r>
          </a:p>
        </p:txBody>
      </p:sp>
      <p:sp>
        <p:nvSpPr>
          <p:cNvPr id="35874" name="TextBox 40"/>
          <p:cNvSpPr txBox="1">
            <a:spLocks noChangeArrowheads="1"/>
          </p:cNvSpPr>
          <p:nvPr/>
        </p:nvSpPr>
        <p:spPr bwMode="auto">
          <a:xfrm>
            <a:off x="8077200" y="5105401"/>
            <a:ext cx="808866" cy="646327"/>
          </a:xfrm>
          <a:prstGeom prst="rect">
            <a:avLst/>
          </a:prstGeom>
          <a:noFill/>
          <a:ln w="9525">
            <a:noFill/>
            <a:miter lim="800000"/>
            <a:headEnd/>
            <a:tailEnd/>
          </a:ln>
        </p:spPr>
        <p:txBody>
          <a:bodyPr wrap="none" lIns="91435" tIns="45718" rIns="91435" bIns="45718">
            <a:spAutoFit/>
          </a:bodyPr>
          <a:lstStyle/>
          <a:p>
            <a:r>
              <a:rPr lang="en-US">
                <a:solidFill>
                  <a:srgbClr val="00B050"/>
                </a:solidFill>
              </a:rPr>
              <a:t>Vision</a:t>
            </a:r>
            <a:br>
              <a:rPr lang="en-US">
                <a:solidFill>
                  <a:srgbClr val="00B050"/>
                </a:solidFill>
              </a:rPr>
            </a:br>
            <a:r>
              <a:rPr lang="en-US">
                <a:solidFill>
                  <a:srgbClr val="00B050"/>
                </a:solidFill>
              </a:rPr>
              <a:t>Sprint</a:t>
            </a:r>
          </a:p>
        </p:txBody>
      </p:sp>
      <p:sp>
        <p:nvSpPr>
          <p:cNvPr id="36" name="TextBox 35"/>
          <p:cNvSpPr txBox="1"/>
          <p:nvPr/>
        </p:nvSpPr>
        <p:spPr>
          <a:xfrm>
            <a:off x="6880283" y="3794551"/>
            <a:ext cx="2089033" cy="830997"/>
          </a:xfrm>
          <a:prstGeom prst="rect">
            <a:avLst/>
          </a:prstGeom>
          <a:solidFill>
            <a:schemeClr val="bg1"/>
          </a:solidFill>
          <a:ln>
            <a:solidFill>
              <a:schemeClr val="accent1"/>
            </a:solidFill>
          </a:ln>
          <a:effectLst>
            <a:outerShdw blurRad="50800" dist="38100" dir="2700000" algn="tl" rotWithShape="0">
              <a:prstClr val="black">
                <a:alpha val="40000"/>
              </a:prstClr>
            </a:outerShdw>
          </a:effectLst>
        </p:spPr>
        <p:txBody>
          <a:bodyPr wrap="none" rtlCol="0">
            <a:spAutoFit/>
          </a:bodyPr>
          <a:lstStyle/>
          <a:p>
            <a:r>
              <a:rPr lang="en-US" sz="1600" i="1" dirty="0" smtClean="0"/>
              <a:t>See also Fig. 19-7</a:t>
            </a:r>
            <a:br>
              <a:rPr lang="en-US" sz="1600" i="1" dirty="0" smtClean="0"/>
            </a:br>
            <a:r>
              <a:rPr lang="en-US" sz="1600" dirty="0" smtClean="0"/>
              <a:t>of </a:t>
            </a:r>
            <a:r>
              <a:rPr lang="en-US" sz="1600" dirty="0"/>
              <a:t>[Hartson &amp; Pyla</a:t>
            </a:r>
            <a:r>
              <a:rPr lang="en-US" sz="1600" dirty="0" smtClean="0"/>
              <a:t>,</a:t>
            </a:r>
            <a:br>
              <a:rPr lang="en-US" sz="1600" dirty="0" smtClean="0"/>
            </a:br>
            <a:r>
              <a:rPr lang="en-US" sz="1600" i="1" dirty="0" smtClean="0"/>
              <a:t>The </a:t>
            </a:r>
            <a:r>
              <a:rPr lang="en-US" sz="1600" i="1" dirty="0"/>
              <a:t>UX Book</a:t>
            </a:r>
            <a:r>
              <a:rPr lang="en-US" sz="1600" dirty="0"/>
              <a:t>, 2012] </a:t>
            </a:r>
            <a:endParaRPr lang="en-US" sz="1600" dirty="0"/>
          </a:p>
        </p:txBody>
      </p:sp>
      <p:sp>
        <p:nvSpPr>
          <p:cNvPr id="2" name="Footer Placeholder 1"/>
          <p:cNvSpPr>
            <a:spLocks noGrp="1"/>
          </p:cNvSpPr>
          <p:nvPr>
            <p:ph type="ftr" sz="quarter" idx="11"/>
          </p:nvPr>
        </p:nvSpPr>
        <p:spPr/>
        <p:txBody>
          <a:bodyPr/>
          <a:lstStyle/>
          <a:p>
            <a:pPr>
              <a:defRPr/>
            </a:pPr>
            <a:r>
              <a:rPr lang="en-US" altLang="en-US" smtClean="0"/>
              <a:t>© 2020 - Brad Myers</a:t>
            </a:r>
            <a:endParaRPr lang="en-US" altLang="en-US"/>
          </a:p>
        </p:txBody>
      </p:sp>
      <p:sp>
        <p:nvSpPr>
          <p:cNvPr id="3" name="Slide Number Placeholder 2"/>
          <p:cNvSpPr>
            <a:spLocks noGrp="1"/>
          </p:cNvSpPr>
          <p:nvPr>
            <p:ph type="sldNum" sz="quarter" idx="12"/>
          </p:nvPr>
        </p:nvSpPr>
        <p:spPr/>
        <p:txBody>
          <a:bodyPr/>
          <a:lstStyle/>
          <a:p>
            <a:pPr>
              <a:defRPr/>
            </a:pPr>
            <a:fld id="{A3B315BA-FF6E-4F83-822C-B6704CDD7611}" type="slidenum">
              <a:rPr lang="en-US" altLang="en-US" smtClean="0"/>
              <a:pPr>
                <a:defRPr/>
              </a:pPr>
              <a:t>34</a:t>
            </a:fld>
            <a:endParaRPr lang="en-US" altLang="en-US"/>
          </a:p>
        </p:txBody>
      </p:sp>
    </p:spTree>
    <p:extLst>
      <p:ext uri="{BB962C8B-B14F-4D97-AF65-F5344CB8AC3E}">
        <p14:creationId xmlns:p14="http://schemas.microsoft.com/office/powerpoint/2010/main" val="91056518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Debate: UX Team</a:t>
            </a:r>
            <a:br>
              <a:rPr lang="en-US" dirty="0" smtClean="0"/>
            </a:br>
            <a:r>
              <a:rPr lang="en-US" dirty="0" smtClean="0"/>
              <a:t>Centralized or Distributed?</a:t>
            </a:r>
            <a:endParaRPr lang="en-US" dirty="0"/>
          </a:p>
        </p:txBody>
      </p:sp>
      <p:sp>
        <p:nvSpPr>
          <p:cNvPr id="3" name="Content Placeholder 2"/>
          <p:cNvSpPr>
            <a:spLocks noGrp="1"/>
          </p:cNvSpPr>
          <p:nvPr>
            <p:ph idx="1"/>
          </p:nvPr>
        </p:nvSpPr>
        <p:spPr>
          <a:xfrm>
            <a:off x="228600" y="1447800"/>
            <a:ext cx="9067800" cy="4800600"/>
          </a:xfrm>
        </p:spPr>
        <p:txBody>
          <a:bodyPr>
            <a:normAutofit fontScale="85000" lnSpcReduction="10000"/>
          </a:bodyPr>
          <a:lstStyle/>
          <a:p>
            <a:r>
              <a:rPr lang="en-US" sz="2800" dirty="0" smtClean="0"/>
              <a:t>(Applies to all development processes)</a:t>
            </a:r>
          </a:p>
          <a:p>
            <a:r>
              <a:rPr lang="en-US" sz="2800" dirty="0" smtClean="0"/>
              <a:t>Centralized UX team services all projects</a:t>
            </a:r>
          </a:p>
          <a:p>
            <a:pPr lvl="1"/>
            <a:r>
              <a:rPr lang="en-US" sz="2400" dirty="0" smtClean="0"/>
              <a:t>Leverages resources, expertise</a:t>
            </a:r>
          </a:p>
          <a:p>
            <a:pPr lvl="2"/>
            <a:r>
              <a:rPr lang="en-US" sz="2000" dirty="0" smtClean="0"/>
              <a:t>Can have UI people with various skills: design, testing, etc.</a:t>
            </a:r>
          </a:p>
          <a:p>
            <a:pPr lvl="1"/>
            <a:r>
              <a:rPr lang="en-US" sz="2400" dirty="0" smtClean="0"/>
              <a:t>UI team has close colleagues</a:t>
            </a:r>
          </a:p>
          <a:p>
            <a:pPr lvl="1"/>
            <a:r>
              <a:rPr lang="en-US" sz="2400" dirty="0" smtClean="0"/>
              <a:t>Manager of UI people better able to judge quality UI work</a:t>
            </a:r>
          </a:p>
          <a:p>
            <a:pPr lvl="1"/>
            <a:r>
              <a:rPr lang="en-US" sz="2400" dirty="0" smtClean="0"/>
              <a:t>But doesn’t get to know products well</a:t>
            </a:r>
          </a:p>
          <a:p>
            <a:r>
              <a:rPr lang="en-US" sz="2800" dirty="0" smtClean="0"/>
              <a:t>Distributed puts UX people into each project</a:t>
            </a:r>
          </a:p>
          <a:p>
            <a:pPr lvl="1"/>
            <a:r>
              <a:rPr lang="en-US" sz="2400" dirty="0" smtClean="0"/>
              <a:t>More influence with project since always there</a:t>
            </a:r>
          </a:p>
          <a:p>
            <a:pPr lvl="1"/>
            <a:r>
              <a:rPr lang="en-US" sz="2400" dirty="0" smtClean="0"/>
              <a:t>May not have appropriate skills</a:t>
            </a:r>
          </a:p>
          <a:p>
            <a:pPr lvl="1"/>
            <a:r>
              <a:rPr lang="en-US" sz="2400" dirty="0" smtClean="0"/>
              <a:t>Team may not need UI person full-time</a:t>
            </a:r>
          </a:p>
          <a:p>
            <a:pPr lvl="1"/>
            <a:r>
              <a:rPr lang="en-US" sz="2400" dirty="0" smtClean="0"/>
              <a:t>HCII Seminar talk by ANSYS – uses this organization</a:t>
            </a:r>
          </a:p>
          <a:p>
            <a:pPr marL="855663" lvl="2" indent="-161925"/>
            <a:r>
              <a:rPr lang="en-US" sz="1300" dirty="0" smtClean="0"/>
              <a:t>Cite with video: </a:t>
            </a:r>
            <a:r>
              <a:rPr lang="en-US" sz="1300" dirty="0" smtClean="0">
                <a:hlinkClick r:id="rId2"/>
              </a:rPr>
              <a:t>http://</a:t>
            </a:r>
            <a:r>
              <a:rPr lang="en-US" sz="1300" dirty="0" smtClean="0">
                <a:hlinkClick r:id="rId2"/>
              </a:rPr>
              <a:t>www.hcii.cmu.edu/news/seminar/event/2016/10/how-ux-techniques-promote-simulation-software-everyone</a:t>
            </a:r>
            <a:r>
              <a:rPr lang="en-US" sz="1300" dirty="0" smtClean="0"/>
              <a:t> </a:t>
            </a:r>
            <a:endParaRPr lang="en-US" sz="1300" dirty="0" smtClean="0"/>
          </a:p>
          <a:p>
            <a:pPr lvl="1"/>
            <a:r>
              <a:rPr lang="en-US" sz="2400" dirty="0" smtClean="0"/>
              <a:t>May work better for Agile – Nielsen </a:t>
            </a:r>
            <a:r>
              <a:rPr lang="en-US" sz="1400" dirty="0" smtClean="0">
                <a:hlinkClick r:id="rId3"/>
              </a:rPr>
              <a:t>http://www.useit.com/alertbox/agile-user-experience.html</a:t>
            </a:r>
            <a:r>
              <a:rPr lang="en-US" sz="1400" dirty="0" smtClean="0"/>
              <a:t> </a:t>
            </a:r>
            <a:endParaRPr lang="en-US" sz="2400" dirty="0"/>
          </a:p>
        </p:txBody>
      </p:sp>
      <p:sp>
        <p:nvSpPr>
          <p:cNvPr id="6" name="Footer Placeholder 5"/>
          <p:cNvSpPr>
            <a:spLocks noGrp="1"/>
          </p:cNvSpPr>
          <p:nvPr>
            <p:ph type="ftr" sz="quarter" idx="11"/>
          </p:nvPr>
        </p:nvSpPr>
        <p:spPr/>
        <p:txBody>
          <a:bodyPr/>
          <a:lstStyle/>
          <a:p>
            <a:pPr>
              <a:defRPr/>
            </a:pPr>
            <a:r>
              <a:rPr lang="en-US" altLang="en-US" smtClean="0"/>
              <a:t>© 2020 - Brad Myers</a:t>
            </a:r>
            <a:endParaRPr lang="en-US" altLang="en-US"/>
          </a:p>
        </p:txBody>
      </p:sp>
      <p:sp>
        <p:nvSpPr>
          <p:cNvPr id="7" name="Slide Number Placeholder 6"/>
          <p:cNvSpPr>
            <a:spLocks noGrp="1"/>
          </p:cNvSpPr>
          <p:nvPr>
            <p:ph type="sldNum" sz="quarter" idx="12"/>
          </p:nvPr>
        </p:nvSpPr>
        <p:spPr/>
        <p:txBody>
          <a:bodyPr/>
          <a:lstStyle/>
          <a:p>
            <a:pPr>
              <a:defRPr/>
            </a:pPr>
            <a:fld id="{A3B315BA-FF6E-4F83-822C-B6704CDD7611}" type="slidenum">
              <a:rPr lang="en-US" altLang="en-US" smtClean="0"/>
              <a:pPr>
                <a:defRPr/>
              </a:pPr>
              <a:t>35</a:t>
            </a:fld>
            <a:endParaRPr lang="en-US" altLang="en-US"/>
          </a:p>
        </p:txBody>
      </p:sp>
    </p:spTree>
    <p:extLst>
      <p:ext uri="{BB962C8B-B14F-4D97-AF65-F5344CB8AC3E}">
        <p14:creationId xmlns:p14="http://schemas.microsoft.com/office/powerpoint/2010/main" val="154197453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228600" y="0"/>
            <a:ext cx="7543800" cy="1295400"/>
          </a:xfrm>
        </p:spPr>
        <p:txBody>
          <a:bodyPr/>
          <a:lstStyle/>
          <a:p>
            <a:r>
              <a:rPr lang="en-US" dirty="0" smtClean="0"/>
              <a:t>Many </a:t>
            </a:r>
            <a:r>
              <a:rPr lang="en-US" dirty="0" smtClean="0"/>
              <a:t>More </a:t>
            </a:r>
            <a:r>
              <a:rPr lang="en-US" dirty="0" smtClean="0"/>
              <a:t>Resources for</a:t>
            </a:r>
            <a:br>
              <a:rPr lang="en-US" dirty="0" smtClean="0"/>
            </a:br>
            <a:r>
              <a:rPr lang="en-US" dirty="0" smtClean="0"/>
              <a:t>“Agile User-Centered Design”</a:t>
            </a:r>
          </a:p>
        </p:txBody>
      </p:sp>
      <p:sp>
        <p:nvSpPr>
          <p:cNvPr id="36867" name="Content Placeholder 2"/>
          <p:cNvSpPr>
            <a:spLocks noGrp="1"/>
          </p:cNvSpPr>
          <p:nvPr>
            <p:ph idx="1"/>
          </p:nvPr>
        </p:nvSpPr>
        <p:spPr>
          <a:xfrm>
            <a:off x="304800" y="1417638"/>
            <a:ext cx="8839200" cy="5287962"/>
          </a:xfrm>
        </p:spPr>
        <p:txBody>
          <a:bodyPr>
            <a:normAutofit fontScale="62500" lnSpcReduction="20000"/>
          </a:bodyPr>
          <a:lstStyle/>
          <a:p>
            <a:pPr>
              <a:lnSpc>
                <a:spcPct val="120000"/>
              </a:lnSpc>
            </a:pPr>
            <a:r>
              <a:rPr lang="en-US" dirty="0" smtClean="0">
                <a:hlinkClick r:id="rId2"/>
              </a:rPr>
              <a:t>https</a:t>
            </a:r>
            <a:r>
              <a:rPr lang="en-US" dirty="0" smtClean="0">
                <a:hlinkClick r:id="rId2"/>
              </a:rPr>
              <a:t>://www.nngroup.com/topic/agile/</a:t>
            </a:r>
            <a:r>
              <a:rPr lang="en-US" dirty="0" smtClean="0"/>
              <a:t> - dozens of articles and videos</a:t>
            </a:r>
          </a:p>
          <a:p>
            <a:pPr lvl="1">
              <a:lnSpc>
                <a:spcPct val="120000"/>
              </a:lnSpc>
            </a:pPr>
            <a:r>
              <a:rPr lang="en-US" dirty="0" smtClean="0"/>
              <a:t>Don Norman: “The </a:t>
            </a:r>
            <a:r>
              <a:rPr lang="en-US" dirty="0"/>
              <a:t>Changing Role of the Designer: Practical Human-Centered </a:t>
            </a:r>
            <a:r>
              <a:rPr lang="en-US" dirty="0" smtClean="0"/>
              <a:t>Design” </a:t>
            </a:r>
            <a:r>
              <a:rPr lang="en-US" dirty="0"/>
              <a:t>June 5, </a:t>
            </a:r>
            <a:r>
              <a:rPr lang="en-US" dirty="0" smtClean="0"/>
              <a:t>2020</a:t>
            </a:r>
            <a:r>
              <a:rPr lang="en-US" dirty="0"/>
              <a:t>,</a:t>
            </a:r>
            <a:r>
              <a:rPr lang="en-US" dirty="0" smtClean="0"/>
              <a:t> </a:t>
            </a:r>
            <a:r>
              <a:rPr lang="en-US" dirty="0">
                <a:hlinkClick r:id="rId3"/>
              </a:rPr>
              <a:t>4 minute video</a:t>
            </a:r>
            <a:endParaRPr lang="en-US" dirty="0" smtClean="0"/>
          </a:p>
          <a:p>
            <a:pPr lvl="1">
              <a:lnSpc>
                <a:spcPct val="120000"/>
              </a:lnSpc>
            </a:pPr>
            <a:r>
              <a:rPr lang="en-US" dirty="0"/>
              <a:t>Rachel </a:t>
            </a:r>
            <a:r>
              <a:rPr lang="en-US" dirty="0" smtClean="0"/>
              <a:t>Krause, “Tracking </a:t>
            </a:r>
            <a:r>
              <a:rPr lang="en-US" dirty="0"/>
              <a:t>Research Questions, Assumptions, and Facts in </a:t>
            </a:r>
            <a:r>
              <a:rPr lang="en-US" dirty="0" smtClean="0"/>
              <a:t>Agile”, </a:t>
            </a:r>
            <a:r>
              <a:rPr lang="en-US" dirty="0"/>
              <a:t>December 15, </a:t>
            </a:r>
            <a:r>
              <a:rPr lang="en-US" dirty="0" smtClean="0"/>
              <a:t>2019, </a:t>
            </a:r>
            <a:r>
              <a:rPr lang="en-US" dirty="0" smtClean="0">
                <a:hlinkClick r:id="rId4"/>
              </a:rPr>
              <a:t>article</a:t>
            </a:r>
            <a:endParaRPr lang="en-US" dirty="0"/>
          </a:p>
          <a:p>
            <a:pPr lvl="1">
              <a:lnSpc>
                <a:spcPct val="120000"/>
              </a:lnSpc>
            </a:pPr>
            <a:r>
              <a:rPr lang="en-US" dirty="0" smtClean="0"/>
              <a:t>Nielsen’s </a:t>
            </a:r>
            <a:r>
              <a:rPr lang="en-US" dirty="0" err="1" smtClean="0"/>
              <a:t>Alertbox</a:t>
            </a:r>
            <a:r>
              <a:rPr lang="en-US" dirty="0" smtClean="0"/>
              <a:t>: “Agile Is not Easy for UX: (How to) Deal with It”, September 24, 2017, </a:t>
            </a:r>
            <a:r>
              <a:rPr lang="en-US" dirty="0" smtClean="0">
                <a:hlinkClick r:id="rId5"/>
              </a:rPr>
              <a:t>article</a:t>
            </a:r>
            <a:endParaRPr lang="en-US" dirty="0" smtClean="0"/>
          </a:p>
          <a:p>
            <a:pPr lvl="1">
              <a:lnSpc>
                <a:spcPct val="120000"/>
              </a:lnSpc>
            </a:pPr>
            <a:r>
              <a:rPr lang="en-US" dirty="0" smtClean="0"/>
              <a:t>Nielsen’s </a:t>
            </a:r>
            <a:r>
              <a:rPr lang="en-US" dirty="0" err="1" smtClean="0"/>
              <a:t>Alertbox</a:t>
            </a:r>
            <a:r>
              <a:rPr lang="en-US" dirty="0" smtClean="0"/>
              <a:t>: “How Iterative Testing Decreased Support Calls By 70% on Mozilla's Support Website”, August 2, </a:t>
            </a:r>
            <a:r>
              <a:rPr lang="en-US" dirty="0" smtClean="0"/>
              <a:t>2015, </a:t>
            </a:r>
            <a:r>
              <a:rPr lang="en-US" dirty="0" smtClean="0">
                <a:hlinkClick r:id="rId6"/>
              </a:rPr>
              <a:t>article</a:t>
            </a:r>
            <a:endParaRPr lang="en-US" dirty="0" smtClean="0"/>
          </a:p>
          <a:p>
            <a:pPr lvl="1">
              <a:lnSpc>
                <a:spcPct val="120000"/>
              </a:lnSpc>
            </a:pPr>
            <a:r>
              <a:rPr lang="en-US" dirty="0" smtClean="0"/>
              <a:t>Nielsen </a:t>
            </a:r>
            <a:r>
              <a:rPr lang="en-US" dirty="0" smtClean="0"/>
              <a:t>2-minute video “Does Agile Destroy UX?”: </a:t>
            </a:r>
            <a:r>
              <a:rPr lang="en-US" dirty="0" smtClean="0">
                <a:hlinkClick r:id="rId7"/>
              </a:rPr>
              <a:t>article</a:t>
            </a:r>
            <a:endParaRPr lang="en-US" dirty="0"/>
          </a:p>
          <a:p>
            <a:pPr lvl="1">
              <a:lnSpc>
                <a:spcPct val="120000"/>
              </a:lnSpc>
            </a:pPr>
            <a:r>
              <a:rPr lang="en-US" dirty="0" smtClean="0"/>
              <a:t>Nielsen’s </a:t>
            </a:r>
            <a:r>
              <a:rPr lang="en-US" dirty="0" err="1" smtClean="0"/>
              <a:t>Alertbox</a:t>
            </a:r>
            <a:r>
              <a:rPr lang="en-US" dirty="0" smtClean="0"/>
              <a:t>: “Agile User Experience Projects”, Nov. 4, </a:t>
            </a:r>
            <a:r>
              <a:rPr lang="en-US" dirty="0" smtClean="0"/>
              <a:t>2009, </a:t>
            </a:r>
            <a:r>
              <a:rPr lang="en-US" dirty="0" smtClean="0">
                <a:hlinkClick r:id="rId8"/>
              </a:rPr>
              <a:t>article</a:t>
            </a:r>
            <a:r>
              <a:rPr lang="en-US" dirty="0" smtClean="0"/>
              <a:t> &amp; expensive </a:t>
            </a:r>
            <a:r>
              <a:rPr lang="en-US" dirty="0" smtClean="0"/>
              <a:t>119-page report: </a:t>
            </a:r>
            <a:r>
              <a:rPr lang="en-US" dirty="0" smtClean="0">
                <a:hlinkClick r:id="rId9"/>
              </a:rPr>
              <a:t>http://www.nngroup.com/reports/agile/</a:t>
            </a:r>
            <a:r>
              <a:rPr lang="en-US" dirty="0" smtClean="0"/>
              <a:t> </a:t>
            </a:r>
          </a:p>
          <a:p>
            <a:pPr>
              <a:lnSpc>
                <a:spcPct val="120000"/>
              </a:lnSpc>
            </a:pPr>
            <a:r>
              <a:rPr lang="en-US" dirty="0"/>
              <a:t>“The Agile UX Development Lifecycle: Combining Formative Usability and Agile Methods,” 04 Jan 2017 </a:t>
            </a:r>
            <a:r>
              <a:rPr lang="en-US" sz="2200" dirty="0">
                <a:hlinkClick r:id="rId10"/>
              </a:rPr>
              <a:t>http://scholarspace.manoa.hawaii.edu/handle/10125/41219</a:t>
            </a:r>
            <a:r>
              <a:rPr lang="en-US" sz="2200" dirty="0"/>
              <a:t> </a:t>
            </a:r>
          </a:p>
          <a:p>
            <a:pPr>
              <a:lnSpc>
                <a:spcPct val="120000"/>
              </a:lnSpc>
            </a:pPr>
            <a:r>
              <a:rPr lang="en-US" dirty="0"/>
              <a:t>P. </a:t>
            </a:r>
            <a:r>
              <a:rPr lang="en-US" dirty="0" err="1"/>
              <a:t>McInerney</a:t>
            </a:r>
            <a:r>
              <a:rPr lang="en-US" dirty="0"/>
              <a:t> and F. Maurer, “UCD in agile projects,” Interactions, vol. 12, no. 6, pp. 19-23, 2005. </a:t>
            </a:r>
            <a:r>
              <a:rPr lang="en-US" sz="2900" dirty="0">
                <a:hlinkClick r:id="rId11"/>
              </a:rPr>
              <a:t>http://dl.acm.org/citation.cfm?doid=1096554.1096556</a:t>
            </a:r>
            <a:endParaRPr lang="en-US" dirty="0"/>
          </a:p>
          <a:p>
            <a:pPr>
              <a:lnSpc>
                <a:spcPct val="120000"/>
              </a:lnSpc>
            </a:pPr>
            <a:r>
              <a:rPr lang="en-US" i="1" dirty="0" smtClean="0"/>
              <a:t>Google </a:t>
            </a:r>
            <a:r>
              <a:rPr lang="en-US" i="1" dirty="0"/>
              <a:t>“Agile User-Centered Design</a:t>
            </a:r>
            <a:r>
              <a:rPr lang="en-US" i="1" dirty="0" smtClean="0"/>
              <a:t>” returns many relevant resources</a:t>
            </a:r>
            <a:endParaRPr lang="en-US" i="1" dirty="0" smtClean="0"/>
          </a:p>
        </p:txBody>
      </p:sp>
      <p:sp>
        <p:nvSpPr>
          <p:cNvPr id="2" name="Footer Placeholder 1"/>
          <p:cNvSpPr>
            <a:spLocks noGrp="1"/>
          </p:cNvSpPr>
          <p:nvPr>
            <p:ph type="ftr" sz="quarter" idx="11"/>
          </p:nvPr>
        </p:nvSpPr>
        <p:spPr>
          <a:xfrm>
            <a:off x="2790702" y="6595838"/>
            <a:ext cx="3562597" cy="273050"/>
          </a:xfrm>
        </p:spPr>
        <p:txBody>
          <a:bodyPr/>
          <a:lstStyle/>
          <a:p>
            <a:pPr>
              <a:defRPr/>
            </a:pPr>
            <a:r>
              <a:rPr lang="en-US" altLang="en-US" dirty="0" smtClean="0"/>
              <a:t>© 2020 - Brad Myers</a:t>
            </a:r>
            <a:endParaRPr lang="en-US" altLang="en-US" dirty="0"/>
          </a:p>
        </p:txBody>
      </p:sp>
      <p:sp>
        <p:nvSpPr>
          <p:cNvPr id="3" name="Slide Number Placeholder 2"/>
          <p:cNvSpPr>
            <a:spLocks noGrp="1"/>
          </p:cNvSpPr>
          <p:nvPr>
            <p:ph type="sldNum" sz="quarter" idx="12"/>
          </p:nvPr>
        </p:nvSpPr>
        <p:spPr/>
        <p:txBody>
          <a:bodyPr/>
          <a:lstStyle/>
          <a:p>
            <a:pPr>
              <a:defRPr/>
            </a:pPr>
            <a:fld id="{A3B315BA-FF6E-4F83-822C-B6704CDD7611}" type="slidenum">
              <a:rPr lang="en-US" altLang="en-US" smtClean="0"/>
              <a:pPr>
                <a:defRPr/>
              </a:pPr>
              <a:t>36</a:t>
            </a:fld>
            <a:endParaRPr lang="en-US" altLang="en-US"/>
          </a:p>
        </p:txBody>
      </p:sp>
    </p:spTree>
    <p:extLst>
      <p:ext uri="{BB962C8B-B14F-4D97-AF65-F5344CB8AC3E}">
        <p14:creationId xmlns:p14="http://schemas.microsoft.com/office/powerpoint/2010/main" val="23600451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457200" y="122238"/>
            <a:ext cx="7543800" cy="1020762"/>
          </a:xfrm>
        </p:spPr>
        <p:txBody>
          <a:bodyPr/>
          <a:lstStyle/>
          <a:p>
            <a:r>
              <a:rPr lang="en-US" dirty="0" smtClean="0"/>
              <a:t>“Usability Engineering”</a:t>
            </a:r>
          </a:p>
        </p:txBody>
      </p:sp>
      <p:sp>
        <p:nvSpPr>
          <p:cNvPr id="5124" name="Rectangle 3"/>
          <p:cNvSpPr>
            <a:spLocks noGrp="1" noChangeArrowheads="1"/>
          </p:cNvSpPr>
          <p:nvPr>
            <p:ph type="body" idx="1"/>
          </p:nvPr>
        </p:nvSpPr>
        <p:spPr>
          <a:xfrm>
            <a:off x="457200" y="1143000"/>
            <a:ext cx="5334000" cy="5105400"/>
          </a:xfrm>
        </p:spPr>
        <p:txBody>
          <a:bodyPr>
            <a:normAutofit fontScale="92500" lnSpcReduction="10000"/>
          </a:bodyPr>
          <a:lstStyle/>
          <a:p>
            <a:r>
              <a:rPr lang="en-US" dirty="0" smtClean="0"/>
              <a:t>Parallel with “software engineering”</a:t>
            </a:r>
          </a:p>
          <a:p>
            <a:r>
              <a:rPr lang="en-US" dirty="0" smtClean="0"/>
              <a:t>Make use of usability more like engineering:</a:t>
            </a:r>
          </a:p>
          <a:p>
            <a:pPr lvl="1"/>
            <a:r>
              <a:rPr lang="en-US" dirty="0" smtClean="0"/>
              <a:t>“Engineering” </a:t>
            </a:r>
          </a:p>
          <a:p>
            <a:pPr lvl="2"/>
            <a:r>
              <a:rPr lang="en-US" dirty="0" smtClean="0"/>
              <a:t>Measurable, process-oriented</a:t>
            </a:r>
          </a:p>
          <a:p>
            <a:pPr lvl="2"/>
            <a:r>
              <a:rPr lang="en-US" dirty="0" smtClean="0"/>
              <a:t>Not just “art”</a:t>
            </a:r>
          </a:p>
          <a:p>
            <a:r>
              <a:rPr lang="en-US" dirty="0" smtClean="0"/>
              <a:t>Term coined by John Bennett in the 1980’s</a:t>
            </a:r>
          </a:p>
          <a:p>
            <a:pPr lvl="1"/>
            <a:r>
              <a:rPr lang="en-US" dirty="0" smtClean="0"/>
              <a:t>Nielsen book: 1993</a:t>
            </a:r>
          </a:p>
          <a:p>
            <a:r>
              <a:rPr lang="en-US" dirty="0" smtClean="0"/>
              <a:t>ISO 13407 &amp; 13529 standards discuss UE process</a:t>
            </a:r>
          </a:p>
        </p:txBody>
      </p:sp>
      <p:sp>
        <p:nvSpPr>
          <p:cNvPr id="5125" name="Rectangle 4"/>
          <p:cNvSpPr>
            <a:spLocks noChangeArrowheads="1"/>
          </p:cNvSpPr>
          <p:nvPr/>
        </p:nvSpPr>
        <p:spPr bwMode="auto">
          <a:xfrm>
            <a:off x="3241675" y="1593851"/>
            <a:ext cx="9144000" cy="369328"/>
          </a:xfrm>
          <a:prstGeom prst="rect">
            <a:avLst/>
          </a:prstGeom>
          <a:noFill/>
          <a:ln w="9525">
            <a:noFill/>
            <a:miter lim="800000"/>
            <a:headEnd/>
            <a:tailEnd/>
          </a:ln>
        </p:spPr>
        <p:txBody>
          <a:bodyPr lIns="91435" tIns="45718" rIns="91435" bIns="45718">
            <a:spAutoFit/>
          </a:bodyPr>
          <a:lstStyle/>
          <a:p>
            <a:endParaRPr lang="en-US"/>
          </a:p>
        </p:txBody>
      </p:sp>
      <p:pic>
        <p:nvPicPr>
          <p:cNvPr id="5126" name="Picture 6" descr="Book cover (original English edition)"/>
          <p:cNvPicPr>
            <a:picLocks noChangeAspect="1" noChangeArrowheads="1"/>
          </p:cNvPicPr>
          <p:nvPr/>
        </p:nvPicPr>
        <p:blipFill>
          <a:blip r:embed="rId3" cstate="print"/>
          <a:srcRect/>
          <a:stretch>
            <a:fillRect/>
          </a:stretch>
        </p:blipFill>
        <p:spPr bwMode="auto">
          <a:xfrm>
            <a:off x="5745163" y="1143001"/>
            <a:ext cx="3192462" cy="4949825"/>
          </a:xfrm>
          <a:prstGeom prst="rect">
            <a:avLst/>
          </a:prstGeom>
          <a:noFill/>
          <a:ln w="9525">
            <a:noFill/>
            <a:miter lim="800000"/>
            <a:headEnd/>
            <a:tailEnd/>
          </a:ln>
        </p:spPr>
      </p:pic>
      <p:sp>
        <p:nvSpPr>
          <p:cNvPr id="2" name="Footer Placeholder 1"/>
          <p:cNvSpPr>
            <a:spLocks noGrp="1"/>
          </p:cNvSpPr>
          <p:nvPr>
            <p:ph type="ftr" sz="quarter" idx="11"/>
          </p:nvPr>
        </p:nvSpPr>
        <p:spPr/>
        <p:txBody>
          <a:bodyPr/>
          <a:lstStyle/>
          <a:p>
            <a:pPr>
              <a:defRPr/>
            </a:pPr>
            <a:r>
              <a:rPr lang="en-US" altLang="en-US" smtClean="0"/>
              <a:t>© 2020 - Brad Myers</a:t>
            </a:r>
            <a:endParaRPr lang="en-US" altLang="en-US"/>
          </a:p>
        </p:txBody>
      </p:sp>
      <p:sp>
        <p:nvSpPr>
          <p:cNvPr id="3" name="Slide Number Placeholder 2"/>
          <p:cNvSpPr>
            <a:spLocks noGrp="1"/>
          </p:cNvSpPr>
          <p:nvPr>
            <p:ph type="sldNum" sz="quarter" idx="12"/>
          </p:nvPr>
        </p:nvSpPr>
        <p:spPr/>
        <p:txBody>
          <a:bodyPr/>
          <a:lstStyle/>
          <a:p>
            <a:pPr>
              <a:defRPr/>
            </a:pPr>
            <a:fld id="{A3B315BA-FF6E-4F83-822C-B6704CDD7611}" type="slidenum">
              <a:rPr lang="en-US" altLang="en-US" smtClean="0"/>
              <a:pPr>
                <a:defRPr/>
              </a:pPr>
              <a:t>4</a:t>
            </a:fld>
            <a:endParaRPr lang="en-US" altLang="en-US"/>
          </a:p>
        </p:txBody>
      </p:sp>
    </p:spTree>
    <p:extLst>
      <p:ext uri="{BB962C8B-B14F-4D97-AF65-F5344CB8AC3E}">
        <p14:creationId xmlns:p14="http://schemas.microsoft.com/office/powerpoint/2010/main" val="31462595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lstStyle/>
          <a:p>
            <a:r>
              <a:rPr lang="en-US" smtClean="0"/>
              <a:t>Some Important Components</a:t>
            </a:r>
            <a:endParaRPr lang="en-US" dirty="0" smtClean="0"/>
          </a:p>
        </p:txBody>
      </p:sp>
      <p:sp>
        <p:nvSpPr>
          <p:cNvPr id="6148" name="Rectangle 3"/>
          <p:cNvSpPr>
            <a:spLocks noGrp="1" noChangeArrowheads="1"/>
          </p:cNvSpPr>
          <p:nvPr>
            <p:ph type="body" idx="1"/>
          </p:nvPr>
        </p:nvSpPr>
        <p:spPr/>
        <p:txBody>
          <a:bodyPr>
            <a:normAutofit fontScale="92500" lnSpcReduction="20000"/>
          </a:bodyPr>
          <a:lstStyle/>
          <a:p>
            <a:r>
              <a:rPr lang="en-US" dirty="0" smtClean="0"/>
              <a:t>Study the users and their tasks </a:t>
            </a:r>
          </a:p>
          <a:p>
            <a:r>
              <a:rPr lang="en-US" dirty="0" smtClean="0"/>
              <a:t>Study the competition </a:t>
            </a:r>
          </a:p>
          <a:p>
            <a:r>
              <a:rPr lang="en-US" dirty="0" smtClean="0"/>
              <a:t>Set usability goals</a:t>
            </a:r>
          </a:p>
          <a:p>
            <a:r>
              <a:rPr lang="en-US" dirty="0" smtClean="0"/>
              <a:t>Participatory Design </a:t>
            </a:r>
          </a:p>
          <a:p>
            <a:r>
              <a:rPr lang="en-US" dirty="0" smtClean="0"/>
              <a:t>Guidelines and Heuristic Evaluation </a:t>
            </a:r>
          </a:p>
          <a:p>
            <a:pPr lvl="1"/>
            <a:r>
              <a:rPr lang="en-US" dirty="0" smtClean="0"/>
              <a:t>Evaluate your interface according to the guidelines. </a:t>
            </a:r>
          </a:p>
          <a:p>
            <a:r>
              <a:rPr lang="en-US" dirty="0" smtClean="0"/>
              <a:t>Make prototypes of the system early and quickly </a:t>
            </a:r>
          </a:p>
          <a:p>
            <a:r>
              <a:rPr lang="en-US" dirty="0" smtClean="0"/>
              <a:t>Empirical testing </a:t>
            </a:r>
          </a:p>
          <a:p>
            <a:r>
              <a:rPr lang="en-US" dirty="0" smtClean="0"/>
              <a:t>Iterative design with usability analysis</a:t>
            </a:r>
          </a:p>
          <a:p>
            <a:r>
              <a:rPr lang="en-US" dirty="0" smtClean="0"/>
              <a:t>Collect feedback from field use</a:t>
            </a:r>
          </a:p>
        </p:txBody>
      </p:sp>
      <p:sp>
        <p:nvSpPr>
          <p:cNvPr id="2" name="Footer Placeholder 1"/>
          <p:cNvSpPr>
            <a:spLocks noGrp="1"/>
          </p:cNvSpPr>
          <p:nvPr>
            <p:ph type="ftr" sz="quarter" idx="11"/>
          </p:nvPr>
        </p:nvSpPr>
        <p:spPr/>
        <p:txBody>
          <a:bodyPr/>
          <a:lstStyle/>
          <a:p>
            <a:pPr>
              <a:defRPr/>
            </a:pPr>
            <a:r>
              <a:rPr lang="en-US" altLang="en-US" smtClean="0"/>
              <a:t>© 2020 - Brad Myers</a:t>
            </a:r>
            <a:endParaRPr lang="en-US" altLang="en-US"/>
          </a:p>
        </p:txBody>
      </p:sp>
      <p:sp>
        <p:nvSpPr>
          <p:cNvPr id="3" name="Slide Number Placeholder 2"/>
          <p:cNvSpPr>
            <a:spLocks noGrp="1"/>
          </p:cNvSpPr>
          <p:nvPr>
            <p:ph type="sldNum" sz="quarter" idx="12"/>
          </p:nvPr>
        </p:nvSpPr>
        <p:spPr/>
        <p:txBody>
          <a:bodyPr/>
          <a:lstStyle/>
          <a:p>
            <a:pPr>
              <a:defRPr/>
            </a:pPr>
            <a:fld id="{A3B315BA-FF6E-4F83-822C-B6704CDD7611}" type="slidenum">
              <a:rPr lang="en-US" altLang="en-US" smtClean="0"/>
              <a:pPr>
                <a:defRPr/>
              </a:pPr>
              <a:t>5</a:t>
            </a:fld>
            <a:endParaRPr lang="en-US" altLang="en-US"/>
          </a:p>
        </p:txBody>
      </p:sp>
    </p:spTree>
    <p:extLst>
      <p:ext uri="{BB962C8B-B14F-4D97-AF65-F5344CB8AC3E}">
        <p14:creationId xmlns:p14="http://schemas.microsoft.com/office/powerpoint/2010/main" val="5151895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title"/>
          </p:nvPr>
        </p:nvSpPr>
        <p:spPr/>
        <p:txBody>
          <a:bodyPr/>
          <a:lstStyle/>
          <a:p>
            <a:pPr eaLnBrk="1" hangingPunct="1">
              <a:buFont typeface="Wingdings" pitchFamily="2" charset="2"/>
              <a:buNone/>
            </a:pPr>
            <a:r>
              <a:rPr lang="en-US" dirty="0" smtClean="0"/>
              <a:t>Know the User</a:t>
            </a:r>
          </a:p>
        </p:txBody>
      </p:sp>
      <p:sp>
        <p:nvSpPr>
          <p:cNvPr id="7172" name="Rectangle 3"/>
          <p:cNvSpPr>
            <a:spLocks noGrp="1" noChangeArrowheads="1"/>
          </p:cNvSpPr>
          <p:nvPr>
            <p:ph type="body" idx="1"/>
          </p:nvPr>
        </p:nvSpPr>
        <p:spPr>
          <a:xfrm>
            <a:off x="152400" y="1563688"/>
            <a:ext cx="8802688" cy="5065712"/>
          </a:xfrm>
        </p:spPr>
        <p:txBody>
          <a:bodyPr/>
          <a:lstStyle/>
          <a:p>
            <a:pPr eaLnBrk="1" hangingPunct="1">
              <a:spcBef>
                <a:spcPct val="0"/>
              </a:spcBef>
            </a:pPr>
            <a:r>
              <a:rPr lang="en-US" sz="2600" dirty="0" smtClean="0"/>
              <a:t>Study the intended users and the use of the product </a:t>
            </a:r>
          </a:p>
          <a:p>
            <a:pPr lvl="1" eaLnBrk="1" hangingPunct="1">
              <a:spcBef>
                <a:spcPct val="0"/>
              </a:spcBef>
            </a:pPr>
            <a:r>
              <a:rPr lang="en-US" sz="2200" dirty="0" smtClean="0"/>
              <a:t>Best if developers go and interview them personally</a:t>
            </a:r>
            <a:endParaRPr lang="en-US" sz="2200" i="1" dirty="0" smtClean="0"/>
          </a:p>
          <a:p>
            <a:pPr eaLnBrk="1" hangingPunct="1">
              <a:spcBef>
                <a:spcPct val="0"/>
              </a:spcBef>
            </a:pPr>
            <a:r>
              <a:rPr lang="en-US" sz="2600" dirty="0" smtClean="0"/>
              <a:t>Difficult because </a:t>
            </a:r>
          </a:p>
          <a:p>
            <a:pPr lvl="1" eaLnBrk="1" hangingPunct="1">
              <a:spcBef>
                <a:spcPct val="0"/>
              </a:spcBef>
            </a:pPr>
            <a:r>
              <a:rPr lang="en-US" sz="2200" dirty="0" smtClean="0"/>
              <a:t>May want to hide the developers </a:t>
            </a:r>
          </a:p>
          <a:p>
            <a:pPr lvl="1" eaLnBrk="1" hangingPunct="1">
              <a:spcBef>
                <a:spcPct val="0"/>
              </a:spcBef>
            </a:pPr>
            <a:r>
              <a:rPr lang="en-US" sz="2200" dirty="0" smtClean="0"/>
              <a:t>Reluctance of sales people </a:t>
            </a:r>
          </a:p>
          <a:p>
            <a:pPr lvl="1" eaLnBrk="1" hangingPunct="1">
              <a:spcBef>
                <a:spcPct val="0"/>
              </a:spcBef>
            </a:pPr>
            <a:r>
              <a:rPr lang="en-US" sz="2200" dirty="0" smtClean="0"/>
              <a:t>Reluctance of users </a:t>
            </a:r>
          </a:p>
          <a:p>
            <a:pPr eaLnBrk="1" hangingPunct="1">
              <a:spcBef>
                <a:spcPct val="0"/>
              </a:spcBef>
            </a:pPr>
            <a:r>
              <a:rPr lang="en-US" sz="2600" dirty="0" smtClean="0"/>
              <a:t>User Characteristics </a:t>
            </a:r>
          </a:p>
          <a:p>
            <a:pPr lvl="1" eaLnBrk="1" hangingPunct="1">
              <a:spcBef>
                <a:spcPct val="0"/>
              </a:spcBef>
            </a:pPr>
            <a:r>
              <a:rPr lang="en-US" sz="2200" dirty="0" smtClean="0"/>
              <a:t>Work experience, education level, age, previous computer experience</a:t>
            </a:r>
          </a:p>
          <a:p>
            <a:pPr lvl="1" eaLnBrk="1" hangingPunct="1">
              <a:spcBef>
                <a:spcPct val="0"/>
              </a:spcBef>
            </a:pPr>
            <a:r>
              <a:rPr lang="en-US" sz="2200" dirty="0" smtClean="0"/>
              <a:t>Time for learning, training</a:t>
            </a:r>
          </a:p>
          <a:p>
            <a:pPr lvl="1" eaLnBrk="1" hangingPunct="1">
              <a:spcBef>
                <a:spcPct val="0"/>
              </a:spcBef>
            </a:pPr>
            <a:r>
              <a:rPr lang="en-US" sz="2200" dirty="0" smtClean="0"/>
              <a:t>Available hardware (monitor size, acceptance of </a:t>
            </a:r>
            <a:r>
              <a:rPr lang="en-US" sz="2200" dirty="0" err="1" smtClean="0"/>
              <a:t>plugins</a:t>
            </a:r>
            <a:r>
              <a:rPr lang="en-US" sz="2200" dirty="0" smtClean="0"/>
              <a:t>, cell-phones vs. desktop)</a:t>
            </a:r>
          </a:p>
          <a:p>
            <a:pPr lvl="1" eaLnBrk="1" hangingPunct="1">
              <a:spcBef>
                <a:spcPct val="0"/>
              </a:spcBef>
            </a:pPr>
            <a:r>
              <a:rPr lang="en-US" sz="2200" dirty="0" smtClean="0"/>
              <a:t>Social context of use</a:t>
            </a:r>
          </a:p>
        </p:txBody>
      </p:sp>
      <p:sp>
        <p:nvSpPr>
          <p:cNvPr id="2" name="Footer Placeholder 1"/>
          <p:cNvSpPr>
            <a:spLocks noGrp="1"/>
          </p:cNvSpPr>
          <p:nvPr>
            <p:ph type="ftr" sz="quarter" idx="11"/>
          </p:nvPr>
        </p:nvSpPr>
        <p:spPr/>
        <p:txBody>
          <a:bodyPr/>
          <a:lstStyle/>
          <a:p>
            <a:pPr>
              <a:defRPr/>
            </a:pPr>
            <a:r>
              <a:rPr lang="en-US" altLang="en-US" smtClean="0"/>
              <a:t>© 2020 - Brad Myers</a:t>
            </a:r>
            <a:endParaRPr lang="en-US" altLang="en-US"/>
          </a:p>
        </p:txBody>
      </p:sp>
      <p:sp>
        <p:nvSpPr>
          <p:cNvPr id="3" name="Slide Number Placeholder 2"/>
          <p:cNvSpPr>
            <a:spLocks noGrp="1"/>
          </p:cNvSpPr>
          <p:nvPr>
            <p:ph type="sldNum" sz="quarter" idx="12"/>
          </p:nvPr>
        </p:nvSpPr>
        <p:spPr/>
        <p:txBody>
          <a:bodyPr/>
          <a:lstStyle/>
          <a:p>
            <a:pPr>
              <a:defRPr/>
            </a:pPr>
            <a:fld id="{A3B315BA-FF6E-4F83-822C-B6704CDD7611}" type="slidenum">
              <a:rPr lang="en-US" altLang="en-US" smtClean="0"/>
              <a:pPr>
                <a:defRPr/>
              </a:pPr>
              <a:t>6</a:t>
            </a:fld>
            <a:endParaRPr lang="en-US" altLang="en-US"/>
          </a:p>
        </p:txBody>
      </p:sp>
    </p:spTree>
    <p:extLst>
      <p:ext uri="{BB962C8B-B14F-4D97-AF65-F5344CB8AC3E}">
        <p14:creationId xmlns:p14="http://schemas.microsoft.com/office/powerpoint/2010/main" val="35523353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p:txBody>
          <a:bodyPr/>
          <a:lstStyle/>
          <a:p>
            <a:pPr eaLnBrk="1" hangingPunct="1"/>
            <a:r>
              <a:rPr lang="en-US" dirty="0" smtClean="0"/>
              <a:t>“Early Focus on Users</a:t>
            </a:r>
            <a:br>
              <a:rPr lang="en-US" dirty="0" smtClean="0"/>
            </a:br>
            <a:r>
              <a:rPr lang="en-US" dirty="0" smtClean="0"/>
              <a:t>and Tasks”</a:t>
            </a:r>
          </a:p>
        </p:txBody>
      </p:sp>
      <p:sp>
        <p:nvSpPr>
          <p:cNvPr id="8196" name="Rectangle 3"/>
          <p:cNvSpPr>
            <a:spLocks noGrp="1" noChangeArrowheads="1"/>
          </p:cNvSpPr>
          <p:nvPr>
            <p:ph type="body" idx="1"/>
          </p:nvPr>
        </p:nvSpPr>
        <p:spPr/>
        <p:txBody>
          <a:bodyPr/>
          <a:lstStyle/>
          <a:p>
            <a:pPr eaLnBrk="1" hangingPunct="1"/>
            <a:r>
              <a:rPr lang="en-US" dirty="0" smtClean="0"/>
              <a:t>(From Gould &amp; Lewis article)</a:t>
            </a:r>
          </a:p>
          <a:p>
            <a:pPr eaLnBrk="1" hangingPunct="1"/>
            <a:r>
              <a:rPr lang="en-US" dirty="0" smtClean="0"/>
              <a:t>Not just “identifying,” “describing,” “stereotyping” users</a:t>
            </a:r>
          </a:p>
          <a:p>
            <a:pPr lvl="1" eaLnBrk="1" hangingPunct="1"/>
            <a:r>
              <a:rPr lang="en-US" i="1" dirty="0" smtClean="0"/>
              <a:t>Direct contact</a:t>
            </a:r>
            <a:r>
              <a:rPr lang="en-US" dirty="0" smtClean="0"/>
              <a:t> through interviews, discussions</a:t>
            </a:r>
          </a:p>
          <a:p>
            <a:pPr lvl="1" eaLnBrk="1" hangingPunct="1"/>
            <a:r>
              <a:rPr lang="en-US" dirty="0" smtClean="0"/>
              <a:t>HCI programs teach </a:t>
            </a:r>
            <a:r>
              <a:rPr lang="en-US" i="1" dirty="0" smtClean="0"/>
              <a:t>Contextual Inquiry</a:t>
            </a:r>
            <a:r>
              <a:rPr lang="en-US" dirty="0" smtClean="0"/>
              <a:t> method for this</a:t>
            </a:r>
            <a:endParaRPr lang="en-US" i="1" dirty="0" smtClean="0"/>
          </a:p>
        </p:txBody>
      </p:sp>
      <p:sp>
        <p:nvSpPr>
          <p:cNvPr id="2" name="Footer Placeholder 1"/>
          <p:cNvSpPr>
            <a:spLocks noGrp="1"/>
          </p:cNvSpPr>
          <p:nvPr>
            <p:ph type="ftr" sz="quarter" idx="11"/>
          </p:nvPr>
        </p:nvSpPr>
        <p:spPr/>
        <p:txBody>
          <a:bodyPr/>
          <a:lstStyle/>
          <a:p>
            <a:pPr>
              <a:defRPr/>
            </a:pPr>
            <a:r>
              <a:rPr lang="en-US" altLang="en-US" smtClean="0"/>
              <a:t>© 2020 - Brad Myers</a:t>
            </a:r>
            <a:endParaRPr lang="en-US" altLang="en-US"/>
          </a:p>
        </p:txBody>
      </p:sp>
      <p:sp>
        <p:nvSpPr>
          <p:cNvPr id="3" name="Slide Number Placeholder 2"/>
          <p:cNvSpPr>
            <a:spLocks noGrp="1"/>
          </p:cNvSpPr>
          <p:nvPr>
            <p:ph type="sldNum" sz="quarter" idx="12"/>
          </p:nvPr>
        </p:nvSpPr>
        <p:spPr/>
        <p:txBody>
          <a:bodyPr/>
          <a:lstStyle/>
          <a:p>
            <a:pPr>
              <a:defRPr/>
            </a:pPr>
            <a:fld id="{A3B315BA-FF6E-4F83-822C-B6704CDD7611}" type="slidenum">
              <a:rPr lang="en-US" altLang="en-US" smtClean="0"/>
              <a:pPr>
                <a:defRPr/>
              </a:pPr>
              <a:t>7</a:t>
            </a:fld>
            <a:endParaRPr lang="en-US" altLang="en-US"/>
          </a:p>
        </p:txBody>
      </p:sp>
    </p:spTree>
    <p:extLst>
      <p:ext uri="{BB962C8B-B14F-4D97-AF65-F5344CB8AC3E}">
        <p14:creationId xmlns:p14="http://schemas.microsoft.com/office/powerpoint/2010/main" val="24522747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title"/>
          </p:nvPr>
        </p:nvSpPr>
        <p:spPr/>
        <p:txBody>
          <a:bodyPr/>
          <a:lstStyle/>
          <a:p>
            <a:r>
              <a:rPr lang="en-US" smtClean="0"/>
              <a:t>“Personas”</a:t>
            </a:r>
            <a:endParaRPr lang="en-US" dirty="0" smtClean="0"/>
          </a:p>
        </p:txBody>
      </p:sp>
      <p:sp>
        <p:nvSpPr>
          <p:cNvPr id="13316" name="Rectangle 3"/>
          <p:cNvSpPr>
            <a:spLocks noGrp="1" noChangeArrowheads="1"/>
          </p:cNvSpPr>
          <p:nvPr>
            <p:ph type="body" idx="1"/>
          </p:nvPr>
        </p:nvSpPr>
        <p:spPr>
          <a:xfrm>
            <a:off x="457200" y="1524000"/>
            <a:ext cx="8229600" cy="4606925"/>
          </a:xfrm>
        </p:spPr>
        <p:txBody>
          <a:bodyPr>
            <a:normAutofit lnSpcReduction="10000"/>
          </a:bodyPr>
          <a:lstStyle/>
          <a:p>
            <a:r>
              <a:rPr lang="en-US" dirty="0" smtClean="0"/>
              <a:t>Popularized by Alan Cooper</a:t>
            </a:r>
          </a:p>
          <a:p>
            <a:r>
              <a:rPr lang="en-US" dirty="0" smtClean="0"/>
              <a:t>User archetype you can use to help guide decisions about design decisions</a:t>
            </a:r>
          </a:p>
          <a:p>
            <a:pPr lvl="1"/>
            <a:r>
              <a:rPr lang="en-US" dirty="0" smtClean="0"/>
              <a:t>“fictional, yet realistic, description of a typical or target user”</a:t>
            </a:r>
          </a:p>
          <a:p>
            <a:r>
              <a:rPr lang="en-US" dirty="0" smtClean="0"/>
              <a:t>Created after contextual inquiry or equivalent</a:t>
            </a:r>
          </a:p>
          <a:p>
            <a:pPr lvl="1"/>
            <a:r>
              <a:rPr lang="en-US" dirty="0" smtClean="0"/>
              <a:t>Must be based on user research</a:t>
            </a:r>
          </a:p>
          <a:p>
            <a:r>
              <a:rPr lang="en-US" dirty="0" smtClean="0"/>
              <a:t>Summarizes properties of a group of users</a:t>
            </a:r>
          </a:p>
          <a:p>
            <a:pPr lvl="1"/>
            <a:r>
              <a:rPr lang="en-US" dirty="0" smtClean="0"/>
              <a:t>Focus on properties that are relevant to the design</a:t>
            </a:r>
          </a:p>
        </p:txBody>
      </p:sp>
      <p:sp>
        <p:nvSpPr>
          <p:cNvPr id="2" name="Footer Placeholder 1"/>
          <p:cNvSpPr>
            <a:spLocks noGrp="1"/>
          </p:cNvSpPr>
          <p:nvPr>
            <p:ph type="ftr" sz="quarter" idx="11"/>
          </p:nvPr>
        </p:nvSpPr>
        <p:spPr/>
        <p:txBody>
          <a:bodyPr/>
          <a:lstStyle/>
          <a:p>
            <a:pPr>
              <a:defRPr/>
            </a:pPr>
            <a:r>
              <a:rPr lang="en-US" altLang="en-US" smtClean="0"/>
              <a:t>© 2020 - Brad Myers</a:t>
            </a:r>
            <a:endParaRPr lang="en-US" altLang="en-US"/>
          </a:p>
        </p:txBody>
      </p:sp>
      <p:sp>
        <p:nvSpPr>
          <p:cNvPr id="3" name="Slide Number Placeholder 2"/>
          <p:cNvSpPr>
            <a:spLocks noGrp="1"/>
          </p:cNvSpPr>
          <p:nvPr>
            <p:ph type="sldNum" sz="quarter" idx="12"/>
          </p:nvPr>
        </p:nvSpPr>
        <p:spPr/>
        <p:txBody>
          <a:bodyPr/>
          <a:lstStyle/>
          <a:p>
            <a:pPr>
              <a:defRPr/>
            </a:pPr>
            <a:fld id="{A3B315BA-FF6E-4F83-822C-B6704CDD7611}" type="slidenum">
              <a:rPr lang="en-US" altLang="en-US" smtClean="0"/>
              <a:pPr>
                <a:defRPr/>
              </a:pPr>
              <a:t>8</a:t>
            </a:fld>
            <a:endParaRPr lang="en-US" altLang="en-US"/>
          </a:p>
        </p:txBody>
      </p:sp>
    </p:spTree>
    <p:extLst>
      <p:ext uri="{BB962C8B-B14F-4D97-AF65-F5344CB8AC3E}">
        <p14:creationId xmlns:p14="http://schemas.microsoft.com/office/powerpoint/2010/main" val="36802871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title"/>
          </p:nvPr>
        </p:nvSpPr>
        <p:spPr/>
        <p:txBody>
          <a:bodyPr/>
          <a:lstStyle/>
          <a:p>
            <a:r>
              <a:rPr lang="en-US" smtClean="0"/>
              <a:t>“Personas”, cont.</a:t>
            </a:r>
            <a:endParaRPr lang="en-US" dirty="0" smtClean="0"/>
          </a:p>
        </p:txBody>
      </p:sp>
      <p:sp>
        <p:nvSpPr>
          <p:cNvPr id="13316" name="Rectangle 3"/>
          <p:cNvSpPr>
            <a:spLocks noGrp="1" noChangeArrowheads="1"/>
          </p:cNvSpPr>
          <p:nvPr>
            <p:ph type="body" idx="1"/>
          </p:nvPr>
        </p:nvSpPr>
        <p:spPr>
          <a:xfrm>
            <a:off x="457200" y="1524000"/>
            <a:ext cx="8686800" cy="4800600"/>
          </a:xfrm>
        </p:spPr>
        <p:txBody>
          <a:bodyPr>
            <a:normAutofit fontScale="92500" lnSpcReduction="20000"/>
          </a:bodyPr>
          <a:lstStyle/>
          <a:p>
            <a:r>
              <a:rPr lang="en-US" dirty="0" smtClean="0"/>
              <a:t>Use: helps keep designers &amp; implementers focused on user needs.</a:t>
            </a:r>
          </a:p>
          <a:p>
            <a:pPr lvl="1"/>
            <a:r>
              <a:rPr lang="en-US" dirty="0" smtClean="0"/>
              <a:t>“personas support user-centered design throughout a project’s lifecycle by making characteristics of key user segments more salient”</a:t>
            </a:r>
            <a:r>
              <a:rPr lang="en-US" sz="3000" dirty="0" smtClean="0"/>
              <a:t> </a:t>
            </a:r>
            <a:r>
              <a:rPr lang="en-US" sz="1500" dirty="0" smtClean="0"/>
              <a:t>cite: </a:t>
            </a:r>
            <a:r>
              <a:rPr lang="en-US" sz="1500" dirty="0" smtClean="0">
                <a:hlinkClick r:id="rId3"/>
              </a:rPr>
              <a:t>https://www.nngroup.com/articles/persona/</a:t>
            </a:r>
            <a:r>
              <a:rPr lang="en-US" sz="1500" dirty="0" smtClean="0"/>
              <a:t> </a:t>
            </a:r>
            <a:endParaRPr lang="en-US" dirty="0" smtClean="0"/>
          </a:p>
          <a:p>
            <a:r>
              <a:rPr lang="en-US" dirty="0" smtClean="0"/>
              <a:t>Include</a:t>
            </a:r>
            <a:r>
              <a:rPr lang="en-US" dirty="0" smtClean="0"/>
              <a:t>: behavior patterns, goals, skills, attitudes, and environment, with a few fictional personal details to bring the persona to life</a:t>
            </a:r>
          </a:p>
          <a:p>
            <a:r>
              <a:rPr lang="en-US" dirty="0" smtClean="0"/>
              <a:t>Have a small number for each product</a:t>
            </a:r>
          </a:p>
          <a:p>
            <a:pPr lvl="1"/>
            <a:r>
              <a:rPr lang="en-US" dirty="0" smtClean="0"/>
              <a:t>One for each important group of users</a:t>
            </a:r>
          </a:p>
          <a:p>
            <a:r>
              <a:rPr lang="en-US" dirty="0" smtClean="0"/>
              <a:t>Special </a:t>
            </a:r>
            <a:r>
              <a:rPr lang="en-US" i="1" dirty="0" smtClean="0"/>
              <a:t>new </a:t>
            </a:r>
            <a:r>
              <a:rPr lang="en-US" dirty="0" smtClean="0"/>
              <a:t>version </a:t>
            </a:r>
            <a:r>
              <a:rPr lang="en-US" dirty="0" smtClean="0"/>
              <a:t>for identifying gender issues:</a:t>
            </a:r>
            <a:br>
              <a:rPr lang="en-US" dirty="0" smtClean="0"/>
            </a:br>
            <a:r>
              <a:rPr lang="en-US" dirty="0" smtClean="0"/>
              <a:t> </a:t>
            </a:r>
            <a:r>
              <a:rPr lang="en-US" dirty="0" smtClean="0">
                <a:hlinkClick r:id="rId4"/>
              </a:rPr>
              <a:t>http://gendermag.org/</a:t>
            </a:r>
            <a:r>
              <a:rPr lang="en-US" dirty="0" smtClean="0"/>
              <a:t> </a:t>
            </a:r>
          </a:p>
        </p:txBody>
      </p:sp>
      <p:sp>
        <p:nvSpPr>
          <p:cNvPr id="2" name="Footer Placeholder 1"/>
          <p:cNvSpPr>
            <a:spLocks noGrp="1"/>
          </p:cNvSpPr>
          <p:nvPr>
            <p:ph type="ftr" sz="quarter" idx="11"/>
          </p:nvPr>
        </p:nvSpPr>
        <p:spPr/>
        <p:txBody>
          <a:bodyPr/>
          <a:lstStyle/>
          <a:p>
            <a:pPr>
              <a:defRPr/>
            </a:pPr>
            <a:r>
              <a:rPr lang="en-US" altLang="en-US" smtClean="0"/>
              <a:t>© 2020 - Brad Myers</a:t>
            </a:r>
            <a:endParaRPr lang="en-US" altLang="en-US"/>
          </a:p>
        </p:txBody>
      </p:sp>
      <p:sp>
        <p:nvSpPr>
          <p:cNvPr id="3" name="Slide Number Placeholder 2"/>
          <p:cNvSpPr>
            <a:spLocks noGrp="1"/>
          </p:cNvSpPr>
          <p:nvPr>
            <p:ph type="sldNum" sz="quarter" idx="12"/>
          </p:nvPr>
        </p:nvSpPr>
        <p:spPr/>
        <p:txBody>
          <a:bodyPr/>
          <a:lstStyle/>
          <a:p>
            <a:pPr>
              <a:defRPr/>
            </a:pPr>
            <a:fld id="{A3B315BA-FF6E-4F83-822C-B6704CDD7611}" type="slidenum">
              <a:rPr lang="en-US" altLang="en-US" smtClean="0"/>
              <a:pPr>
                <a:defRPr/>
              </a:pPr>
              <a:t>9</a:t>
            </a:fld>
            <a:endParaRPr lang="en-US" altLang="en-US"/>
          </a:p>
        </p:txBody>
      </p:sp>
    </p:spTree>
    <p:extLst>
      <p:ext uri="{BB962C8B-B14F-4D97-AF65-F5344CB8AC3E}">
        <p14:creationId xmlns:p14="http://schemas.microsoft.com/office/powerpoint/2010/main" val="4243923789"/>
      </p:ext>
    </p:extLst>
  </p:cSld>
  <p:clrMapOvr>
    <a:masterClrMapping/>
  </p:clrMapOvr>
  <p:timing>
    <p:tnLst>
      <p:par>
        <p:cTn id="1" dur="indefinite" restart="never" nodeType="tmRoot"/>
      </p:par>
    </p:tnLst>
  </p:timing>
</p:sld>
</file>

<file path=ppt/theme/theme1.xml><?xml version="1.0" encoding="utf-8"?>
<a:theme xmlns:a="http://schemas.openxmlformats.org/drawingml/2006/main" name="lecture template_polo">
  <a:themeElements>
    <a:clrScheme name="lecture template_polo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fontScheme name="lecture template_pol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lecture template_polo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cture template_polo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cture template_polo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cture template_polo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cture template_polo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cture template_polo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cture template_polo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cture template_polo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cture template_polo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cture template_polo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lecture template</Template>
  <TotalTime>87227</TotalTime>
  <Words>2865</Words>
  <Application>Microsoft Office PowerPoint</Application>
  <PresentationFormat>On-screen Show (4:3)</PresentationFormat>
  <Paragraphs>392</Paragraphs>
  <Slides>36</Slides>
  <Notes>28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36</vt:i4>
      </vt:variant>
    </vt:vector>
  </HeadingPairs>
  <TitlesOfParts>
    <vt:vector size="40" baseType="lpstr">
      <vt:lpstr>Arial</vt:lpstr>
      <vt:lpstr>Tahoma</vt:lpstr>
      <vt:lpstr>Wingdings</vt:lpstr>
      <vt:lpstr>lecture template_polo</vt:lpstr>
      <vt:lpstr>Lecture 21: Software Engineering for UIs: How to create high-quality UIs in the context of Agile and other software development processes</vt:lpstr>
      <vt:lpstr>Logistics</vt:lpstr>
      <vt:lpstr>How to organize development process</vt:lpstr>
      <vt:lpstr>“Usability Engineering”</vt:lpstr>
      <vt:lpstr>Some Important Components</vt:lpstr>
      <vt:lpstr>Know the User</vt:lpstr>
      <vt:lpstr>“Early Focus on Users and Tasks”</vt:lpstr>
      <vt:lpstr>“Personas”</vt:lpstr>
      <vt:lpstr>“Personas”, cont.</vt:lpstr>
      <vt:lpstr>Persona Example</vt:lpstr>
      <vt:lpstr>Task analysis</vt:lpstr>
      <vt:lpstr>User-Centered Task Analysis</vt:lpstr>
      <vt:lpstr>Components of Task Analysis</vt:lpstr>
      <vt:lpstr>Task Analysis: Scenarios</vt:lpstr>
      <vt:lpstr>Functional analysis</vt:lpstr>
      <vt:lpstr>Competitive Analysis</vt:lpstr>
      <vt:lpstr>Goal Setting</vt:lpstr>
      <vt:lpstr>Much better Goals:</vt:lpstr>
      <vt:lpstr>Much better Goals:</vt:lpstr>
      <vt:lpstr>Goals, cont.</vt:lpstr>
      <vt:lpstr>Financial impact analysis</vt:lpstr>
      <vt:lpstr>Participatory Design</vt:lpstr>
      <vt:lpstr>Prototypes</vt:lpstr>
      <vt:lpstr>Use Guidelines and Heuristic Analysis</vt:lpstr>
      <vt:lpstr>Empirical Testing</vt:lpstr>
      <vt:lpstr>Iterative design</vt:lpstr>
      <vt:lpstr>Iterative Design</vt:lpstr>
      <vt:lpstr>Measure Real Use</vt:lpstr>
      <vt:lpstr>Agile Development</vt:lpstr>
      <vt:lpstr>Waterfall, Iterative, XP</vt:lpstr>
      <vt:lpstr>Scrum vs. traditional software development</vt:lpstr>
      <vt:lpstr>Shared Design and Implementation Space</vt:lpstr>
      <vt:lpstr>Issues with Agile UX</vt:lpstr>
      <vt:lpstr>Report from PayPal</vt:lpstr>
      <vt:lpstr>Debate: UX Team Centralized or Distributed?</vt:lpstr>
      <vt:lpstr>Many More Resources for “Agile User-Centered Design”</vt:lpstr>
    </vt:vector>
  </TitlesOfParts>
  <Company>Carnegie Mellon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05-830 Lecture 1</dc:title>
  <dc:creator>Brad Myers</dc:creator>
  <cp:lastModifiedBy>Brad Myers</cp:lastModifiedBy>
  <cp:revision>1706</cp:revision>
  <cp:lastPrinted>1601-01-01T00:00:00Z</cp:lastPrinted>
  <dcterms:created xsi:type="dcterms:W3CDTF">2001-06-15T20:03:27Z</dcterms:created>
  <dcterms:modified xsi:type="dcterms:W3CDTF">2020-11-10T20:01:14Z</dcterms:modified>
</cp:coreProperties>
</file>