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7"/>
  </p:notesMasterIdLst>
  <p:sldIdLst>
    <p:sldId id="28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41" r:id="rId16"/>
    <p:sldId id="330" r:id="rId17"/>
    <p:sldId id="331" r:id="rId18"/>
    <p:sldId id="332" r:id="rId19"/>
    <p:sldId id="334" r:id="rId20"/>
    <p:sldId id="335" r:id="rId21"/>
    <p:sldId id="336" r:id="rId22"/>
    <p:sldId id="337" r:id="rId23"/>
    <p:sldId id="338" r:id="rId24"/>
    <p:sldId id="339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88" d="100"/>
          <a:sy n="88" d="100"/>
        </p:scale>
        <p:origin x="1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4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12" Type="http://schemas.openxmlformats.org/officeDocument/2006/relationships/slide" Target="slides/slide2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6.xml"/><Relationship Id="rId5" Type="http://schemas.openxmlformats.org/officeDocument/2006/relationships/slide" Target="slides/slide6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180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40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028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183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407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24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08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369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363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61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62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163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28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K9xwWBr2M&amp;feature=youtu.be" TargetMode="External"/><Relationship Id="rId2" Type="http://schemas.openxmlformats.org/officeDocument/2006/relationships/hyperlink" Target="http://doi.acm.org/10.1145/120782.120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DxPizVuXsD0&amp;feature=youtu.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0/FinalProjec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theuxblog.com/11-best-prototyping-tools-for-ui-ux-designers-how-to-choose-the-right-one-c5dc69720c4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VLQcW6SpJ8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324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tCVYKgewDX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ok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</a:t>
            </a:r>
            <a:r>
              <a:rPr lang="en-US" sz="2800" dirty="0" smtClean="0"/>
              <a:t>20: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Interactive Tools: </a:t>
            </a:r>
            <a:r>
              <a:rPr lang="en-US" dirty="0" err="1"/>
              <a:t>Prototypers</a:t>
            </a:r>
            <a:r>
              <a:rPr lang="en-US" dirty="0"/>
              <a:t> (HyperCard, Director, Visual Basic, </a:t>
            </a:r>
            <a:r>
              <a:rPr lang="en-US" dirty="0" err="1" smtClean="0"/>
              <a:t>Balsamiq</a:t>
            </a:r>
            <a:r>
              <a:rPr lang="en-US" dirty="0" smtClean="0"/>
              <a:t>), Interface </a:t>
            </a:r>
            <a:r>
              <a:rPr lang="en-US" dirty="0"/>
              <a:t>Builders, </a:t>
            </a:r>
            <a:r>
              <a:rPr lang="en-US" dirty="0" smtClean="0"/>
              <a:t>and Sketching </a:t>
            </a:r>
            <a:r>
              <a:rPr lang="en-US" dirty="0"/>
              <a:t>Tools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1987 – 2004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http://www.mrericsir.com/blog/wp-content/uploads/hyper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778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L1IkZMyZHG5RmB8_nNX6IT2I08Fdzbck8_-MV0_hs3SycaVYJIHsxCkcnQgDkQ_Qkk-11NVULgeyN-lwzWn4J_fof0iCEo5_PGnotFkLJbUbGNLCU68yxPC1_8hg71drz3f-HCL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7" y="3884613"/>
            <a:ext cx="4451387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salgangster.macgui.com/RetroMacComputing/The_Long_View/Entries/2010/10/23_HyperCard_files/Picture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5" y="769938"/>
            <a:ext cx="4304147" cy="28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Buttons can transition to another card</a:t>
            </a:r>
          </a:p>
          <a:p>
            <a:pPr lvl="2" eaLnBrk="1" hangingPunct="1"/>
            <a:r>
              <a:rPr lang="en-US" sz="2000" dirty="0" smtClean="0"/>
              <a:t>Fancy transitions</a:t>
            </a:r>
          </a:p>
          <a:p>
            <a:pPr lvl="1" eaLnBrk="1" hangingPunct="1"/>
            <a:r>
              <a:rPr lang="en-US" sz="2400" dirty="0" smtClean="0"/>
              <a:t>Single window</a:t>
            </a:r>
          </a:p>
          <a:p>
            <a:pPr lvl="1" eaLnBrk="1" hangingPunct="1"/>
            <a:r>
              <a:rPr lang="en-US" sz="2400" dirty="0" smtClean="0"/>
              <a:t>Buttons can start running a script ("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")</a:t>
            </a:r>
          </a:p>
          <a:p>
            <a:pPr lvl="2" eaLnBrk="1" hangingPunct="1"/>
            <a:r>
              <a:rPr lang="en-US" sz="2000" smtClean="0"/>
              <a:t>Script </a:t>
            </a:r>
            <a:r>
              <a:rPr lang="en-US" sz="2000" dirty="0" smtClean="0"/>
              <a:t>can move objects, change cards, animate, compute, etc.</a:t>
            </a:r>
          </a:p>
          <a:p>
            <a:pPr lvl="2" eaLnBrk="1" hangingPunct="1"/>
            <a:r>
              <a:rPr lang="en-US" sz="2000" dirty="0" smtClean="0"/>
              <a:t>Code management: who changes what; finding the script</a:t>
            </a:r>
          </a:p>
          <a:p>
            <a:pPr lvl="2" eaLnBrk="1" hangingPunct="1"/>
            <a:r>
              <a:rPr lang="en-US" sz="2000" dirty="0" smtClean="0"/>
              <a:t>Not good for dynamically created graphics </a:t>
            </a:r>
          </a:p>
          <a:p>
            <a:pPr lvl="1" eaLnBrk="1" hangingPunct="1"/>
            <a:r>
              <a:rPr lang="en-US" sz="2400" dirty="0" smtClean="0"/>
              <a:t>Complete control of individual pixels</a:t>
            </a:r>
          </a:p>
          <a:p>
            <a:pPr lvl="2" eaLnBrk="1" hangingPunct="1"/>
            <a:r>
              <a:rPr lang="en-US" sz="2000" dirty="0" smtClean="0"/>
              <a:t>Graphic designers have complete control </a:t>
            </a:r>
          </a:p>
          <a:p>
            <a:pPr lvl="2" eaLnBrk="1" hangingPunct="1"/>
            <a:r>
              <a:rPr lang="en-US" sz="2000" dirty="0" smtClean="0"/>
              <a:t>Design new widgets </a:t>
            </a:r>
          </a:p>
          <a:p>
            <a:pPr lvl="1" eaLnBrk="1" hangingPunct="1"/>
            <a:r>
              <a:rPr lang="en-US" sz="2400" dirty="0" smtClean="0"/>
              <a:t>Can be "real" application if sufficient power/speed</a:t>
            </a:r>
          </a:p>
          <a:p>
            <a:pPr lvl="2" eaLnBrk="1" hangingPunct="1"/>
            <a:r>
              <a:rPr lang="en-US" sz="2100" dirty="0" smtClean="0"/>
              <a:t>Used for original </a:t>
            </a:r>
            <a:r>
              <a:rPr lang="en-US" sz="2100" dirty="0" err="1" smtClean="0"/>
              <a:t>Myst</a:t>
            </a:r>
            <a:r>
              <a:rPr lang="en-US" sz="2100" dirty="0" smtClean="0"/>
              <a:t> game, etc.</a:t>
            </a:r>
          </a:p>
          <a:p>
            <a:pPr lvl="1" eaLnBrk="1" hangingPunct="1"/>
            <a:r>
              <a:rPr lang="en-US" sz="2400" dirty="0" smtClean="0"/>
              <a:t>See also Lecture 19 on 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610600" cy="58673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 smtClean="0"/>
              <a:t>Example: </a:t>
            </a:r>
            <a:r>
              <a:rPr lang="en-US" sz="2400" dirty="0" err="1" smtClean="0"/>
              <a:t>MacroMedia’s</a:t>
            </a:r>
            <a:r>
              <a:rPr lang="en-US" sz="2400" dirty="0" smtClean="0"/>
              <a:t> Director  (1987) – now Adobe</a:t>
            </a:r>
          </a:p>
          <a:p>
            <a:pPr lvl="1" eaLnBrk="1" hangingPunct="1"/>
            <a:r>
              <a:rPr lang="en-US" sz="2000" dirty="0" smtClean="0"/>
              <a:t>Replaced (pretty much) by Adobe Flash, now html</a:t>
            </a:r>
          </a:p>
          <a:p>
            <a:pPr lvl="1" eaLnBrk="1" hangingPunct="1"/>
            <a:r>
              <a:rPr lang="en-US" sz="2000" dirty="0"/>
              <a:t>Discontinued January 27, 2017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Also control individual pixels</a:t>
            </a:r>
          </a:p>
          <a:p>
            <a:pPr eaLnBrk="1" hangingPunct="1"/>
            <a:r>
              <a:rPr lang="en-US" sz="2400" dirty="0" smtClean="0"/>
              <a:t>Individual paintings can be specified as animation element</a:t>
            </a:r>
          </a:p>
          <a:p>
            <a:pPr lvl="1" eaLnBrk="1" hangingPunct="1"/>
            <a:r>
              <a:rPr lang="en-US" sz="2000" dirty="0" smtClean="0"/>
              <a:t>E.g., characters</a:t>
            </a:r>
          </a:p>
          <a:p>
            <a:pPr lvl="1" eaLnBrk="1" hangingPunct="1"/>
            <a:r>
              <a:rPr lang="en-US" sz="2000" dirty="0" smtClean="0"/>
              <a:t>Each can be instantiated,</a:t>
            </a:r>
            <a:br>
              <a:rPr lang="en-US" sz="2000" dirty="0" smtClean="0"/>
            </a:br>
            <a:r>
              <a:rPr lang="en-US" sz="2000" dirty="0" smtClean="0"/>
              <a:t>moved, etc.</a:t>
            </a:r>
          </a:p>
          <a:p>
            <a:pPr eaLnBrk="1" hangingPunct="1"/>
            <a:r>
              <a:rPr lang="en-US" sz="2400" dirty="0" smtClean="0"/>
              <a:t>Good control over timing,</a:t>
            </a:r>
            <a:br>
              <a:rPr lang="en-US" sz="2400" dirty="0" smtClean="0"/>
            </a:br>
            <a:r>
              <a:rPr lang="en-US" sz="2400" dirty="0" smtClean="0"/>
              <a:t>synchronization</a:t>
            </a:r>
          </a:p>
          <a:p>
            <a:pPr eaLnBrk="1" hangingPunct="1"/>
            <a:r>
              <a:rPr lang="en-US" sz="2400" dirty="0" smtClean="0"/>
              <a:t>Scripting language</a:t>
            </a:r>
          </a:p>
          <a:p>
            <a:pPr lvl="1" eaLnBrk="1" hangingPunct="1"/>
            <a:r>
              <a:rPr lang="en-US" sz="2000" dirty="0" smtClean="0"/>
              <a:t>Can program that when a</a:t>
            </a:r>
            <a:br>
              <a:rPr lang="en-US" sz="2000" dirty="0" smtClean="0"/>
            </a:br>
            <a:r>
              <a:rPr lang="en-US" sz="2000" dirty="0" smtClean="0"/>
              <a:t>mouse button is clicked in an</a:t>
            </a:r>
            <a:br>
              <a:rPr lang="en-US" sz="2000" dirty="0" smtClean="0"/>
            </a:br>
            <a:r>
              <a:rPr lang="en-US" sz="2000" dirty="0" smtClean="0"/>
              <a:t>area, start an animation or</a:t>
            </a:r>
            <a:br>
              <a:rPr lang="en-US" sz="2000" dirty="0" smtClean="0"/>
            </a:br>
            <a:r>
              <a:rPr lang="en-US" sz="2000" dirty="0" smtClean="0"/>
              <a:t>transition</a:t>
            </a:r>
          </a:p>
          <a:p>
            <a:pPr lvl="1" eaLnBrk="1" hangingPunct="1"/>
            <a:r>
              <a:rPr lang="en-US" sz="2000" dirty="0" smtClean="0"/>
              <a:t>Scripting language even more</a:t>
            </a:r>
            <a:br>
              <a:rPr lang="en-US" sz="2000" dirty="0" smtClean="0"/>
            </a:br>
            <a:r>
              <a:rPr lang="en-US" sz="2000" dirty="0" smtClean="0"/>
              <a:t>primitive than </a:t>
            </a:r>
            <a:r>
              <a:rPr lang="en-US" sz="2000" dirty="0" err="1" smtClean="0"/>
              <a:t>HyperTalk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Good for "Future Scenarios“</a:t>
            </a:r>
            <a:br>
              <a:rPr lang="en-US" sz="2400" dirty="0" smtClean="0"/>
            </a:br>
            <a:r>
              <a:rPr lang="en-US" sz="2400" dirty="0" smtClean="0"/>
              <a:t>when want good fidelity with</a:t>
            </a:r>
            <a:br>
              <a:rPr lang="en-US" sz="2400" dirty="0" smtClean="0"/>
            </a:br>
            <a:r>
              <a:rPr lang="en-US" sz="2400" dirty="0" smtClean="0"/>
              <a:t>real look</a:t>
            </a:r>
          </a:p>
          <a:p>
            <a:pPr eaLnBrk="1" hangingPunct="1"/>
            <a:r>
              <a:rPr lang="en-US" sz="2400" dirty="0" smtClean="0"/>
              <a:t>Not for final (real) interface</a:t>
            </a:r>
            <a:br>
              <a:rPr lang="en-US" sz="2400" dirty="0" smtClean="0"/>
            </a:br>
            <a:r>
              <a:rPr lang="en-US" sz="2400" dirty="0" smtClean="0"/>
              <a:t>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3074" name="Picture 2" descr="𝔸𝕟𝕒𝕥𝕠𝕝𝕪 𝕊𝕙𝕒𝕤𝕙𝕜𝕚𝕟 💾 on Twitter: &quot;Macromedia Director v4.0.  Windows 3.x, 1994. #NotDOS…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1" y="2720622"/>
            <a:ext cx="5313305" cy="3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Interface Builders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called Interface Development Tools (IDTs) or GUI Builders or “resource editors”</a:t>
            </a:r>
          </a:p>
          <a:p>
            <a:r>
              <a:rPr lang="en-US" dirty="0" smtClean="0"/>
              <a:t>Lay out widgets to make dialog boxes, menus. </a:t>
            </a:r>
          </a:p>
          <a:p>
            <a:r>
              <a:rPr lang="en-US" dirty="0" smtClean="0"/>
              <a:t>Have a palette or menu of kinds of widgets</a:t>
            </a:r>
          </a:p>
          <a:p>
            <a:r>
              <a:rPr lang="en-US" dirty="0" smtClean="0"/>
              <a:t>Select widget, place with mouse in a window</a:t>
            </a:r>
          </a:p>
          <a:p>
            <a:r>
              <a:rPr lang="en-US" dirty="0" smtClean="0"/>
              <a:t>Set some properties </a:t>
            </a:r>
          </a:p>
          <a:p>
            <a:r>
              <a:rPr lang="en-US" dirty="0" smtClean="0"/>
              <a:t>Design menus, palettes, dialog boxes, controls </a:t>
            </a:r>
          </a:p>
          <a:p>
            <a:r>
              <a:rPr lang="en-US" dirty="0" smtClean="0"/>
              <a:t>Put in “graphics” pane for main application window</a:t>
            </a:r>
          </a:p>
          <a:p>
            <a:r>
              <a:rPr lang="en-US" dirty="0" smtClean="0"/>
              <a:t>Easy to use, but limited</a:t>
            </a:r>
          </a:p>
          <a:p>
            <a:r>
              <a:rPr lang="en-US" dirty="0" smtClean="0"/>
              <a:t>Connect call-backs with each widget</a:t>
            </a:r>
          </a:p>
          <a:p>
            <a:r>
              <a:rPr lang="en-US" dirty="0" smtClean="0"/>
              <a:t>Generates C code directly or intermediate language</a:t>
            </a:r>
          </a:p>
          <a:p>
            <a:r>
              <a:rPr lang="en-US" dirty="0" smtClean="0"/>
              <a:t>Sometimes connected to an interpreter so can execute call-backs.</a:t>
            </a:r>
          </a:p>
          <a:p>
            <a:pPr lvl="1"/>
            <a:r>
              <a:rPr lang="en-US" dirty="0" smtClean="0"/>
              <a:t>If not, some call-backs can be simulated, e.g. transition to another window; pop-up error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6512" y="990600"/>
            <a:ext cx="8650288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Layout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See lectures 8 (</a:t>
            </a:r>
            <a:r>
              <a:rPr lang="en-US" sz="1800" dirty="0"/>
              <a:t>Geometry Management) and </a:t>
            </a:r>
            <a:r>
              <a:rPr lang="en-US" sz="1800" dirty="0" smtClean="0"/>
              <a:t>16 (Constraints)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usually a complication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X's row and columns stuff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Galaxy's struts and springs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Java’s </a:t>
            </a:r>
            <a:r>
              <a:rPr lang="en-US" sz="1600" i="1" dirty="0" smtClean="0"/>
              <a:t>Layout Managers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“Resources”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store information in special files rather than in source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positions, colors, text labels,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allow for easier modification for users, internationalization,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IBs Usually don't support: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Error checking of values, e.g. for text input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Graying of widgets depending on values and other widgets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Default values of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Dynamic changing of widgets (e.g., add more items)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Dynamic changing layers (groups) of widgets (visibility) depending on values and other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Any dynamically created graphical objects.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previous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1463765"/>
            <a:ext cx="4235627" cy="19175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Struts and springs</a:t>
            </a:r>
          </a:p>
          <a:p>
            <a:r>
              <a:rPr lang="en-US" dirty="0" smtClean="0"/>
              <a:t>Gilt’s graphical tabs</a:t>
            </a:r>
          </a:p>
          <a:p>
            <a:r>
              <a:rPr lang="en-US" dirty="0" smtClean="0"/>
              <a:t>iOS Auto Layout</a:t>
            </a:r>
          </a:p>
          <a:p>
            <a:r>
              <a:rPr lang="en-US" dirty="0" smtClean="0"/>
              <a:t>Lapidary 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078" y="777293"/>
            <a:ext cx="4165076" cy="29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95" y="3425155"/>
            <a:ext cx="2940078" cy="2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64" y="3315142"/>
            <a:ext cx="2771429" cy="3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104" y="3819862"/>
            <a:ext cx="3389558" cy="26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 Builders, cont.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1073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See “Card” systems, e.g., </a:t>
            </a:r>
            <a:r>
              <a:rPr lang="en-US" dirty="0" err="1" smtClean="0"/>
              <a:t>Menulay</a:t>
            </a:r>
            <a:r>
              <a:rPr lang="en-US" dirty="0" smtClean="0"/>
              <a:t> (1983-research system)</a:t>
            </a:r>
          </a:p>
          <a:p>
            <a:pPr lvl="1"/>
            <a:r>
              <a:rPr lang="en-US" dirty="0" smtClean="0"/>
              <a:t>NeXT Interface Builder (NeXT)  - 1988 popularized the name</a:t>
            </a:r>
          </a:p>
          <a:p>
            <a:pPr lvl="2"/>
            <a:r>
              <a:rPr lang="en-US" dirty="0" smtClean="0"/>
              <a:t>By Jean-Marie </a:t>
            </a:r>
            <a:r>
              <a:rPr lang="en-US" dirty="0" err="1" smtClean="0"/>
              <a:t>Hullot</a:t>
            </a:r>
            <a:r>
              <a:rPr lang="en-US" dirty="0" smtClean="0"/>
              <a:t> who had an IB in Lisp at INRIA in France</a:t>
            </a:r>
          </a:p>
          <a:p>
            <a:pPr lvl="1"/>
            <a:r>
              <a:rPr lang="en-US" dirty="0" smtClean="0"/>
              <a:t>Visual Basic</a:t>
            </a:r>
          </a:p>
          <a:p>
            <a:pPr lvl="1"/>
            <a:r>
              <a:rPr lang="en-US" dirty="0" smtClean="0"/>
              <a:t>Resource editors in programming environments</a:t>
            </a:r>
          </a:p>
          <a:p>
            <a:r>
              <a:rPr lang="en-US" dirty="0" smtClean="0"/>
              <a:t> Used to be lots of  IB products</a:t>
            </a:r>
          </a:p>
          <a:p>
            <a:pPr lvl="1"/>
            <a:r>
              <a:rPr lang="en-US" dirty="0" smtClean="0"/>
              <a:t>Used to be many commercial tools are in this category; over 100</a:t>
            </a:r>
          </a:p>
          <a:p>
            <a:pPr lvl="2"/>
            <a:r>
              <a:rPr lang="en-US" dirty="0" smtClean="0"/>
              <a:t>See my old list (1997): </a:t>
            </a:r>
            <a:r>
              <a:rPr lang="en-US" dirty="0" smtClean="0">
                <a:hlinkClick r:id="rId3"/>
              </a:rPr>
              <a:t>http://www.cs.cmu.edu/~bam/toolnames.html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went out of business</a:t>
            </a:r>
          </a:p>
          <a:p>
            <a:pPr lvl="1"/>
            <a:r>
              <a:rPr lang="en-US" dirty="0" smtClean="0"/>
              <a:t>Microsoft, </a:t>
            </a:r>
            <a:r>
              <a:rPr lang="en-US" dirty="0" err="1" smtClean="0"/>
              <a:t>MetroWorks</a:t>
            </a:r>
            <a:r>
              <a:rPr lang="en-US" dirty="0" smtClean="0"/>
              <a:t>, etc. include “resource editors” for “free”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smtClean="0"/>
              <a:t>VB</a:t>
            </a:r>
            <a:br>
              <a:rPr lang="en-US" sz="4000" smtClean="0"/>
            </a:br>
            <a:r>
              <a:rPr lang="en-US" sz="4000" smtClean="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5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Garnet’s GILT interface builder:</a:t>
            </a:r>
          </a:p>
          <a:p>
            <a:pPr lvl="1"/>
            <a:r>
              <a:rPr lang="en-US" dirty="0" smtClean="0"/>
              <a:t>Eliminating Call-backs (UIST’91)</a:t>
            </a:r>
          </a:p>
          <a:p>
            <a:pPr lvl="2"/>
            <a:r>
              <a:rPr lang="en-US" dirty="0" smtClean="0">
                <a:hlinkClick r:id="rId2"/>
              </a:rPr>
              <a:t>http://doi.acm.org/10.1145/120782.120805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(5min) or </a:t>
            </a:r>
            <a:r>
              <a:rPr lang="en-US" b="1" dirty="0" smtClean="0">
                <a:hlinkClick r:id="rId4"/>
              </a:rPr>
              <a:t>video of both</a:t>
            </a:r>
            <a:r>
              <a:rPr lang="en-US" b="1" dirty="0" smtClean="0"/>
              <a:t> </a:t>
            </a:r>
            <a:r>
              <a:rPr lang="en-US" dirty="0" smtClean="0"/>
              <a:t>(9 min)</a:t>
            </a:r>
          </a:p>
          <a:p>
            <a:pPr lvl="2"/>
            <a:r>
              <a:rPr lang="en-US" dirty="0" smtClean="0"/>
              <a:t>Handles error checking, data transformations, connections of widgets to each other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67" y="4114800"/>
            <a:ext cx="5830833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0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0207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Microsoft Silverlight Blend’s SketchFlow</a:t>
            </a:r>
          </a:p>
          <a:p>
            <a:pPr lvl="1" eaLnBrk="1" hangingPunct="1"/>
            <a:r>
              <a:rPr lang="en-US" sz="2000" dirty="0" smtClean="0">
                <a:hlinkClick r:id="rId2"/>
              </a:rPr>
              <a:t>http://channel9.msdn.com/Events/MIX/MIX09/C01F</a:t>
            </a:r>
            <a:r>
              <a:rPr lang="en-US" sz="2000" dirty="0" smtClean="0"/>
              <a:t>  (1 hour video)</a:t>
            </a:r>
          </a:p>
          <a:p>
            <a:pPr eaLnBrk="1" hangingPunct="1"/>
            <a:r>
              <a:rPr lang="en-US" sz="2800" dirty="0" smtClean="0"/>
              <a:t>2006-2012</a:t>
            </a:r>
          </a:p>
          <a:p>
            <a:pPr eaLnBrk="1" hangingPunct="1"/>
            <a:r>
              <a:rPr lang="en-US" sz="2800" dirty="0" smtClean="0"/>
              <a:t>Behaviors, etc.</a:t>
            </a:r>
            <a:br>
              <a:rPr lang="en-US" sz="2800" dirty="0" smtClean="0"/>
            </a:br>
            <a:r>
              <a:rPr lang="en-US" sz="2800" dirty="0" smtClean="0"/>
              <a:t>as well</a:t>
            </a:r>
          </a:p>
          <a:p>
            <a:pPr eaLnBrk="1" hangingPunct="1"/>
            <a:r>
              <a:rPr lang="en-US" sz="2800" dirty="0" smtClean="0"/>
              <a:t>Landay says this</a:t>
            </a:r>
            <a:br>
              <a:rPr lang="en-US" sz="2800" dirty="0" smtClean="0"/>
            </a:br>
            <a:r>
              <a:rPr lang="en-US" sz="2800" dirty="0" smtClean="0"/>
              <a:t>has “sketching”</a:t>
            </a:r>
            <a:br>
              <a:rPr lang="en-US" sz="2800" dirty="0" smtClean="0"/>
            </a:br>
            <a:r>
              <a:rPr lang="en-US" sz="2400" dirty="0" smtClean="0">
                <a:hlinkClick r:id="rId3"/>
              </a:rPr>
              <a:t>(see 3/19/09 blog)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Now discontinued</a:t>
            </a:r>
          </a:p>
          <a:p>
            <a:pPr lvl="1" eaLnBrk="1" hangingPunct="1"/>
            <a:r>
              <a:rPr lang="en-US" sz="2800" dirty="0" smtClean="0"/>
              <a:t>Some features</a:t>
            </a:r>
            <a:br>
              <a:rPr lang="en-US" sz="2800" dirty="0" smtClean="0"/>
            </a:br>
            <a:r>
              <a:rPr lang="en-US" sz="2800" dirty="0" smtClean="0"/>
              <a:t>put into Visual</a:t>
            </a:r>
            <a:br>
              <a:rPr lang="en-US" sz="2800" dirty="0" smtClean="0"/>
            </a:br>
            <a:r>
              <a:rPr lang="en-US" sz="2800" dirty="0" smtClean="0"/>
              <a:t>Studio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417637"/>
            <a:ext cx="8806543" cy="50920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people late for HW5 – please finish soon!</a:t>
            </a:r>
          </a:p>
          <a:p>
            <a:r>
              <a:rPr lang="en-US" dirty="0" smtClean="0"/>
              <a:t>HW6 due next Thursday, 11/12/2020, then start on projects right away!</a:t>
            </a:r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smtClean="0"/>
              <a:t>thinking about final project </a:t>
            </a:r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Lots of ideas here: </a:t>
            </a:r>
            <a:r>
              <a:rPr lang="en-US" sz="1900" dirty="0" smtClean="0">
                <a:hlinkClick r:id="rId3"/>
              </a:rPr>
              <a:t>https</a:t>
            </a:r>
            <a:r>
              <a:rPr lang="en-US" sz="1900" dirty="0">
                <a:hlinkClick r:id="rId3"/>
              </a:rPr>
              <a:t>://www.cs.cmu.edu/~</a:t>
            </a:r>
            <a:r>
              <a:rPr lang="en-US" sz="1900" dirty="0" smtClean="0">
                <a:hlinkClick r:id="rId3"/>
              </a:rPr>
              <a:t>bam/uicourse/05631fall2020/FinalProject/index.html</a:t>
            </a:r>
            <a:endParaRPr lang="en-US" dirty="0"/>
          </a:p>
          <a:p>
            <a:pPr lvl="1"/>
            <a:r>
              <a:rPr lang="en-US" dirty="0" smtClean="0"/>
              <a:t>Enter proposals into </a:t>
            </a:r>
            <a:r>
              <a:rPr lang="en-US" dirty="0"/>
              <a:t>Piazza before next Wed, 11/11/2020 at </a:t>
            </a:r>
            <a:r>
              <a:rPr lang="en-US" dirty="0" smtClean="0"/>
              <a:t>8:00pm (in parallel with working on HW6)</a:t>
            </a:r>
          </a:p>
          <a:p>
            <a:pPr lvl="1"/>
            <a:r>
              <a:rPr lang="en-US" dirty="0" smtClean="0"/>
              <a:t>Try to form groups around the projects on Piazza</a:t>
            </a:r>
          </a:p>
          <a:p>
            <a:pPr lvl="1"/>
            <a:r>
              <a:rPr lang="en-US" dirty="0" smtClean="0"/>
              <a:t>We will finalize groups on Thursday, 11/12 in class, so you can get started righ</a:t>
            </a:r>
            <a:r>
              <a:rPr lang="en-US" dirty="0" smtClean="0"/>
              <a:t>t away (before Thanksgiving break)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r>
              <a:rPr lang="en-US" dirty="0" smtClean="0"/>
              <a:t>Here </a:t>
            </a:r>
            <a:r>
              <a:rPr lang="en-US" dirty="0" smtClean="0"/>
              <a:t>is a list:</a:t>
            </a:r>
            <a:endParaRPr lang="en-US" dirty="0" smtClean="0"/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medium.theuxblog.com/11-best-prototyping-tools-for-ui-ux-designers-how-to-choose-the-right-one-c5dc69720c47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Axure</a:t>
            </a:r>
            <a:r>
              <a:rPr lang="en-US" dirty="0" smtClean="0"/>
              <a:t> (downloaded)</a:t>
            </a:r>
          </a:p>
          <a:p>
            <a:r>
              <a:rPr lang="en-US" dirty="0" smtClean="0"/>
              <a:t>Sketch (Mac only</a:t>
            </a:r>
            <a:r>
              <a:rPr lang="en-US" dirty="0" smtClean="0"/>
              <a:t>)</a:t>
            </a:r>
          </a:p>
          <a:p>
            <a:r>
              <a:rPr lang="en-US" dirty="0"/>
              <a:t>Adobe </a:t>
            </a:r>
            <a:r>
              <a:rPr lang="en-US" dirty="0" smtClean="0"/>
              <a:t>XD</a:t>
            </a:r>
          </a:p>
          <a:p>
            <a:pPr lvl="1"/>
            <a:r>
              <a:rPr lang="en-US" dirty="0" smtClean="0"/>
              <a:t>New, free and seems powerful</a:t>
            </a:r>
            <a:endParaRPr lang="en-US" dirty="0" smtClean="0"/>
          </a:p>
          <a:p>
            <a:r>
              <a:rPr lang="en-US" dirty="0" smtClean="0"/>
              <a:t>On-line tools</a:t>
            </a:r>
          </a:p>
          <a:p>
            <a:pPr lvl="1"/>
            <a:r>
              <a:rPr lang="en-US" dirty="0" err="1" smtClean="0"/>
              <a:t>InVision</a:t>
            </a:r>
            <a:endParaRPr lang="en-US" dirty="0" smtClean="0"/>
          </a:p>
          <a:p>
            <a:pPr lvl="1"/>
            <a:r>
              <a:rPr lang="en-US" dirty="0" err="1" smtClean="0"/>
              <a:t>Figma</a:t>
            </a:r>
            <a:r>
              <a:rPr lang="en-US" dirty="0" smtClean="0"/>
              <a:t> – good collaboration features (also downloadable)</a:t>
            </a:r>
            <a:endParaRPr lang="en-US" dirty="0" smtClean="0"/>
          </a:p>
          <a:p>
            <a:pPr lvl="1"/>
            <a:r>
              <a:rPr lang="en-US" dirty="0" err="1" smtClean="0"/>
              <a:t>Balsamiq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fr-FR" dirty="0">
                <a:hlinkClick r:id="rId2"/>
              </a:rPr>
              <a:t>http://www.balsamiq.com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Just in </a:t>
            </a:r>
            <a:r>
              <a:rPr lang="fr-FR" dirty="0" err="1" smtClean="0"/>
              <a:t>Mind</a:t>
            </a:r>
            <a:endParaRPr lang="fr-FR" dirty="0"/>
          </a:p>
          <a:p>
            <a:pPr lvl="1"/>
            <a:r>
              <a:rPr lang="fr-FR" dirty="0" err="1"/>
              <a:t>Protopie</a:t>
            </a:r>
            <a:r>
              <a:rPr lang="fr-FR" dirty="0"/>
              <a:t> https://www.protopie.io/</a:t>
            </a:r>
          </a:p>
          <a:p>
            <a:pPr lvl="1"/>
            <a:r>
              <a:rPr lang="en-US" dirty="0" smtClean="0"/>
              <a:t>….</a:t>
            </a:r>
            <a:r>
              <a:rPr lang="en-US" dirty="0" smtClean="0"/>
              <a:t>many others!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in Informal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Sketching tools</a:t>
            </a:r>
          </a:p>
          <a:p>
            <a:pPr eaLnBrk="1" hangingPunct="1"/>
            <a:r>
              <a:rPr lang="en-US" sz="2800" dirty="0" smtClean="0"/>
              <a:t>Use before interface builders</a:t>
            </a:r>
          </a:p>
          <a:p>
            <a:pPr eaLnBrk="1" hangingPunct="1"/>
            <a:r>
              <a:rPr lang="en-US" sz="2800" dirty="0" smtClean="0"/>
              <a:t>Designed to help support the ideation phase</a:t>
            </a:r>
          </a:p>
          <a:p>
            <a:pPr eaLnBrk="1" hangingPunct="1"/>
            <a:r>
              <a:rPr lang="en-US" sz="2800" dirty="0" err="1" smtClean="0"/>
              <a:t>Menulay</a:t>
            </a:r>
            <a:r>
              <a:rPr lang="en-US" sz="2800" dirty="0" smtClean="0"/>
              <a:t> (saw earlier)</a:t>
            </a:r>
          </a:p>
          <a:p>
            <a:pPr eaLnBrk="1" hangingPunct="1"/>
            <a:r>
              <a:rPr lang="en-US" sz="2800" dirty="0" smtClean="0"/>
              <a:t>James </a:t>
            </a:r>
            <a:r>
              <a:rPr lang="en-US" sz="2800" dirty="0" err="1" smtClean="0"/>
              <a:t>Landay’s</a:t>
            </a:r>
            <a:r>
              <a:rPr lang="en-US" sz="2800" dirty="0" smtClean="0"/>
              <a:t> SILK tool</a:t>
            </a:r>
          </a:p>
          <a:p>
            <a:pPr lvl="1" eaLnBrk="1" hangingPunct="1"/>
            <a:r>
              <a:rPr lang="en-US" sz="2400" dirty="0" smtClean="0"/>
              <a:t>Infer formal widgets and widget groupings from sketches</a:t>
            </a:r>
          </a:p>
          <a:p>
            <a:pPr lvl="1" eaLnBrk="1" hangingPunct="1"/>
            <a:r>
              <a:rPr lang="en-US" sz="2400" dirty="0" smtClean="0"/>
              <a:t>Convert to real widgets</a:t>
            </a:r>
          </a:p>
          <a:p>
            <a:pPr lvl="1" eaLnBrk="1" hangingPunct="1"/>
            <a:r>
              <a:rPr lang="en-US" sz="2400" dirty="0" smtClean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Main paper: </a:t>
            </a:r>
            <a:r>
              <a:rPr lang="en-US" sz="2000" dirty="0" smtClean="0">
                <a:hlinkClick r:id="rId3"/>
              </a:rPr>
              <a:t>http://doi.acm.org/10.1145/223904.223910</a:t>
            </a:r>
            <a:r>
              <a:rPr lang="en-US" sz="2000" dirty="0" smtClean="0"/>
              <a:t>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Video</a:t>
            </a:r>
            <a:r>
              <a:rPr lang="en-US" sz="2800" dirty="0" smtClean="0"/>
              <a:t> from CHI’96 (8:22 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Landay’s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hlinkClick r:id="rId3"/>
              </a:rPr>
              <a:t>Denim</a:t>
            </a:r>
            <a:r>
              <a:rPr lang="en-US" sz="2800" dirty="0" smtClean="0"/>
              <a:t> and its </a:t>
            </a:r>
            <a:r>
              <a:rPr lang="en-US" sz="2800" dirty="0" smtClean="0">
                <a:hlinkClick r:id="rId4"/>
              </a:rPr>
              <a:t>video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9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 that </a:t>
            </a:r>
            <a:r>
              <a:rPr lang="en-US" i="1" dirty="0"/>
              <a:t>u</a:t>
            </a:r>
            <a:r>
              <a:rPr lang="en-US" i="1" dirty="0" smtClean="0"/>
              <a:t>se</a:t>
            </a:r>
            <a:r>
              <a:rPr lang="en-US" dirty="0" smtClean="0"/>
              <a:t> graphical techniques to </a:t>
            </a:r>
            <a:r>
              <a:rPr lang="en-US" i="1" dirty="0" smtClean="0"/>
              <a:t>specify</a:t>
            </a:r>
            <a:r>
              <a:rPr lang="en-US" dirty="0" smtClean="0"/>
              <a:t> UI</a:t>
            </a:r>
          </a:p>
          <a:p>
            <a:pPr eaLnBrk="1" hangingPunct="1"/>
            <a:r>
              <a:rPr lang="en-US" dirty="0" smtClean="0"/>
              <a:t>Usually focus on graphical parts of UI</a:t>
            </a:r>
          </a:p>
          <a:p>
            <a:pPr eaLnBrk="1" hangingPunct="1"/>
            <a:r>
              <a:rPr lang="en-US" i="1" dirty="0" smtClean="0"/>
              <a:t>Not</a:t>
            </a:r>
            <a:r>
              <a:rPr lang="en-US" dirty="0" smtClean="0"/>
              <a:t> same as “visual” or “graphical programming”</a:t>
            </a:r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13752381" imgH="9190476" progId="">
                  <p:embed/>
                </p:oleObj>
              </mc:Choice>
              <mc:Fallback>
                <p:oleObj r:id="rId4" imgW="13752381" imgH="9190476" progId="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56050"/>
                        <a:ext cx="4343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8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987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Note: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the user "what would you</a:t>
            </a:r>
            <a:br>
              <a:rPr lang="en-US" sz="2000" dirty="0" smtClean="0"/>
            </a:br>
            <a:r>
              <a:rPr lang="en-US" sz="2000" dirty="0" smtClean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shows the</a:t>
            </a:r>
            <a:br>
              <a:rPr lang="en-US" sz="2000" dirty="0" smtClean="0"/>
            </a:br>
            <a:r>
              <a:rPr lang="en-US" sz="2000" dirty="0" smtClean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Very cheap and easy and</a:t>
            </a:r>
            <a:br>
              <a:rPr lang="en-US" sz="2000" dirty="0" smtClean="0"/>
            </a:br>
            <a:r>
              <a:rPr lang="en-US" sz="2000" dirty="0" smtClean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Early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7357"/>
            <a:ext cx="8686800" cy="50338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24x80 DOS, often no mouse (like terminal / console)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</a:t>
            </a:r>
            <a:r>
              <a:rPr lang="en-US" sz="2400" dirty="0" smtClean="0">
                <a:cs typeface="Times New Roman" pitchFamily="18" charset="0"/>
              </a:rPr>
              <a:t>Dan </a:t>
            </a:r>
            <a:r>
              <a:rPr lang="en-US" sz="2400" dirty="0" err="1" smtClean="0">
                <a:cs typeface="Times New Roman" pitchFamily="18" charset="0"/>
              </a:rPr>
              <a:t>Bricklin’s</a:t>
            </a:r>
            <a:r>
              <a:rPr lang="en-US" sz="2400" dirty="0" smtClean="0">
                <a:cs typeface="Times New Roman" pitchFamily="18" charset="0"/>
              </a:rPr>
              <a:t> Demo-It </a:t>
            </a:r>
            <a:r>
              <a:rPr lang="en-US" sz="2400" dirty="0" smtClean="0"/>
              <a:t>(Windows v2.0 ~1987), </a:t>
            </a:r>
            <a:r>
              <a:rPr lang="en-US" sz="2400" dirty="0" err="1" smtClean="0"/>
              <a:t>Protoscreens</a:t>
            </a:r>
            <a:r>
              <a:rPr lang="en-US" sz="2400" dirty="0" smtClean="0"/>
              <a:t> for PCs from </a:t>
            </a:r>
            <a:r>
              <a:rPr lang="en-US" sz="2400" dirty="0" err="1" smtClean="0"/>
              <a:t>Bailey&amp;Bailey</a:t>
            </a:r>
            <a:r>
              <a:rPr lang="en-US" sz="2400" dirty="0" smtClean="0"/>
              <a:t> (~1990)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that clicking</a:t>
            </a:r>
            <a:br>
              <a:rPr lang="en-US" sz="2400" dirty="0" smtClean="0"/>
            </a:br>
            <a:r>
              <a:rPr lang="en-US" sz="2400" dirty="0" smtClean="0"/>
              <a:t>on an area cause </a:t>
            </a:r>
            <a:br>
              <a:rPr lang="en-US" sz="2400" dirty="0" smtClean="0"/>
            </a:br>
            <a:r>
              <a:rPr lang="en-US" sz="2400" dirty="0" smtClean="0"/>
              <a:t>changing to 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2050" name="Picture 2" descr="Demo%20II%20-%20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60" y="4181645"/>
            <a:ext cx="4516855" cy="25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Card Programs as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9822" y="990599"/>
            <a:ext cx="8458200" cy="5139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Card Programs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HyperCard and </a:t>
            </a:r>
            <a:r>
              <a:rPr lang="en-US" dirty="0" err="1" smtClean="0"/>
              <a:t>SuperCard</a:t>
            </a:r>
            <a:r>
              <a:rPr lang="en-US" dirty="0" smtClean="0"/>
              <a:t> for Mac</a:t>
            </a:r>
          </a:p>
          <a:p>
            <a:pPr lvl="2"/>
            <a:r>
              <a:rPr lang="en-US" dirty="0" smtClean="0"/>
              <a:t>OWL's GUIDE for PCs (gone?)</a:t>
            </a:r>
          </a:p>
          <a:p>
            <a:pPr lvl="2"/>
            <a:r>
              <a:rPr lang="en-US" dirty="0" err="1" smtClean="0"/>
              <a:t>Toolbook</a:t>
            </a:r>
            <a:r>
              <a:rPr lang="en-US" dirty="0" smtClean="0"/>
              <a:t> (formerly from Asymetrix then Click2Learn, then </a:t>
            </a:r>
            <a:r>
              <a:rPr lang="en-US" dirty="0" err="1" smtClean="0"/>
              <a:t>SumTotal</a:t>
            </a:r>
            <a:r>
              <a:rPr lang="en-US" dirty="0" smtClean="0"/>
              <a:t> Systems, Inc. </a:t>
            </a:r>
            <a:r>
              <a:rPr lang="en-US" dirty="0" smtClean="0">
                <a:hlinkClick r:id="rId3"/>
              </a:rPr>
              <a:t>http://www.toolbook.com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Sequence of cards</a:t>
            </a:r>
          </a:p>
          <a:p>
            <a:pPr lvl="1"/>
            <a:r>
              <a:rPr lang="en-US" dirty="0" smtClean="0"/>
              <a:t>Click-through prototypes</a:t>
            </a:r>
          </a:p>
          <a:p>
            <a:pPr lvl="1"/>
            <a:r>
              <a:rPr lang="en-US" dirty="0" smtClean="0"/>
              <a:t>Paint program</a:t>
            </a:r>
            <a:br>
              <a:rPr lang="en-US" dirty="0" smtClean="0"/>
            </a:br>
            <a:r>
              <a:rPr lang="en-US" dirty="0" smtClean="0"/>
              <a:t>(not "draw")</a:t>
            </a:r>
          </a:p>
          <a:p>
            <a:pPr lvl="1"/>
            <a:r>
              <a:rPr lang="en-US" dirty="0" smtClean="0"/>
              <a:t>Draw pictures on each</a:t>
            </a:r>
            <a:br>
              <a:rPr lang="en-US" dirty="0" smtClean="0"/>
            </a:b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May be multiple layers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7</a:t>
            </a:fld>
            <a:endParaRPr lang="en-US" dirty="0"/>
          </a:p>
        </p:txBody>
      </p:sp>
      <p:pic>
        <p:nvPicPr>
          <p:cNvPr id="2050" name="Picture 2" descr="Apple HyperCard: Precursor to the First Web Browser | Web browser, Apple,  Apple 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Early Research Card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 smtClean="0"/>
              <a:t>Menulay</a:t>
            </a:r>
            <a:endParaRPr lang="en-US" sz="2400" dirty="0" smtClean="0"/>
          </a:p>
          <a:p>
            <a:pPr lvl="1"/>
            <a:r>
              <a:rPr lang="en-US" sz="2000" dirty="0" smtClean="0"/>
              <a:t>Buxton, Siggraph’83 pp. 31-38</a:t>
            </a:r>
          </a:p>
          <a:p>
            <a:pPr lvl="2"/>
            <a:r>
              <a:rPr lang="en-US" sz="1400" dirty="0" smtClean="0">
                <a:hlinkClick r:id="rId2"/>
              </a:rPr>
              <a:t>http://www.billbuxton.com/menulay.pdf</a:t>
            </a:r>
            <a:endParaRPr lang="en-US" sz="1400" dirty="0" smtClean="0"/>
          </a:p>
          <a:p>
            <a:pPr lvl="2"/>
            <a:r>
              <a:rPr lang="en-US" sz="1400" dirty="0" smtClean="0">
                <a:hlinkClick r:id="rId3"/>
              </a:rPr>
              <a:t>http://www.youtube.com/watch?v=Kt0oAg0haU0</a:t>
            </a:r>
            <a:r>
              <a:rPr lang="en-US" sz="1400" dirty="0" smtClean="0"/>
              <a:t> </a:t>
            </a:r>
          </a:p>
          <a:p>
            <a:pPr lvl="1"/>
            <a:r>
              <a:rPr lang="en-US" sz="2000" dirty="0" smtClean="0"/>
              <a:t>vector screens, widgets, sounds, text,</a:t>
            </a:r>
            <a:br>
              <a:rPr lang="en-US" sz="2000" dirty="0" smtClean="0"/>
            </a:br>
            <a:r>
              <a:rPr lang="en-US" sz="2000" dirty="0" smtClean="0"/>
              <a:t>output C code and tables</a:t>
            </a:r>
          </a:p>
          <a:p>
            <a:pPr lvl="1"/>
            <a:r>
              <a:rPr lang="en-US" sz="2000" dirty="0" smtClean="0"/>
              <a:t>All actions (including transitions)</a:t>
            </a:r>
            <a:br>
              <a:rPr lang="en-US" sz="2000" dirty="0" smtClean="0"/>
            </a:br>
            <a:r>
              <a:rPr lang="en-US" sz="2000" dirty="0" smtClean="0"/>
              <a:t>required C</a:t>
            </a:r>
            <a:br>
              <a:rPr lang="en-US" sz="2000" dirty="0" smtClean="0"/>
            </a:br>
            <a:r>
              <a:rPr lang="en-US" sz="2000" dirty="0" smtClean="0"/>
              <a:t>programming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8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5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>
                <a:hlinkClick r:id="rId2"/>
              </a:rPr>
              <a:t>http://doi.acm.org/10.1145/22339.22375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Transitions defined using the </a:t>
            </a:r>
            <a:br>
              <a:rPr lang="en-US" sz="2400" dirty="0" smtClean="0"/>
            </a:br>
            <a:r>
              <a:rPr lang="en-US" sz="2400" dirty="0" smtClean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85682</TotalTime>
  <Words>1493</Words>
  <Application>Microsoft Office PowerPoint</Application>
  <PresentationFormat>On-screen Show (4:3)</PresentationFormat>
  <Paragraphs>261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lecture template_polo</vt:lpstr>
      <vt:lpstr>Lecture 20: Interactive Tools: Prototypers (HyperCard, Director, Visual Basic, Balsamiq), Interface Builders, and Sketching Tools </vt:lpstr>
      <vt:lpstr>Logistics</vt:lpstr>
      <vt:lpstr>Definition</vt:lpstr>
      <vt:lpstr>Prototyping Tools</vt:lpstr>
      <vt:lpstr>Low Fidelity Prototyping</vt:lpstr>
      <vt:lpstr>Early Prototypers</vt:lpstr>
      <vt:lpstr>Card Programs as Prototypers</vt:lpstr>
      <vt:lpstr>Early Research Card Systems</vt:lpstr>
      <vt:lpstr>Early Research Card Systems, cont.</vt:lpstr>
      <vt:lpstr>HyperCard</vt:lpstr>
      <vt:lpstr>HyperCard, details</vt:lpstr>
      <vt:lpstr>Animation Programs</vt:lpstr>
      <vt:lpstr>Interface Builders </vt:lpstr>
      <vt:lpstr>Interface Builders, cont.</vt:lpstr>
      <vt:lpstr>Examples from previous lectures</vt:lpstr>
      <vt:lpstr>Interface Builders, cont.</vt:lpstr>
      <vt:lpstr>VB Screen</vt:lpstr>
      <vt:lpstr>Some Research in IB</vt:lpstr>
      <vt:lpstr>Microsoft’s Expression Blend</vt:lpstr>
      <vt:lpstr>Commercial Prototypers</vt:lpstr>
      <vt:lpstr>Examples:</vt:lpstr>
      <vt:lpstr>Axure</vt:lpstr>
      <vt:lpstr>Research in Informal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1680</cp:revision>
  <cp:lastPrinted>1601-01-01T00:00:00Z</cp:lastPrinted>
  <dcterms:created xsi:type="dcterms:W3CDTF">2001-06-15T20:03:27Z</dcterms:created>
  <dcterms:modified xsi:type="dcterms:W3CDTF">2020-11-05T20:06:45Z</dcterms:modified>
</cp:coreProperties>
</file>