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82" r:id="rId2"/>
    <p:sldId id="317" r:id="rId3"/>
    <p:sldId id="321" r:id="rId4"/>
    <p:sldId id="318" r:id="rId5"/>
    <p:sldId id="319" r:id="rId6"/>
    <p:sldId id="320" r:id="rId7"/>
    <p:sldId id="322" r:id="rId8"/>
    <p:sldId id="325" r:id="rId9"/>
    <p:sldId id="324" r:id="rId10"/>
    <p:sldId id="323" r:id="rId11"/>
    <p:sldId id="349" r:id="rId12"/>
    <p:sldId id="326" r:id="rId13"/>
    <p:sldId id="329" r:id="rId14"/>
    <p:sldId id="330" r:id="rId15"/>
    <p:sldId id="331" r:id="rId16"/>
    <p:sldId id="333" r:id="rId17"/>
    <p:sldId id="332" r:id="rId18"/>
    <p:sldId id="327" r:id="rId19"/>
    <p:sldId id="334" r:id="rId20"/>
    <p:sldId id="336" r:id="rId21"/>
    <p:sldId id="339" r:id="rId22"/>
    <p:sldId id="338" r:id="rId23"/>
    <p:sldId id="340" r:id="rId24"/>
    <p:sldId id="344" r:id="rId25"/>
    <p:sldId id="345" r:id="rId26"/>
    <p:sldId id="337" r:id="rId27"/>
    <p:sldId id="341" r:id="rId28"/>
    <p:sldId id="346" r:id="rId29"/>
    <p:sldId id="347" r:id="rId30"/>
    <p:sldId id="342" r:id="rId31"/>
    <p:sldId id="348" r:id="rId32"/>
    <p:sldId id="33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37" autoAdjust="0"/>
  </p:normalViewPr>
  <p:slideViewPr>
    <p:cSldViewPr snapToGrid="0">
      <p:cViewPr varScale="1">
        <p:scale>
          <a:sx n="85" d="100"/>
          <a:sy n="85" d="100"/>
        </p:scale>
        <p:origin x="9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y_Field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grammableweb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oauth/applications/178665" TargetMode="External"/><Relationship Id="rId2" Type="http://schemas.openxmlformats.org/officeDocument/2006/relationships/hyperlink" Target="https://unsplash.com/develop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unsplash.com/" TargetMode="External"/><Relationship Id="rId2" Type="http://schemas.openxmlformats.org/officeDocument/2006/relationships/hyperlink" Target="https://unsplash.com/documentation#loc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a/57103663" TargetMode="External"/><Relationship Id="rId2" Type="http://schemas.openxmlformats.org/officeDocument/2006/relationships/hyperlink" Target="https://stackoverflow.com/questions/48699820/how-do-i-hide-api-key-in-create-react-app/48699914#486999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.to/remi/firebase-set-and-access-environment-variables-1gh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Body/json" TargetMode="External"/><Relationship Id="rId2" Type="http://schemas.openxmlformats.org/officeDocument/2006/relationships/hyperlink" Target="https://developer.mozilla.org/en-US/docs/Web/API/Fetch_API/Using_Fet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documentation#libraries--sdk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irebase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rebase.googl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web/setup?authuser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auth/web/start?authuser=0#set_an_authentication_state_observer_and_get_user_data" TargetMode="External"/><Relationship Id="rId2" Type="http://schemas.openxmlformats.org/officeDocument/2006/relationships/hyperlink" Target="https://firebase.google.com/docs/auth/web/google-signin?authuser=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firestor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firestore/data-model?authuser=0" TargetMode="External"/><Relationship Id="rId2" Type="http://schemas.openxmlformats.org/officeDocument/2006/relationships/hyperlink" Target="https://firebase.google.com/docs/firestore?authuser=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firestore/manage-data/add-data?authuser=0#add_a_docume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odash.com/" TargetMode="External"/><Relationship Id="rId2" Type="http://schemas.openxmlformats.org/officeDocument/2006/relationships/hyperlink" Target="https://firebase.google.com/docs/firestore/query-data/listen?authuser=0#listen_to_multiple_documents_in_a_collec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firestore/manage-data/delete-data?authuser=0" TargetMode="External"/><Relationship Id="rId2" Type="http://schemas.openxmlformats.org/officeDocument/2006/relationships/hyperlink" Target="https://firebase.google.com/docs/firestore/manage-data/add-data?authuser=0#update-dat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mission_Control_Protoco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rnet_Protoco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Services_Description_Language" TargetMode="External"/><Relationship Id="rId2" Type="http://schemas.openxmlformats.org/officeDocument/2006/relationships/hyperlink" Target="https://en.wikipedia.org/wiki/Hypertext_Transfer_Protoco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</a:t>
            </a:r>
            <a:r>
              <a:rPr lang="en-US" sz="2800" dirty="0" smtClean="0"/>
              <a:t>19: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Connecting to the </a:t>
            </a:r>
            <a:r>
              <a:rPr lang="en-US" dirty="0" smtClean="0"/>
              <a:t>Backend –</a:t>
            </a:r>
            <a:br>
              <a:rPr lang="en-US" dirty="0" smtClean="0"/>
            </a:br>
            <a:r>
              <a:rPr lang="en-US" dirty="0" smtClean="0"/>
              <a:t>Web Services </a:t>
            </a:r>
            <a:r>
              <a:rPr lang="en-US" dirty="0"/>
              <a:t>and Databases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05-431/631 Software </a:t>
            </a:r>
            <a:r>
              <a:rPr lang="en-US" dirty="0"/>
              <a:t>Structures for User Interfaces (SSUI)</a:t>
            </a:r>
            <a:endParaRPr lang="en-US" dirty="0" smtClean="0"/>
          </a:p>
          <a:p>
            <a:r>
              <a:rPr lang="en-US" dirty="0" smtClean="0"/>
              <a:t>Fall, 2020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72044"/>
          </a:xfrm>
        </p:spPr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4282"/>
            <a:ext cx="8686800" cy="54403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Representational state transfer (REST</a:t>
            </a:r>
            <a:r>
              <a:rPr lang="en-US" dirty="0" smtClean="0"/>
              <a:t>)</a:t>
            </a:r>
          </a:p>
          <a:p>
            <a:r>
              <a:rPr lang="en-US" dirty="0"/>
              <a:t>Created in 2000 by </a:t>
            </a:r>
            <a:r>
              <a:rPr lang="en-US" dirty="0">
                <a:hlinkClick r:id="rId2" tooltip="Roy Fielding"/>
              </a:rPr>
              <a:t>Roy Fielding</a:t>
            </a:r>
            <a:r>
              <a:rPr lang="en-US" dirty="0"/>
              <a:t> in his PhD dissertation from UC Irvine </a:t>
            </a:r>
          </a:p>
          <a:p>
            <a:r>
              <a:rPr lang="en-US" dirty="0" smtClean="0"/>
              <a:t>Very simple protocol, in contrast to SOAP</a:t>
            </a:r>
          </a:p>
          <a:p>
            <a:pPr lvl="1"/>
            <a:r>
              <a:rPr lang="en-US" dirty="0" smtClean="0"/>
              <a:t>Also more efficient</a:t>
            </a:r>
          </a:p>
          <a:p>
            <a:pPr lvl="1"/>
            <a:r>
              <a:rPr lang="en-US" dirty="0" smtClean="0"/>
              <a:t>Also everyone uses this today</a:t>
            </a:r>
          </a:p>
          <a:p>
            <a:r>
              <a:rPr lang="en-US" dirty="0" smtClean="0"/>
              <a:t>Encode commands and parameters in the URL</a:t>
            </a:r>
          </a:p>
          <a:p>
            <a:r>
              <a:rPr lang="en-US" dirty="0" smtClean="0"/>
              <a:t>Simple commands: Post, Get, Put, Patch, Delete</a:t>
            </a:r>
          </a:p>
          <a:p>
            <a:r>
              <a:rPr lang="en-US" dirty="0" smtClean="0"/>
              <a:t>Return values </a:t>
            </a:r>
            <a:r>
              <a:rPr lang="en-US" dirty="0"/>
              <a:t>as HTML, </a:t>
            </a:r>
            <a:r>
              <a:rPr lang="en-US" dirty="0" smtClean="0"/>
              <a:t>XML, or JSON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Stateless</a:t>
            </a:r>
            <a:r>
              <a:rPr lang="en-US" dirty="0" smtClean="0"/>
              <a:t> so don’t have to worry about keeping track of thing – all supplied in each message</a:t>
            </a:r>
          </a:p>
          <a:p>
            <a:r>
              <a:rPr lang="en-US" dirty="0" smtClean="0"/>
              <a:t>No need to specify what will be in the messages</a:t>
            </a:r>
          </a:p>
          <a:p>
            <a:r>
              <a:rPr lang="en-US" dirty="0" smtClean="0"/>
              <a:t>RESTful APIs (web services) follow this format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2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57359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Lots</a:t>
            </a:r>
            <a:r>
              <a:rPr lang="en-US" dirty="0" smtClean="0"/>
              <a:t> of available web services</a:t>
            </a:r>
          </a:p>
          <a:p>
            <a:pPr lvl="1"/>
            <a:r>
              <a:rPr lang="en-US" dirty="0" smtClean="0">
                <a:hlinkClick r:id="rId2"/>
              </a:rPr>
              <a:t>Programmableweb.com</a:t>
            </a:r>
            <a:r>
              <a:rPr lang="en-US" dirty="0" smtClean="0"/>
              <a:t> lists over 23,000 public APIs</a:t>
            </a:r>
          </a:p>
          <a:p>
            <a:pPr lvl="2"/>
            <a:r>
              <a:rPr lang="en-US" dirty="0" smtClean="0"/>
              <a:t>E.g., 479 APIs for “credit cards”</a:t>
            </a:r>
          </a:p>
          <a:p>
            <a:pPr lvl="1"/>
            <a:r>
              <a:rPr lang="en-US" dirty="0" smtClean="0"/>
              <a:t>Lots more available internally for companies</a:t>
            </a:r>
          </a:p>
          <a:p>
            <a:r>
              <a:rPr lang="en-US" dirty="0" smtClean="0"/>
              <a:t>Companies redoing their proprietary client-server or “mainframe” APIs to have web-services so easier to access on their own phone &amp; web apps</a:t>
            </a:r>
          </a:p>
          <a:p>
            <a:r>
              <a:rPr lang="en-US" dirty="0" smtClean="0"/>
              <a:t>Many companies are monetizing their data assets as web services</a:t>
            </a:r>
          </a:p>
          <a:p>
            <a:pPr lvl="1"/>
            <a:r>
              <a:rPr lang="en-US" dirty="0" smtClean="0"/>
              <a:t>Sometimes just to “trusted partners”</a:t>
            </a:r>
          </a:p>
          <a:p>
            <a:pPr lvl="1"/>
            <a:r>
              <a:rPr lang="en-US" dirty="0" smtClean="0"/>
              <a:t>E.g., PNC bank + Insurance company adjusters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RESTful 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1417638"/>
            <a:ext cx="8724275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>
                <a:hlinkClick r:id="rId2"/>
              </a:rPr>
              <a:t>Unsplash</a:t>
            </a:r>
            <a:r>
              <a:rPr lang="en-US" dirty="0" smtClean="0">
                <a:hlinkClick r:id="rId2"/>
              </a:rPr>
              <a:t> for Developers</a:t>
            </a:r>
            <a:endParaRPr lang="en-US" dirty="0" smtClean="0"/>
          </a:p>
          <a:p>
            <a:r>
              <a:rPr lang="en-US" dirty="0" smtClean="0"/>
              <a:t>Register as a developer</a:t>
            </a:r>
          </a:p>
          <a:p>
            <a:r>
              <a:rPr lang="en-US" dirty="0" smtClean="0"/>
              <a:t>Note: DEMO mode is “</a:t>
            </a:r>
            <a:r>
              <a:rPr lang="en-US" b="1" dirty="0"/>
              <a:t>50 requests</a:t>
            </a:r>
            <a:r>
              <a:rPr lang="en-US" dirty="0"/>
              <a:t> per </a:t>
            </a:r>
            <a:r>
              <a:rPr lang="en-US" dirty="0" smtClean="0"/>
              <a:t>hour”</a:t>
            </a:r>
          </a:p>
          <a:p>
            <a:r>
              <a:rPr lang="en-US" dirty="0" smtClean="0"/>
              <a:t>Accept the terms</a:t>
            </a:r>
          </a:p>
          <a:p>
            <a:r>
              <a:rPr lang="en-US" dirty="0" smtClean="0"/>
              <a:t>Make an application</a:t>
            </a:r>
          </a:p>
          <a:p>
            <a:r>
              <a:rPr lang="en-US" dirty="0" smtClean="0"/>
              <a:t>Scroll down to get your </a:t>
            </a:r>
            <a:r>
              <a:rPr lang="en-US" dirty="0" smtClean="0">
                <a:solidFill>
                  <a:schemeClr val="accent6"/>
                </a:solidFill>
              </a:rPr>
              <a:t>API Keys</a:t>
            </a:r>
          </a:p>
          <a:p>
            <a:pPr lvl="1"/>
            <a:r>
              <a:rPr lang="en-US" dirty="0" smtClean="0"/>
              <a:t>We are using “</a:t>
            </a:r>
            <a:r>
              <a:rPr lang="en-US" dirty="0"/>
              <a:t>Access </a:t>
            </a:r>
            <a:r>
              <a:rPr lang="en-US" dirty="0" smtClean="0"/>
              <a:t>Key” from </a:t>
            </a:r>
            <a:r>
              <a:rPr lang="en-US" dirty="0" err="1" smtClean="0">
                <a:hlinkClick r:id="rId3"/>
              </a:rPr>
              <a:t>Unsplash</a:t>
            </a:r>
            <a:endParaRPr lang="en-US" dirty="0" smtClean="0"/>
          </a:p>
          <a:p>
            <a:pPr lvl="2"/>
            <a:r>
              <a:rPr lang="en-US" dirty="0" smtClean="0"/>
              <a:t>Everyone should get their own – do not use mine!</a:t>
            </a:r>
          </a:p>
          <a:p>
            <a:pPr lvl="1"/>
            <a:r>
              <a:rPr lang="en-US" dirty="0" smtClean="0"/>
              <a:t>Will </a:t>
            </a:r>
            <a:r>
              <a:rPr lang="en-US" dirty="0" smtClean="0"/>
              <a:t>need to put this into every message (since stateless)</a:t>
            </a:r>
          </a:p>
          <a:p>
            <a:pPr lvl="1"/>
            <a:r>
              <a:rPr lang="en-US" dirty="0" smtClean="0"/>
              <a:t>How they make sure you are allowed to request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14" y="1142481"/>
            <a:ext cx="703947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17940"/>
          </a:xfrm>
        </p:spPr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934"/>
            <a:ext cx="8423564" cy="50168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Look like html </a:t>
            </a:r>
            <a:r>
              <a:rPr lang="en-US" dirty="0" smtClean="0"/>
              <a:t>requests</a:t>
            </a:r>
          </a:p>
          <a:p>
            <a:r>
              <a:rPr lang="en-US" dirty="0" smtClean="0">
                <a:hlinkClick r:id="rId2"/>
              </a:rPr>
              <a:t>URL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https://api.unsplash.com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hlinkClick r:id="rId3"/>
              </a:rPr>
              <a:t>Command</a:t>
            </a:r>
            <a:r>
              <a:rPr lang="en-US" dirty="0" smtClean="0"/>
              <a:t> (looks like a path</a:t>
            </a:r>
            <a:r>
              <a:rPr lang="en-US" dirty="0" smtClean="0"/>
              <a:t>), </a:t>
            </a: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search/photos</a:t>
            </a:r>
          </a:p>
          <a:p>
            <a:r>
              <a:rPr lang="en-US" dirty="0" smtClean="0"/>
              <a:t>Then parameters and values for that command</a:t>
            </a:r>
          </a:p>
          <a:p>
            <a:pPr lvl="1"/>
            <a:r>
              <a:rPr lang="en-US" dirty="0" smtClean="0"/>
              <a:t>First one separated by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, then by </a:t>
            </a:r>
            <a:r>
              <a:rPr lang="en-US" dirty="0" smtClean="0">
                <a:solidFill>
                  <a:srgbClr val="FF0000"/>
                </a:solidFill>
              </a:rPr>
              <a:t>&amp;</a:t>
            </a:r>
          </a:p>
          <a:p>
            <a:pPr lvl="1"/>
            <a:r>
              <a:rPr lang="en-US" dirty="0" smtClean="0"/>
              <a:t>Parameter order usually doesn’t matter</a:t>
            </a:r>
          </a:p>
          <a:p>
            <a:pPr lvl="1"/>
            <a:r>
              <a:rPr lang="en-US" dirty="0" smtClean="0"/>
              <a:t>Always have </a:t>
            </a:r>
            <a:r>
              <a:rPr lang="en-US" dirty="0" err="1" smtClean="0">
                <a:solidFill>
                  <a:srgbClr val="FF0000"/>
                </a:solidFill>
              </a:rPr>
              <a:t>client_id</a:t>
            </a:r>
            <a:r>
              <a:rPr lang="en-US" dirty="0" smtClean="0"/>
              <a:t> (Access Key) as the API key</a:t>
            </a:r>
          </a:p>
          <a:p>
            <a:r>
              <a:rPr lang="en-US" dirty="0"/>
              <a:t>Example query: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https://api.unsplash.com/search/photos/?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client_id=YOUR_ACCESS_KEY&amp;page=1&amp;query=lion&amp;per_page=10</a:t>
            </a:r>
          </a:p>
          <a:p>
            <a:r>
              <a:rPr lang="en-US" dirty="0" smtClean="0"/>
              <a:t>Return is a JSON file (or error)</a:t>
            </a:r>
          </a:p>
          <a:p>
            <a:pPr lvl="1"/>
            <a:r>
              <a:rPr lang="en-US" dirty="0" smtClean="0"/>
              <a:t>Pull out of it what you need</a:t>
            </a:r>
          </a:p>
          <a:p>
            <a:r>
              <a:rPr lang="en-US" dirty="0" smtClean="0"/>
              <a:t>Remember: stateless, so have to send the information each time</a:t>
            </a:r>
          </a:p>
          <a:p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5673"/>
          </a:xfrm>
        </p:spPr>
        <p:txBody>
          <a:bodyPr/>
          <a:lstStyle/>
          <a:p>
            <a:r>
              <a:rPr lang="en-US" dirty="0" smtClean="0"/>
              <a:t>Keeping the API Key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839200" cy="47132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Your app uses the same access key for all users</a:t>
            </a:r>
          </a:p>
          <a:p>
            <a:r>
              <a:rPr lang="en-US" dirty="0" smtClean="0"/>
              <a:t>Could theoretically just have it as a string in your JavaScript file</a:t>
            </a:r>
          </a:p>
          <a:p>
            <a:pPr lvl="1"/>
            <a:r>
              <a:rPr lang="en-US" dirty="0" smtClean="0"/>
              <a:t>But big security hole</a:t>
            </a:r>
          </a:p>
          <a:p>
            <a:pPr lvl="1"/>
            <a:r>
              <a:rPr lang="en-US" dirty="0" smtClean="0"/>
              <a:t>People can get it from your downloaded build</a:t>
            </a:r>
          </a:p>
          <a:p>
            <a:pPr lvl="2"/>
            <a:r>
              <a:rPr lang="en-US" dirty="0" smtClean="0"/>
              <a:t>Lets people write code that uses your app’s access for free</a:t>
            </a:r>
          </a:p>
          <a:p>
            <a:r>
              <a:rPr lang="en-US" dirty="0" smtClean="0"/>
              <a:t>One alternative, keep in “environment”: </a:t>
            </a:r>
            <a:r>
              <a:rPr lang="en-US" sz="1900" dirty="0" smtClean="0"/>
              <a:t>see</a:t>
            </a:r>
            <a:r>
              <a:rPr lang="en-US" dirty="0" smtClean="0"/>
              <a:t> </a:t>
            </a:r>
            <a:r>
              <a:rPr lang="en-US" sz="2200" dirty="0" err="1" smtClean="0">
                <a:hlinkClick r:id="rId2"/>
              </a:rPr>
              <a:t>stackoverflow</a:t>
            </a:r>
            <a:endParaRPr lang="en-US" dirty="0" smtClean="0"/>
          </a:p>
          <a:p>
            <a:pPr lvl="1"/>
            <a:r>
              <a:rPr lang="en-US" dirty="0" smtClean="0"/>
              <a:t>File called “.</a:t>
            </a:r>
            <a:r>
              <a:rPr lang="en-US" dirty="0" err="1" smtClean="0"/>
              <a:t>env</a:t>
            </a:r>
            <a:r>
              <a:rPr lang="en-US" dirty="0" smtClean="0"/>
              <a:t>” at top level, put in .</a:t>
            </a:r>
            <a:r>
              <a:rPr lang="en-US" dirty="0" err="1" smtClean="0"/>
              <a:t>env</a:t>
            </a:r>
            <a:r>
              <a:rPr lang="en-US" dirty="0" smtClean="0"/>
              <a:t>:</a:t>
            </a:r>
          </a:p>
          <a:p>
            <a:pPr marL="0" lvl="1" indent="0">
              <a:buNone/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REACT_APP_UNSPLASH_API_KEY</a:t>
            </a:r>
            <a:r>
              <a:rPr lang="en-US" sz="2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</a:t>
            </a:r>
            <a:r>
              <a:rPr lang="en-US" sz="2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</a:t>
            </a:r>
            <a:r>
              <a:rPr lang="en-US" sz="2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xxxxxxxxxxxxxxxxxxxxxxxxxxxxxxx</a:t>
            </a:r>
            <a:endParaRPr lang="en-US" dirty="0" smtClean="0"/>
          </a:p>
          <a:p>
            <a:pPr lvl="1"/>
            <a:r>
              <a:rPr lang="en-US" dirty="0" smtClean="0"/>
              <a:t>Then, your code can say:</a:t>
            </a:r>
          </a:p>
          <a:p>
            <a:pPr marL="0" indent="0">
              <a:buNone/>
            </a:pP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API_KEY = 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process.env.REACT_APP_UNSPLASH_API_KEY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 smtClean="0"/>
              <a:t>Make sure .</a:t>
            </a:r>
            <a:r>
              <a:rPr lang="en-US" dirty="0" err="1" smtClean="0"/>
              <a:t>env</a:t>
            </a:r>
            <a:r>
              <a:rPr lang="en-US" dirty="0" smtClean="0"/>
              <a:t> is in .</a:t>
            </a:r>
            <a:r>
              <a:rPr lang="en-US" dirty="0" err="1" smtClean="0"/>
              <a:t>gitignore</a:t>
            </a:r>
            <a:endParaRPr lang="en-US" dirty="0" smtClean="0"/>
          </a:p>
          <a:p>
            <a:pPr lvl="1"/>
            <a:r>
              <a:rPr lang="en-US" dirty="0" smtClean="0"/>
              <a:t>Doc = </a:t>
            </a:r>
            <a:r>
              <a:rPr lang="en-US" dirty="0" smtClean="0">
                <a:hlinkClick r:id="rId3"/>
              </a:rPr>
              <a:t>https://stackoverflow.com/a/57103663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 also keep it in your Firebase database:</a:t>
            </a:r>
            <a:br>
              <a:rPr lang="en-US" dirty="0" smtClean="0"/>
            </a:br>
            <a:r>
              <a:rPr lang="en-US" sz="2600" u="sng" dirty="0">
                <a:hlinkClick r:id="rId4"/>
              </a:rPr>
              <a:t>https://dev.to/remi/firebase-set-and-access-environment-variables-1gh8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9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</a:t>
            </a:r>
            <a:r>
              <a:rPr lang="en-US" dirty="0"/>
              <a:t>from </a:t>
            </a:r>
            <a:r>
              <a:rPr lang="en-US" dirty="0" err="1"/>
              <a:t>GitGuardian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1521818"/>
            <a:ext cx="8229600" cy="44116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a secret has been exposed in the </a:t>
            </a:r>
            <a:r>
              <a:rPr lang="en-US" dirty="0" err="1"/>
              <a:t>git</a:t>
            </a:r>
            <a:r>
              <a:rPr lang="en-US" dirty="0"/>
              <a:t> history”: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253"/>
            <a:ext cx="9144000" cy="42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792"/>
            <a:ext cx="8229600" cy="4411662"/>
          </a:xfrm>
        </p:spPr>
        <p:txBody>
          <a:bodyPr/>
          <a:lstStyle/>
          <a:p>
            <a:r>
              <a:rPr lang="en-US" dirty="0"/>
              <a:t>To set it up for </a:t>
            </a:r>
            <a:r>
              <a:rPr lang="en-US" dirty="0" err="1"/>
              <a:t>netlify</a:t>
            </a:r>
            <a:r>
              <a:rPr lang="en-US" dirty="0"/>
              <a:t>, under "Site settings" -&gt; "Build &amp; deploy" =&gt; "Environment" -&gt; "Environment variables"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050" name="Picture 2" descr="https://lh6.googleusercontent.com/KwSp_bam5C1cAjD_fl93YW4AchKR883DdkEXxRxbcRUkR6XyfIpIDU7441WkUveQT_ypHr16ASipreqtOzwuLoDPcNOOz59pG8xKHFj2xvW5jQdLdDM7q8tNFe0tup5pMNHnNF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76" y="3287280"/>
            <a:ext cx="6410448" cy="36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2380"/>
          </a:xfrm>
        </p:spPr>
        <p:txBody>
          <a:bodyPr/>
          <a:lstStyle/>
          <a:p>
            <a:r>
              <a:rPr lang="en-US" dirty="0" smtClean="0"/>
              <a:t>Sending/receiving the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4618"/>
            <a:ext cx="8915400" cy="515793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Sending the URL to a remote server and waiting for the results will take a noticeable time</a:t>
            </a:r>
          </a:p>
          <a:p>
            <a:pPr lvl="1"/>
            <a:r>
              <a:rPr lang="en-US" dirty="0" smtClean="0"/>
              <a:t>So need to use asynchronous features of JavaScript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await, then</a:t>
            </a:r>
          </a:p>
          <a:p>
            <a:r>
              <a:rPr lang="en-US" dirty="0" smtClean="0"/>
              <a:t>Built-in call: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apiCall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returns a </a:t>
            </a:r>
            <a:r>
              <a:rPr lang="en-US" i="1" dirty="0" smtClean="0"/>
              <a:t>promise</a:t>
            </a:r>
            <a:r>
              <a:rPr lang="en-US" dirty="0" smtClean="0"/>
              <a:t> (so can avoid needing explicit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dirty="0" smtClean="0"/>
              <a:t>) – </a:t>
            </a:r>
            <a:r>
              <a:rPr lang="en-US" dirty="0" smtClean="0">
                <a:hlinkClick r:id="rId2"/>
              </a:rPr>
              <a:t>see documentation</a:t>
            </a:r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.then </a:t>
            </a:r>
            <a:r>
              <a:rPr lang="en-US" dirty="0" smtClean="0"/>
              <a:t>on the result to get the response and its data:</a:t>
            </a:r>
            <a:br>
              <a:rPr lang="en-US" dirty="0" smtClean="0"/>
            </a:b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fetch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669900"/>
                </a:solidFill>
                <a:latin typeface="Consolas" panose="020B0609020204030204" pitchFamily="49" charset="0"/>
              </a:rPr>
              <a:t>'http://example.com/</a:t>
            </a:r>
            <a:r>
              <a:rPr lang="en-US" altLang="en-US" sz="2800" dirty="0" err="1">
                <a:solidFill>
                  <a:srgbClr val="669900"/>
                </a:solidFill>
                <a:latin typeface="Consolas" panose="020B0609020204030204" pitchFamily="49" charset="0"/>
              </a:rPr>
              <a:t>movies.json</a:t>
            </a:r>
            <a:r>
              <a:rPr lang="en-US" altLang="en-US" sz="2800" dirty="0" smtClean="0">
                <a:solidFill>
                  <a:srgbClr val="6699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 smtClean="0">
                <a:solidFill>
                  <a:srgbClr val="999999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en-US" sz="2800" dirty="0" smtClean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sz="28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smtClean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then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response </a:t>
            </a:r>
            <a:r>
              <a:rPr lang="en-US" altLang="en-US" sz="28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Consolas" panose="020B0609020204030204" pitchFamily="49" charset="0"/>
              </a:rPr>
              <a:t>response</a:t>
            </a:r>
            <a:r>
              <a:rPr lang="en-US" altLang="en-US" sz="2800" dirty="0" err="1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DD4A68"/>
                </a:solidFill>
                <a:latin typeface="Consolas" panose="020B0609020204030204" pitchFamily="49" charset="0"/>
              </a:rPr>
              <a:t>json</a:t>
            </a:r>
            <a:r>
              <a:rPr lang="en-US" altLang="en-US" sz="2800" dirty="0" smtClean="0">
                <a:solidFill>
                  <a:srgbClr val="999999"/>
                </a:solidFill>
                <a:latin typeface="Consolas" panose="020B0609020204030204" pitchFamily="49" charset="0"/>
              </a:rPr>
              <a:t>())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sz="28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	 </a:t>
            </a:r>
            <a:r>
              <a:rPr lang="en-US" altLang="en-US" sz="2800" dirty="0" smtClean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then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data </a:t>
            </a:r>
            <a:r>
              <a:rPr lang="en-US" altLang="en-US" sz="28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 console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log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data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));</a:t>
            </a:r>
            <a:r>
              <a:rPr lang="en-US" altLang="en-US" sz="800" dirty="0"/>
              <a:t> </a:t>
            </a:r>
            <a:endParaRPr lang="en-US" altLang="en-US" sz="5400" dirty="0">
              <a:latin typeface="Arial" panose="020B0604020202020204" pitchFamily="34" charset="0"/>
            </a:endParaRPr>
          </a:p>
          <a:p>
            <a:r>
              <a:rPr lang="en-US" dirty="0" smtClean="0"/>
              <a:t>Response is a “stream”;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reads it all, returning another promise from which you can get the data as an object – </a:t>
            </a:r>
            <a:r>
              <a:rPr lang="en-US" dirty="0" smtClean="0">
                <a:hlinkClick r:id="rId3"/>
              </a:rPr>
              <a:t>see doc</a:t>
            </a:r>
            <a:endParaRPr lang="en-US" dirty="0" smtClean="0"/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data</a:t>
            </a:r>
            <a:r>
              <a:rPr lang="en-US" dirty="0" smtClean="0"/>
              <a:t> has fields for all of the </a:t>
            </a:r>
            <a:r>
              <a:rPr lang="en-US" dirty="0" err="1" smtClean="0"/>
              <a:t>json</a:t>
            </a:r>
            <a:r>
              <a:rPr lang="en-US" dirty="0" smtClean="0"/>
              <a:t> fields</a:t>
            </a:r>
          </a:p>
          <a:p>
            <a:pPr lvl="2"/>
            <a:r>
              <a:rPr lang="en-US" dirty="0" smtClean="0"/>
              <a:t>E.g.,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tempResults.json</a:t>
            </a:r>
            <a:r>
              <a:rPr lang="en-US" dirty="0" smtClean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data.total</a:t>
            </a:r>
            <a:r>
              <a:rPr lang="en-US" dirty="0" smtClean="0"/>
              <a:t> = 2390;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data.total_pages</a:t>
            </a:r>
            <a:r>
              <a:rPr lang="en-US" dirty="0" smtClean="0"/>
              <a:t> = 239,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data.results</a:t>
            </a:r>
            <a:r>
              <a:rPr lang="en-US" dirty="0" smtClean="0"/>
              <a:t> is an array with 10 elements</a:t>
            </a:r>
          </a:p>
          <a:p>
            <a:pPr lvl="2"/>
            <a:r>
              <a:rPr lang="en-US" dirty="0" smtClean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.map </a:t>
            </a:r>
            <a:r>
              <a:rPr lang="en-US" dirty="0" smtClean="0"/>
              <a:t>to create element for each item, can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urls.small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as image</a:t>
            </a:r>
          </a:p>
          <a:p>
            <a:r>
              <a:rPr lang="en-US" dirty="0" smtClean="0"/>
              <a:t>Wrap everything in try-catch if network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Library </a:t>
            </a:r>
            <a:r>
              <a:rPr lang="en-US" dirty="0" smtClean="0"/>
              <a:t>instead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Rest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web services provide an SDK that helps construct the requests correctly and handle the results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The </a:t>
            </a:r>
            <a:r>
              <a:rPr lang="en-US" dirty="0" err="1" smtClean="0">
                <a:hlinkClick r:id="rId2"/>
              </a:rPr>
              <a:t>unsplash</a:t>
            </a:r>
            <a:r>
              <a:rPr lang="en-US" dirty="0" smtClean="0">
                <a:hlinkClick r:id="rId2"/>
              </a:rPr>
              <a:t> JS </a:t>
            </a:r>
            <a:r>
              <a:rPr lang="en-US" dirty="0" smtClean="0">
                <a:hlinkClick r:id="rId2"/>
              </a:rPr>
              <a:t>library</a:t>
            </a:r>
            <a:endParaRPr lang="en-US" dirty="0" smtClean="0"/>
          </a:p>
          <a:p>
            <a:pPr lvl="1"/>
            <a:r>
              <a:rPr lang="en-US" dirty="0" smtClean="0"/>
              <a:t>In this case, it is pretty easy to concatenate up the required request, so maybe the library isn’t needed?</a:t>
            </a:r>
          </a:p>
          <a:p>
            <a:pPr lvl="1"/>
            <a:r>
              <a:rPr lang="en-US" dirty="0" smtClean="0"/>
              <a:t>But you are welcome to use it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711"/>
            <a:ext cx="8229600" cy="4618214"/>
          </a:xfrm>
        </p:spPr>
        <p:txBody>
          <a:bodyPr/>
          <a:lstStyle/>
          <a:p>
            <a:r>
              <a:rPr lang="en-US" dirty="0" smtClean="0"/>
              <a:t>Database on a server (instead of on the client)</a:t>
            </a:r>
          </a:p>
          <a:p>
            <a:pPr lvl="1"/>
            <a:r>
              <a:rPr lang="en-US" dirty="0" smtClean="0"/>
              <a:t>Also handles user-login and authentication</a:t>
            </a:r>
          </a:p>
          <a:p>
            <a:pPr lvl="1"/>
            <a:r>
              <a:rPr lang="en-US" dirty="0" smtClean="0"/>
              <a:t>User can switch machines and still get to their data</a:t>
            </a:r>
          </a:p>
          <a:p>
            <a:r>
              <a:rPr lang="en-US" dirty="0" smtClean="0"/>
              <a:t>We will use </a:t>
            </a:r>
            <a:r>
              <a:rPr lang="en-US" dirty="0" err="1"/>
              <a:t>Firestore</a:t>
            </a:r>
            <a:r>
              <a:rPr lang="en-US" dirty="0"/>
              <a:t> database provided by Firebase (Google</a:t>
            </a:r>
            <a:r>
              <a:rPr lang="en-US" dirty="0" smtClean="0"/>
              <a:t>) </a:t>
            </a:r>
            <a:r>
              <a:rPr lang="en-US" sz="2800" u="sng" dirty="0" smtClean="0">
                <a:hlinkClick r:id="rId2"/>
              </a:rPr>
              <a:t>https</a:t>
            </a:r>
            <a:r>
              <a:rPr lang="en-US" sz="2800" u="sng" dirty="0">
                <a:hlinkClick r:id="rId2"/>
              </a:rPr>
              <a:t>://firebase.google.com</a:t>
            </a:r>
            <a:r>
              <a:rPr lang="en-US" sz="2800" u="sng" dirty="0" smtClean="0">
                <a:hlinkClick r:id="rId2"/>
              </a:rPr>
              <a:t>/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4098" name="Picture 2" descr="https://lh6.googleusercontent.com/DwBG66nNKeahV1pEemjT3weI0Bo9qRDy7gOs4LcOVO3b7HtT_gt7Qr9Wsdnb7BiJqlOJHTx2GLCMbMpHLOvmnKO9FaaFbkUaLYXchCifOhU0adQnZ_P-_rqgH87BAHqW3TLe5PJXAw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61" y="4805307"/>
            <a:ext cx="4103077" cy="14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26379" cy="5014912"/>
          </a:xfrm>
        </p:spPr>
        <p:txBody>
          <a:bodyPr>
            <a:normAutofit/>
          </a:bodyPr>
          <a:lstStyle/>
          <a:p>
            <a:r>
              <a:rPr lang="en-US" dirty="0" smtClean="0"/>
              <a:t>Homework 5 due </a:t>
            </a:r>
            <a:r>
              <a:rPr lang="en-US" dirty="0" smtClean="0"/>
              <a:t>tomorrow (Wednesday) at 1:30pm – extended due to election day</a:t>
            </a:r>
            <a:endParaRPr lang="en-US" dirty="0" smtClean="0"/>
          </a:p>
          <a:p>
            <a:pPr lvl="1"/>
            <a:r>
              <a:rPr lang="en-US" dirty="0" smtClean="0"/>
              <a:t>Acknowledge lots of anxiety about election</a:t>
            </a:r>
          </a:p>
          <a:p>
            <a:pPr marL="344487" lvl="1" indent="0">
              <a:buNone/>
            </a:pPr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 smtClean="0"/>
              <a:t>on Homework 6 – last homework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Today will cover how to do hw6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 smtClean="0"/>
              <a:t>be news about final projects this week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Firebase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 to </a:t>
            </a:r>
            <a:r>
              <a:rPr lang="en-US" u="sng" dirty="0">
                <a:hlinkClick r:id="rId2"/>
              </a:rPr>
              <a:t>https://firebase.google.com/</a:t>
            </a:r>
            <a:r>
              <a:rPr lang="en-US" dirty="0"/>
              <a:t>, hit “Get Started” (log in with your typical Google account). Then “Create a Project”. Give your project a </a:t>
            </a:r>
            <a:r>
              <a:rPr lang="en-US" dirty="0" smtClean="0"/>
              <a:t>name</a:t>
            </a:r>
            <a:r>
              <a:rPr lang="en-US" dirty="0"/>
              <a:t>. I’ll use </a:t>
            </a:r>
            <a:r>
              <a:rPr lang="en-US" dirty="0" smtClean="0"/>
              <a:t>“ssui-hw6”. </a:t>
            </a:r>
            <a:r>
              <a:rPr lang="en-US" dirty="0"/>
              <a:t>BTW, don’t use Google Analytics.</a:t>
            </a:r>
          </a:p>
          <a:p>
            <a:r>
              <a:rPr lang="en-US" dirty="0"/>
              <a:t>Once a project is created, go ahead and add an app (web). I’ll name it </a:t>
            </a:r>
            <a:r>
              <a:rPr lang="en-US" dirty="0" smtClean="0"/>
              <a:t>“ssui-hw6”, </a:t>
            </a:r>
          </a:p>
          <a:p>
            <a:pPr lvl="1"/>
            <a:r>
              <a:rPr lang="en-US" dirty="0" smtClean="0"/>
              <a:t>No need for “hosting”</a:t>
            </a:r>
          </a:p>
          <a:p>
            <a:pPr lvl="1"/>
            <a:r>
              <a:rPr lang="en-US" dirty="0" smtClean="0"/>
              <a:t>hit </a:t>
            </a:r>
            <a:r>
              <a:rPr lang="en-US" dirty="0"/>
              <a:t>register.</a:t>
            </a:r>
          </a:p>
          <a:p>
            <a:r>
              <a:rPr lang="en-US" dirty="0" smtClean="0"/>
              <a:t>Will use the code displayed in a minute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68" y="4185393"/>
            <a:ext cx="780952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</a:t>
            </a:r>
            <a:r>
              <a:rPr lang="en-US" dirty="0" smtClean="0"/>
              <a:t>Started,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Docs </a:t>
            </a:r>
            <a:r>
              <a:rPr lang="en-US" dirty="0"/>
              <a:t>for web: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firebase.google.com/docs/web/setup?authuser=0</a:t>
            </a:r>
            <a:endParaRPr lang="en-US" dirty="0" smtClean="0"/>
          </a:p>
          <a:p>
            <a:r>
              <a:rPr lang="en-US" dirty="0" smtClean="0"/>
              <a:t>Step 3, </a:t>
            </a:r>
          </a:p>
          <a:p>
            <a:pPr lvl="1"/>
            <a:r>
              <a:rPr lang="en-US" dirty="0" smtClean="0"/>
              <a:t>1. – use Node.js apps</a:t>
            </a:r>
          </a:p>
          <a:p>
            <a:pPr lvl="2"/>
            <a:r>
              <a:rPr lang="en-US" dirty="0" smtClean="0"/>
              <a:t>Follow these instructions </a:t>
            </a:r>
          </a:p>
          <a:p>
            <a:pPr lvl="2"/>
            <a:r>
              <a:rPr lang="en-US" dirty="0" smtClean="0"/>
              <a:t>No need to do </a:t>
            </a:r>
            <a:r>
              <a:rPr lang="en-US" dirty="0" err="1" smtClean="0"/>
              <a:t>npm</a:t>
            </a:r>
            <a:r>
              <a:rPr lang="en-US" dirty="0" smtClean="0"/>
              <a:t> </a:t>
            </a:r>
            <a:r>
              <a:rPr lang="en-US" dirty="0" err="1" smtClean="0"/>
              <a:t>init</a:t>
            </a:r>
            <a:endParaRPr lang="en-US" dirty="0" smtClean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--save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firebase</a:t>
            </a:r>
          </a:p>
          <a:p>
            <a:pPr lvl="1"/>
            <a:r>
              <a:rPr lang="en-US" dirty="0"/>
              <a:t>2. </a:t>
            </a:r>
            <a:r>
              <a:rPr lang="en-US" dirty="0" smtClean="0"/>
              <a:t>– use exactly what there – authentication and </a:t>
            </a:r>
            <a:r>
              <a:rPr lang="en-US" dirty="0" err="1" smtClean="0"/>
              <a:t>firestore</a:t>
            </a:r>
            <a:endParaRPr lang="en-US" dirty="0" smtClean="0"/>
          </a:p>
          <a:p>
            <a:pPr lvl="2"/>
            <a:r>
              <a:rPr lang="en-US" dirty="0" smtClean="0"/>
              <a:t>Make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firestore</a:t>
            </a:r>
            <a:r>
              <a:rPr lang="en-US" dirty="0" smtClean="0"/>
              <a:t> folder, new file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index.js</a:t>
            </a:r>
            <a:r>
              <a:rPr lang="en-US" dirty="0" smtClean="0"/>
              <a:t> there</a:t>
            </a:r>
          </a:p>
          <a:p>
            <a:pPr lvl="2"/>
            <a:r>
              <a:rPr lang="en-US" dirty="0" smtClean="0"/>
              <a:t>Put this code there at the top</a:t>
            </a:r>
          </a:p>
          <a:p>
            <a:pPr lvl="1"/>
            <a:r>
              <a:rPr lang="en-US" dirty="0" smtClean="0"/>
              <a:t>3. – use the </a:t>
            </a:r>
            <a:r>
              <a:rPr lang="en-US" dirty="0" err="1" smtClean="0"/>
              <a:t>config</a:t>
            </a:r>
            <a:r>
              <a:rPr lang="en-US" dirty="0" smtClean="0"/>
              <a:t> information from other page in that file too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87273"/>
          </a:xfrm>
        </p:spPr>
        <p:txBody>
          <a:bodyPr/>
          <a:lstStyle/>
          <a:p>
            <a:r>
              <a:rPr lang="en-US" dirty="0"/>
              <a:t>Finishing </a:t>
            </a:r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55" y="1417638"/>
            <a:ext cx="3206144" cy="5287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Resulting file will look like the following: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99" y="1309510"/>
            <a:ext cx="5638702" cy="45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63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“Continue to console”</a:t>
            </a:r>
          </a:p>
          <a:p>
            <a:r>
              <a:rPr lang="en-US" dirty="0" smtClean="0"/>
              <a:t>Click on authentication</a:t>
            </a:r>
          </a:p>
          <a:p>
            <a:pPr lvl="1"/>
            <a:r>
              <a:rPr lang="en-US" dirty="0" smtClean="0"/>
              <a:t>Set up sign in method</a:t>
            </a:r>
          </a:p>
          <a:p>
            <a:pPr lvl="1"/>
            <a:r>
              <a:rPr lang="en-US" dirty="0" smtClean="0"/>
              <a:t>Select Google  - third one</a:t>
            </a:r>
          </a:p>
          <a:p>
            <a:pPr lvl="2"/>
            <a:r>
              <a:rPr lang="en-US" dirty="0" smtClean="0"/>
              <a:t>Slide to “enable”</a:t>
            </a:r>
          </a:p>
          <a:p>
            <a:pPr lvl="2"/>
            <a:r>
              <a:rPr lang="en-US" dirty="0" smtClean="0"/>
              <a:t>Support email – login one is fine</a:t>
            </a:r>
          </a:p>
          <a:p>
            <a:pPr lvl="2"/>
            <a:r>
              <a:rPr lang="en-US" dirty="0" smtClean="0"/>
              <a:t>Save</a:t>
            </a:r>
          </a:p>
          <a:p>
            <a:r>
              <a:rPr lang="en-US" dirty="0" smtClean="0"/>
              <a:t>Need to add “Authorized Domains”</a:t>
            </a:r>
          </a:p>
          <a:p>
            <a:pPr lvl="1"/>
            <a:r>
              <a:rPr lang="en-US" dirty="0" smtClean="0"/>
              <a:t>Need to add </a:t>
            </a:r>
            <a:r>
              <a:rPr lang="en-US" dirty="0" err="1" smtClean="0"/>
              <a:t>netlify</a:t>
            </a:r>
            <a:r>
              <a:rPr lang="en-US" dirty="0" smtClean="0"/>
              <a:t> as trusted domain</a:t>
            </a:r>
          </a:p>
          <a:p>
            <a:pPr lvl="2"/>
            <a:r>
              <a:rPr lang="en-US" dirty="0" smtClean="0"/>
              <a:t>Need the full name of the domain you are using in </a:t>
            </a:r>
            <a:r>
              <a:rPr lang="en-US" dirty="0" err="1" smtClean="0"/>
              <a:t>netlify</a:t>
            </a:r>
            <a:r>
              <a:rPr lang="en-US" dirty="0" smtClean="0"/>
              <a:t>: </a:t>
            </a:r>
            <a:r>
              <a:rPr lang="en-US" dirty="0" err="1" smtClean="0"/>
              <a:t>xxxx.netlify.app</a:t>
            </a:r>
            <a:endParaRPr lang="en-US" dirty="0" smtClean="0"/>
          </a:p>
          <a:p>
            <a:r>
              <a:rPr lang="en-US" dirty="0" smtClean="0"/>
              <a:t>Should be configured!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40518"/>
          </a:xfrm>
        </p:spPr>
        <p:txBody>
          <a:bodyPr/>
          <a:lstStyle/>
          <a:p>
            <a:r>
              <a:rPr lang="en-US" dirty="0" smtClean="0"/>
              <a:t>In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510"/>
            <a:ext cx="8686800" cy="539608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Create </a:t>
            </a:r>
            <a:r>
              <a:rPr lang="en-US" dirty="0" err="1" smtClean="0"/>
              <a:t>auth</a:t>
            </a:r>
            <a:r>
              <a:rPr lang="en-US" dirty="0" smtClean="0"/>
              <a:t> page route to get to from login button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firebase.google.com/docs/auth/web/google-signin?authuser=0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Skip 2,3,4</a:t>
            </a:r>
          </a:p>
          <a:p>
            <a:pPr lvl="1"/>
            <a:r>
              <a:rPr lang="en-US" dirty="0" smtClean="0"/>
              <a:t>Step 5</a:t>
            </a:r>
          </a:p>
          <a:p>
            <a:pPr marL="0" indent="0">
              <a:buNone/>
            </a:pP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handleLogIn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= () =&gt; {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provider = new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firebase.auth.GoogleAuthProvider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firebase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.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.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signInWithPopup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(provider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Now, set the user information:</a:t>
            </a:r>
          </a:p>
          <a:p>
            <a:pPr lvl="1"/>
            <a:r>
              <a:rPr lang="en-US" dirty="0" err="1" smtClean="0"/>
              <a:t>See:</a:t>
            </a:r>
            <a:r>
              <a:rPr lang="en-US" dirty="0" err="1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firebase.google.com/docs/auth/web/start?authuser=0#set_an_authentication_state_observer_and_get_user_data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Put this code into app.js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To set the user state variable: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({ user });</a:t>
            </a:r>
          </a:p>
          <a:p>
            <a:r>
              <a:rPr lang="en-US" dirty="0" smtClean="0"/>
              <a:t>Also need the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this.unsubscribeAuthListener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 smtClean="0"/>
              <a:t>in</a:t>
            </a:r>
            <a:r>
              <a:rPr lang="en-US" dirty="0"/>
              <a:t> 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componentWillUnmount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 smtClean="0"/>
              <a:t>Now,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auth.js</a:t>
            </a:r>
          </a:p>
          <a:p>
            <a:pPr lvl="1"/>
            <a:r>
              <a:rPr lang="en-US" dirty="0" smtClean="0"/>
              <a:t>Display login or logout based on whether user variable is set</a:t>
            </a:r>
          </a:p>
          <a:p>
            <a:pPr lvl="2"/>
            <a:r>
              <a:rPr lang="en-US" dirty="0" smtClean="0">
                <a:latin typeface="+mj-lt"/>
                <a:cs typeface="Courier New" panose="02070309020205020404" pitchFamily="49" charset="0"/>
              </a:rPr>
              <a:t>Use to logout: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firebase.auth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user.displayName</a:t>
            </a:r>
            <a:r>
              <a:rPr lang="en-US" dirty="0" smtClean="0"/>
              <a:t> = user’s name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user.photoURL</a:t>
            </a:r>
            <a:r>
              <a:rPr lang="en-US" dirty="0" smtClean="0"/>
              <a:t> = picture for login button – can do in an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=‘xxx’ &gt; </a:t>
            </a:r>
            <a:r>
              <a:rPr lang="en-US" dirty="0" smtClean="0"/>
              <a:t>in </a:t>
            </a:r>
            <a:r>
              <a:rPr lang="en-US" dirty="0" err="1" smtClean="0"/>
              <a:t>navbar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console; Click on app</a:t>
            </a:r>
          </a:p>
          <a:p>
            <a:r>
              <a:rPr lang="en-US" dirty="0" smtClean="0"/>
              <a:t>Cloud </a:t>
            </a:r>
            <a:r>
              <a:rPr lang="en-US" dirty="0" err="1" smtClean="0"/>
              <a:t>Firestore</a:t>
            </a:r>
            <a:endParaRPr lang="en-US" dirty="0" smtClean="0"/>
          </a:p>
          <a:p>
            <a:pPr lvl="1"/>
            <a:r>
              <a:rPr lang="en-US" dirty="0" smtClean="0"/>
              <a:t>Create Database</a:t>
            </a:r>
          </a:p>
          <a:p>
            <a:pPr lvl="2"/>
            <a:r>
              <a:rPr lang="en-US" dirty="0" smtClean="0"/>
              <a:t>Start in Test mode</a:t>
            </a:r>
          </a:p>
          <a:p>
            <a:pPr lvl="2"/>
            <a:r>
              <a:rPr lang="en-US" dirty="0" smtClean="0"/>
              <a:t>Location: default is fine</a:t>
            </a:r>
          </a:p>
          <a:p>
            <a:pPr lvl="2"/>
            <a:r>
              <a:rPr lang="en-US" dirty="0" smtClean="0"/>
              <a:t>Enable</a:t>
            </a:r>
          </a:p>
          <a:p>
            <a:r>
              <a:rPr lang="en-US" dirty="0" smtClean="0"/>
              <a:t>Now it is ready to go</a:t>
            </a:r>
          </a:p>
          <a:p>
            <a:r>
              <a:rPr lang="en-US" dirty="0" smtClean="0"/>
              <a:t>Can come back to here to see what is in the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Firestore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documentation: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firebase.google.com/docs/firestore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 err="1"/>
              <a:t>Firestore</a:t>
            </a:r>
            <a:r>
              <a:rPr lang="en-US" dirty="0"/>
              <a:t> database is consisted of a series of “collections” and “documents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On-line debugging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97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read the documentation first:</a:t>
            </a:r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firebase.google.com/docs/firestore?authuser=0</a:t>
            </a:r>
            <a:endParaRPr lang="en-US" sz="2400" dirty="0" smtClean="0"/>
          </a:p>
          <a:p>
            <a:pPr lvl="1"/>
            <a:r>
              <a:rPr lang="en-US" dirty="0"/>
              <a:t>Data model: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firebase.google.com/docs/firestore/data-model?authuser=0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Also: Add and Manage Data &amp; Read data</a:t>
            </a:r>
          </a:p>
          <a:p>
            <a:r>
              <a:rPr lang="en-US" dirty="0" smtClean="0"/>
              <a:t>One collection: e.g.,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ShoppingCartItems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(Not supposed to have a bunch of collections)</a:t>
            </a:r>
          </a:p>
          <a:p>
            <a:pPr lvl="1"/>
            <a:r>
              <a:rPr lang="en-US" dirty="0" smtClean="0"/>
              <a:t>Contains a set of items, each with the fields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6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Disable add to cart buttons based on user not logged in</a:t>
            </a:r>
          </a:p>
          <a:p>
            <a:r>
              <a:rPr lang="en-US" dirty="0" smtClean="0"/>
              <a:t>Add to cart function will use</a:t>
            </a:r>
          </a:p>
          <a:p>
            <a:pPr lvl="1"/>
            <a:r>
              <a:rPr lang="en-US" dirty="0" smtClean="0"/>
              <a:t>Need user ID since per user: (assuming logged in) </a:t>
            </a:r>
            <a:r>
              <a:rPr lang="en-US" dirty="0" err="1" smtClean="0"/>
              <a:t>this.state.user.uid</a:t>
            </a:r>
            <a:endParaRPr lang="en-US" dirty="0" smtClean="0"/>
          </a:p>
          <a:p>
            <a:pPr lvl="1"/>
            <a:r>
              <a:rPr lang="en-US" dirty="0" smtClean="0"/>
              <a:t>Update to deal with new kind of image shirts</a:t>
            </a:r>
          </a:p>
          <a:p>
            <a:r>
              <a:rPr lang="en-US" dirty="0"/>
              <a:t>For adding data</a:t>
            </a:r>
            <a:r>
              <a:rPr lang="en-US" dirty="0" smtClean="0"/>
              <a:t>: Add a document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firebase.google.com/docs/firestore/manage-data/add-data?authuser=0#add_a_document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 generated ID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cartItemRef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firebase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firestore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.collection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ShoppingCartItems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.doc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cartItemRef.add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cartItem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list of cart items</a:t>
            </a:r>
            <a:br>
              <a:rPr lang="en-US" dirty="0" smtClean="0"/>
            </a:br>
            <a:r>
              <a:rPr lang="en-US" dirty="0" smtClean="0"/>
              <a:t>for this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a listener for cart change so will refresh automatically</a:t>
            </a:r>
          </a:p>
          <a:p>
            <a:r>
              <a:rPr lang="en-US" dirty="0" smtClean="0"/>
              <a:t>Read data, listen to </a:t>
            </a:r>
            <a:r>
              <a:rPr lang="en-US" dirty="0"/>
              <a:t>multiple items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firebase.google.com/docs/firestore/query-data/listen?authuser=0#listen_to_multiple_documents_in_a_collection</a:t>
            </a:r>
            <a:endParaRPr lang="en-US" dirty="0" smtClean="0"/>
          </a:p>
          <a:p>
            <a:r>
              <a:rPr lang="en-US" dirty="0" err="1" smtClean="0"/>
              <a:t>Foreach</a:t>
            </a:r>
            <a:r>
              <a:rPr lang="en-US" dirty="0" smtClean="0"/>
              <a:t>: collect the information you need from each item, including id</a:t>
            </a:r>
          </a:p>
          <a:p>
            <a:pPr lvl="1"/>
            <a:r>
              <a:rPr lang="en-US" dirty="0" smtClean="0"/>
              <a:t>Sort by created time so newest at top</a:t>
            </a:r>
          </a:p>
          <a:p>
            <a:pPr lvl="2"/>
            <a:r>
              <a:rPr lang="en-US" dirty="0" smtClean="0"/>
              <a:t>Can use array sort after query – </a:t>
            </a:r>
            <a:r>
              <a:rPr lang="en-US" dirty="0" smtClean="0">
                <a:hlinkClick r:id="rId3"/>
              </a:rPr>
              <a:t>lodash.com</a:t>
            </a:r>
            <a:r>
              <a:rPr lang="en-US" dirty="0" smtClean="0"/>
              <a:t> useful</a:t>
            </a:r>
          </a:p>
          <a:p>
            <a:pPr lvl="2"/>
            <a:r>
              <a:rPr lang="en-US" dirty="0" smtClean="0"/>
              <a:t>Simpler than </a:t>
            </a:r>
            <a:r>
              <a:rPr lang="en-US" dirty="0" err="1" smtClean="0"/>
              <a:t>orderBy</a:t>
            </a:r>
            <a:r>
              <a:rPr lang="en-US" dirty="0" smtClean="0"/>
              <a:t> in database – first time run, will generate an error, use the </a:t>
            </a:r>
            <a:r>
              <a:rPr lang="en-US" dirty="0" err="1" smtClean="0"/>
              <a:t>url</a:t>
            </a:r>
            <a:r>
              <a:rPr lang="en-US" dirty="0" smtClean="0"/>
              <a:t> of the error to create a database index (slow)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5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58" y="4898119"/>
            <a:ext cx="721109" cy="742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8605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32055" cy="5287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is a front-end course</a:t>
            </a:r>
          </a:p>
          <a:p>
            <a:r>
              <a:rPr lang="en-US" dirty="0" smtClean="0"/>
              <a:t>Pretty much all Web and Smartphone apps connect to a backend server</a:t>
            </a:r>
          </a:p>
          <a:p>
            <a:pPr lvl="1"/>
            <a:r>
              <a:rPr lang="en-US" dirty="0" smtClean="0"/>
              <a:t>As do many desktop applications</a:t>
            </a:r>
          </a:p>
          <a:p>
            <a:r>
              <a:rPr lang="en-US" dirty="0" smtClean="0"/>
              <a:t>Modern “Web Services” make creating integrated (“full stack”) apps quite easy</a:t>
            </a:r>
          </a:p>
          <a:p>
            <a:r>
              <a:rPr lang="en-US" dirty="0" smtClean="0"/>
              <a:t>Homework 6 asks you to use 2 different kinds:</a:t>
            </a:r>
          </a:p>
          <a:p>
            <a:pPr marL="858837" lvl="1" indent="-514350"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Web service </a:t>
            </a:r>
            <a:r>
              <a:rPr lang="en-US" dirty="0"/>
              <a:t>for getting pictures</a:t>
            </a:r>
          </a:p>
          <a:p>
            <a:pPr lvl="2"/>
            <a:r>
              <a:rPr lang="en-US" dirty="0" err="1">
                <a:solidFill>
                  <a:srgbClr val="FF0000"/>
                </a:solidFill>
                <a:hlinkClick r:id="rId3"/>
              </a:rPr>
              <a:t>Unsplash</a:t>
            </a:r>
            <a:r>
              <a:rPr lang="en-US" dirty="0"/>
              <a:t> – conventional REST interface; free for small tasks</a:t>
            </a:r>
          </a:p>
          <a:p>
            <a:pPr lvl="2"/>
            <a:r>
              <a:rPr lang="en-US" dirty="0"/>
              <a:t>No need for </a:t>
            </a:r>
            <a:r>
              <a:rPr lang="en-US" dirty="0" smtClean="0"/>
              <a:t>authentication, security, etc.</a:t>
            </a:r>
            <a:endParaRPr lang="en-US" dirty="0"/>
          </a:p>
          <a:p>
            <a:pPr marL="858837" lvl="1" indent="-514350">
              <a:buSzPct val="100000"/>
              <a:buFont typeface="+mj-lt"/>
              <a:buAutoNum type="arabicPeriod"/>
            </a:pPr>
            <a:r>
              <a:rPr lang="en-US" b="1" dirty="0" smtClean="0"/>
              <a:t>Networked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database</a:t>
            </a:r>
            <a:r>
              <a:rPr lang="en-US" dirty="0" smtClean="0"/>
              <a:t> for storing user-specific data</a:t>
            </a:r>
          </a:p>
          <a:p>
            <a:pPr lvl="2"/>
            <a:r>
              <a:rPr lang="en-US" dirty="0" smtClean="0"/>
              <a:t>We selected Google’s </a:t>
            </a:r>
            <a:r>
              <a:rPr lang="en-US" dirty="0" smtClean="0">
                <a:solidFill>
                  <a:srgbClr val="FF0000"/>
                </a:solidFill>
              </a:rPr>
              <a:t>Firebase</a:t>
            </a:r>
            <a:r>
              <a:rPr lang="en-US" dirty="0" smtClean="0"/>
              <a:t>: </a:t>
            </a:r>
            <a:r>
              <a:rPr lang="en-US" b="1" dirty="0" smtClean="0"/>
              <a:t>NoSQL</a:t>
            </a:r>
            <a:r>
              <a:rPr lang="en-US" dirty="0" smtClean="0"/>
              <a:t>, object-oriented so easier to learn</a:t>
            </a:r>
          </a:p>
          <a:p>
            <a:pPr lvl="2"/>
            <a:r>
              <a:rPr lang="en-US" dirty="0" smtClean="0"/>
              <a:t>Also handles person authentication in an easy </a:t>
            </a:r>
            <a:r>
              <a:rPr lang="en-US" dirty="0" smtClean="0"/>
              <a:t>way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74" y="3802218"/>
            <a:ext cx="703947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and Removing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Update</a:t>
            </a:r>
            <a:r>
              <a:rPr lang="en-US" dirty="0" smtClean="0"/>
              <a:t> doc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firebase.google.com/docs/firestore/manage-data/add-data?authuser=0#update-data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E.g., for quantity change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Delete</a:t>
            </a:r>
            <a:r>
              <a:rPr lang="en-US" dirty="0" smtClean="0"/>
              <a:t> </a:t>
            </a:r>
            <a:r>
              <a:rPr lang="en-US" dirty="0"/>
              <a:t>data in doc: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firebase.google.com/docs/firestore/manage-data/delete-data?authuser=0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Need the id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doc(id).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162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88932"/>
          </a:xfrm>
        </p:spPr>
        <p:txBody>
          <a:bodyPr/>
          <a:lstStyle/>
          <a:p>
            <a:r>
              <a:rPr lang="en-US" dirty="0" smtClean="0"/>
              <a:t>Debugging 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659"/>
            <a:ext cx="8229600" cy="1732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Can see items come and go from database</a:t>
            </a:r>
          </a:p>
          <a:p>
            <a:pPr lvl="1"/>
            <a:r>
              <a:rPr lang="en-US" dirty="0" smtClean="0"/>
              <a:t>Highlights changed items with orange</a:t>
            </a:r>
          </a:p>
          <a:p>
            <a:pPr lvl="1"/>
            <a:r>
              <a:rPr lang="en-US" dirty="0" smtClean="0"/>
              <a:t>Can also add/edit/remove items interactively</a:t>
            </a:r>
          </a:p>
          <a:p>
            <a:r>
              <a:rPr lang="en-US" dirty="0" smtClean="0"/>
              <a:t>Available from Console </a:t>
            </a:r>
            <a:r>
              <a:rPr lang="en-US" dirty="0"/>
              <a:t>/ </a:t>
            </a:r>
            <a:r>
              <a:rPr lang="en-US" dirty="0" smtClean="0"/>
              <a:t>ssui-hw6 / “Cloud </a:t>
            </a:r>
            <a:r>
              <a:rPr lang="en-US" dirty="0" err="1" smtClean="0"/>
              <a:t>Firestore</a:t>
            </a:r>
            <a:r>
              <a:rPr lang="en-US" dirty="0" smtClean="0"/>
              <a:t>” (on left)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10" y="3046949"/>
            <a:ext cx="7100690" cy="38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own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466881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Doing Server-Side programming</a:t>
            </a:r>
          </a:p>
          <a:p>
            <a:r>
              <a:rPr lang="en-US" dirty="0"/>
              <a:t>Building </a:t>
            </a:r>
            <a:r>
              <a:rPr lang="en-US" dirty="0" smtClean="0"/>
              <a:t>and supplying your </a:t>
            </a:r>
            <a:r>
              <a:rPr lang="en-US" dirty="0"/>
              <a:t>own web services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Sorry, not covered in this course</a:t>
            </a:r>
          </a:p>
          <a:p>
            <a:r>
              <a:rPr lang="en-US" dirty="0" smtClean="0"/>
              <a:t>Resources: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expressjs.com</a:t>
            </a:r>
            <a:r>
              <a:rPr lang="en-US" dirty="0" smtClean="0"/>
              <a:t> using node.js</a:t>
            </a:r>
          </a:p>
          <a:p>
            <a:pPr lvl="1"/>
            <a:r>
              <a:rPr lang="en-US" dirty="0" smtClean="0"/>
              <a:t>Popular library to support responding to requests</a:t>
            </a:r>
          </a:p>
          <a:p>
            <a:r>
              <a:rPr lang="en-US" dirty="0" smtClean="0"/>
              <a:t>Jeff </a:t>
            </a:r>
            <a:r>
              <a:rPr lang="en-US" dirty="0" err="1" smtClean="0"/>
              <a:t>Eppinger’s</a:t>
            </a:r>
            <a:r>
              <a:rPr lang="en-US" dirty="0" smtClean="0"/>
              <a:t> fall course:</a:t>
            </a:r>
            <a:br>
              <a:rPr lang="en-US" dirty="0" smtClean="0"/>
            </a:br>
            <a:r>
              <a:rPr lang="en-US" dirty="0" smtClean="0"/>
              <a:t>17-437/17-637: Web </a:t>
            </a:r>
            <a:r>
              <a:rPr lang="en-US" dirty="0"/>
              <a:t>Application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43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31313"/>
          </a:xfrm>
        </p:spPr>
        <p:txBody>
          <a:bodyPr/>
          <a:lstStyle/>
          <a:p>
            <a:r>
              <a:rPr lang="en-US" dirty="0" smtClean="0"/>
              <a:t>“Client Server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79966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Client = smaller computers, phones, devices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Server = bigger computer, clusters</a:t>
            </a:r>
          </a:p>
          <a:p>
            <a:pPr lvl="1"/>
            <a:r>
              <a:rPr lang="en-US" dirty="0" smtClean="0"/>
              <a:t>Does the bigger tasks, stores the bigger data</a:t>
            </a:r>
          </a:p>
          <a:p>
            <a:pPr lvl="1"/>
            <a:r>
              <a:rPr lang="en-US" dirty="0" smtClean="0"/>
              <a:t>Manage sharing</a:t>
            </a:r>
          </a:p>
          <a:p>
            <a:r>
              <a:rPr lang="en-US" dirty="0" smtClean="0"/>
              <a:t>Client-server model</a:t>
            </a:r>
            <a:br>
              <a:rPr lang="en-US" dirty="0" smtClean="0"/>
            </a:br>
            <a:r>
              <a:rPr lang="en-US" dirty="0" smtClean="0"/>
              <a:t>dates from the</a:t>
            </a:r>
            <a:br>
              <a:rPr lang="en-US" dirty="0" smtClean="0"/>
            </a:br>
            <a:r>
              <a:rPr lang="en-US" dirty="0" smtClean="0"/>
              <a:t>1960s</a:t>
            </a:r>
          </a:p>
          <a:p>
            <a:r>
              <a:rPr lang="en-US" dirty="0" smtClean="0"/>
              <a:t>Many protocols</a:t>
            </a:r>
            <a:br>
              <a:rPr lang="en-US" dirty="0" smtClean="0"/>
            </a:br>
            <a:r>
              <a:rPr lang="en-US" dirty="0" smtClean="0"/>
              <a:t>over the years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6" name="Picture 2" descr="https://upload.wikimedia.org/wikipedia/commons/thumb/c/c9/Client-server-model.svg/1920px-Client-server-mode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35" y="3180414"/>
            <a:ext cx="6129310" cy="36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7922"/>
          </a:xfrm>
        </p:spPr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73"/>
            <a:ext cx="8229600" cy="473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Amorphous cloud of networked elements</a:t>
            </a:r>
          </a:p>
          <a:p>
            <a:r>
              <a:rPr lang="en-US" dirty="0" smtClean="0"/>
              <a:t>Don’t necessarily address a specific server</a:t>
            </a:r>
          </a:p>
          <a:p>
            <a:r>
              <a:rPr lang="en-US" dirty="0" smtClean="0"/>
              <a:t>Not necessarily centrally managed</a:t>
            </a:r>
          </a:p>
          <a:p>
            <a:r>
              <a:rPr lang="en-US" dirty="0" smtClean="0"/>
              <a:t>“</a:t>
            </a:r>
            <a:r>
              <a:rPr lang="en-US" dirty="0"/>
              <a:t>Cloud </a:t>
            </a:r>
            <a:r>
              <a:rPr lang="en-US" dirty="0" smtClean="0"/>
              <a:t>Computing” term started to be used</a:t>
            </a:r>
            <a:br>
              <a:rPr lang="en-US" dirty="0" smtClean="0"/>
            </a:br>
            <a:r>
              <a:rPr lang="en-US" dirty="0" smtClean="0"/>
              <a:t>around 2000</a:t>
            </a:r>
          </a:p>
          <a:p>
            <a:r>
              <a:rPr lang="en-US" dirty="0" smtClean="0"/>
              <a:t>(Reminder, WWW</a:t>
            </a:r>
            <a:br>
              <a:rPr lang="en-US" dirty="0" smtClean="0"/>
            </a:br>
            <a:r>
              <a:rPr lang="en-US" dirty="0" smtClean="0"/>
              <a:t>dates from 1990; </a:t>
            </a:r>
            <a:br>
              <a:rPr lang="en-US" dirty="0" smtClean="0"/>
            </a:br>
            <a:r>
              <a:rPr lang="en-US" dirty="0" smtClean="0"/>
              <a:t>“Internet” term from the</a:t>
            </a:r>
            <a:br>
              <a:rPr lang="en-US" dirty="0" smtClean="0"/>
            </a:br>
            <a:r>
              <a:rPr lang="en-US" dirty="0" smtClean="0"/>
              <a:t>1980s, but </a:t>
            </a:r>
            <a:r>
              <a:rPr lang="en-US" dirty="0" err="1" smtClean="0"/>
              <a:t>ARPAnet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1960s)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0" name="Picture 2" descr="https://upload.wikimedia.org/wikipedia/commons/thumb/b/b5/Cloud_computing.svg/1024px-Cloud_comput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3" y="3263704"/>
            <a:ext cx="4125282" cy="37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c/c4/IP_stack_connections.svg/800px-IP_stack_connec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22" y="122236"/>
            <a:ext cx="3514586" cy="41603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22142"/>
          </a:xfrm>
        </p:spPr>
        <p:txBody>
          <a:bodyPr/>
          <a:lstStyle/>
          <a:p>
            <a:r>
              <a:rPr lang="en-US" dirty="0" smtClean="0"/>
              <a:t>Important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97" y="944380"/>
            <a:ext cx="8229600" cy="59136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(Assuming have not taken a</a:t>
            </a:r>
            <a:br>
              <a:rPr lang="en-US" dirty="0" smtClean="0"/>
            </a:br>
            <a:r>
              <a:rPr lang="en-US" dirty="0" smtClean="0"/>
              <a:t>networking class!)</a:t>
            </a:r>
          </a:p>
          <a:p>
            <a:r>
              <a:rPr lang="en-US" dirty="0" smtClean="0"/>
              <a:t>“Protocol” – rules to allow </a:t>
            </a:r>
            <a:br>
              <a:rPr lang="en-US" dirty="0" smtClean="0"/>
            </a:b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For Internet, are worldwide standards</a:t>
            </a:r>
          </a:p>
          <a:p>
            <a:pPr lvl="1"/>
            <a:r>
              <a:rPr lang="en-US" dirty="0" smtClean="0"/>
              <a:t>Format of the messages</a:t>
            </a:r>
          </a:p>
          <a:p>
            <a:r>
              <a:rPr lang="en-US" dirty="0" smtClean="0"/>
              <a:t>Multiple levels of protocols – build</a:t>
            </a:r>
            <a:br>
              <a:rPr lang="en-US" dirty="0" smtClean="0"/>
            </a:br>
            <a:r>
              <a:rPr lang="en-US" dirty="0" smtClean="0"/>
              <a:t>higher ones using lower-level ones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TCP/IP</a:t>
            </a:r>
            <a:r>
              <a:rPr lang="en-US" dirty="0" smtClean="0"/>
              <a:t> - </a:t>
            </a:r>
            <a:r>
              <a:rPr lang="en-US" dirty="0" smtClean="0">
                <a:hlinkClick r:id="rId3" tooltip="Transmission Control Protocol"/>
              </a:rPr>
              <a:t>Transmission </a:t>
            </a:r>
            <a:r>
              <a:rPr lang="en-US" dirty="0">
                <a:hlinkClick r:id="rId3" tooltip="Transmission Control Protocol"/>
              </a:rPr>
              <a:t>Control Protocol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 </a:t>
            </a:r>
            <a:r>
              <a:rPr lang="en-US" dirty="0">
                <a:hlinkClick r:id="rId4" tooltip="Internet Protocol"/>
              </a:rPr>
              <a:t>Internet </a:t>
            </a:r>
            <a:r>
              <a:rPr lang="en-US" dirty="0" smtClean="0">
                <a:hlinkClick r:id="rId4" tooltip="Internet Protocol"/>
              </a:rPr>
              <a:t>Protocol</a:t>
            </a:r>
            <a:r>
              <a:rPr lang="en-US" dirty="0" smtClean="0"/>
              <a:t> (</a:t>
            </a:r>
            <a:r>
              <a:rPr lang="en-US" dirty="0"/>
              <a:t>IP</a:t>
            </a:r>
            <a:r>
              <a:rPr lang="en-US" dirty="0" smtClean="0"/>
              <a:t>) – how</a:t>
            </a:r>
            <a:br>
              <a:rPr lang="en-US" dirty="0" smtClean="0"/>
            </a:br>
            <a:r>
              <a:rPr lang="en-US" dirty="0" smtClean="0"/>
              <a:t>packets are sent around the internet</a:t>
            </a:r>
          </a:p>
          <a:p>
            <a:pPr lvl="1"/>
            <a:r>
              <a:rPr lang="en-US" dirty="0" smtClean="0"/>
              <a:t>Handles naming of hosts (servers) – like cs.cmu.edu &amp; IP numbers, </a:t>
            </a:r>
            <a:r>
              <a:rPr lang="en-US" dirty="0"/>
              <a:t>like </a:t>
            </a:r>
            <a:r>
              <a:rPr lang="en-US" dirty="0" smtClean="0"/>
              <a:t>128.2.42.95 (CMU)</a:t>
            </a:r>
          </a:p>
          <a:p>
            <a:pPr lvl="1"/>
            <a:r>
              <a:rPr lang="en-US" dirty="0" smtClean="0"/>
              <a:t>Routing of packets with retry if one is lost (not for video) – may have many hops</a:t>
            </a:r>
          </a:p>
          <a:p>
            <a:r>
              <a:rPr lang="en-US" dirty="0"/>
              <a:t>Headers say where each packet is going</a:t>
            </a:r>
          </a:p>
          <a:p>
            <a:r>
              <a:rPr lang="en-US" dirty="0" smtClean="0"/>
              <a:t>Examples: </a:t>
            </a:r>
            <a:r>
              <a:rPr lang="pt-BR" dirty="0"/>
              <a:t> Simple Mail Transfer Protocol (SMTP</a:t>
            </a:r>
            <a:r>
              <a:rPr lang="pt-BR" dirty="0" smtClean="0"/>
              <a:t>), SSH, FTP, Telnet, </a:t>
            </a:r>
            <a:r>
              <a:rPr lang="pt-BR" dirty="0" smtClean="0">
                <a:solidFill>
                  <a:schemeClr val="accent6"/>
                </a:solidFill>
              </a:rPr>
              <a:t>http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6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686800" cy="4986338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Hypertext Transfer Protocol</a:t>
            </a:r>
            <a:r>
              <a:rPr lang="en-US" dirty="0"/>
              <a:t> (HTTP</a:t>
            </a:r>
            <a:r>
              <a:rPr lang="en-US" dirty="0" smtClean="0"/>
              <a:t>) &amp; newer</a:t>
            </a:r>
            <a:br>
              <a:rPr lang="en-US" dirty="0" smtClean="0"/>
            </a:br>
            <a:r>
              <a:rPr lang="en-US" dirty="0" smtClean="0"/>
              <a:t>HTTPS (secure)</a:t>
            </a:r>
          </a:p>
          <a:p>
            <a:pPr lvl="1"/>
            <a:r>
              <a:rPr lang="en-US" dirty="0" smtClean="0"/>
              <a:t>All transfers in plain text</a:t>
            </a:r>
          </a:p>
          <a:p>
            <a:r>
              <a:rPr lang="en-US" dirty="0" smtClean="0"/>
              <a:t>Others built on top of http</a:t>
            </a:r>
          </a:p>
          <a:p>
            <a:r>
              <a:rPr lang="en-US" dirty="0" smtClean="0"/>
              <a:t>SOAP </a:t>
            </a:r>
            <a:r>
              <a:rPr lang="en-US" dirty="0"/>
              <a:t>- Simple Object Access </a:t>
            </a:r>
            <a:r>
              <a:rPr lang="en-US" dirty="0" smtClean="0"/>
              <a:t>Protocol</a:t>
            </a:r>
          </a:p>
          <a:p>
            <a:pPr lvl="1"/>
            <a:r>
              <a:rPr lang="en-US" dirty="0"/>
              <a:t>Started around 1999 by Microsoft</a:t>
            </a:r>
          </a:p>
          <a:p>
            <a:pPr lvl="1"/>
            <a:r>
              <a:rPr lang="en-US" dirty="0" smtClean="0"/>
              <a:t>Data encoded in XML</a:t>
            </a:r>
          </a:p>
          <a:p>
            <a:pPr lvl="1"/>
            <a:r>
              <a:rPr lang="en-US" dirty="0" smtClean="0"/>
              <a:t>Had to describe the format of all messages using the </a:t>
            </a:r>
            <a:r>
              <a:rPr lang="en-US" dirty="0"/>
              <a:t>on </a:t>
            </a:r>
            <a:r>
              <a:rPr lang="en-US" dirty="0">
                <a:hlinkClick r:id="rId3" tooltip="Web Services Description Language"/>
              </a:rPr>
              <a:t>Web Services </a:t>
            </a:r>
            <a:r>
              <a:rPr lang="en-US" dirty="0" smtClean="0">
                <a:hlinkClick r:id="rId3" tooltip="Web Services Description Language"/>
              </a:rPr>
              <a:t>Description Language</a:t>
            </a:r>
            <a:r>
              <a:rPr lang="en-US" dirty="0"/>
              <a:t> (WSDL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Specifies what specific fields and values are allowed</a:t>
            </a:r>
          </a:p>
          <a:p>
            <a:pPr lvl="1"/>
            <a:r>
              <a:rPr lang="en-US" dirty="0" smtClean="0"/>
              <a:t>Very complex and hard to use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09" y="1417638"/>
            <a:ext cx="5254052" cy="4862514"/>
          </a:xfrm>
        </p:spPr>
        <p:txBody>
          <a:bodyPr/>
          <a:lstStyle/>
          <a:p>
            <a:r>
              <a:rPr lang="en-US" dirty="0"/>
              <a:t>Extensible Markup Language (XML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Looks like html, but a little different</a:t>
            </a:r>
          </a:p>
          <a:p>
            <a:pPr lvl="1"/>
            <a:r>
              <a:rPr lang="en-US" dirty="0" smtClean="0"/>
              <a:t>Yet another syntax</a:t>
            </a:r>
          </a:p>
          <a:p>
            <a:r>
              <a:rPr lang="en-US" dirty="0" smtClean="0"/>
              <a:t>Used as communication and storage format</a:t>
            </a:r>
          </a:p>
          <a:p>
            <a:r>
              <a:rPr lang="en-US" dirty="0" smtClean="0"/>
              <a:t>Arrays are implicit (like html)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69" y="122238"/>
            <a:ext cx="3816931" cy="67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695180"/>
          </a:xfrm>
        </p:spPr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1" y="886693"/>
            <a:ext cx="5110818" cy="53062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JavaScript Object </a:t>
            </a:r>
            <a:r>
              <a:rPr lang="en-US" dirty="0" smtClean="0"/>
              <a:t>Notation</a:t>
            </a:r>
          </a:p>
          <a:p>
            <a:r>
              <a:rPr lang="en-US" dirty="0" smtClean="0"/>
              <a:t>Alternative to XML </a:t>
            </a:r>
            <a:r>
              <a:rPr lang="en-US" dirty="0" smtClean="0"/>
              <a:t>for </a:t>
            </a:r>
            <a:r>
              <a:rPr lang="en-US" dirty="0" smtClean="0"/>
              <a:t>saving and exchanging </a:t>
            </a:r>
            <a:r>
              <a:rPr lang="en-US" dirty="0"/>
              <a:t>inurns formation</a:t>
            </a:r>
            <a:endParaRPr lang="en-US" dirty="0" smtClean="0"/>
          </a:p>
          <a:p>
            <a:pPr lvl="1"/>
            <a:r>
              <a:rPr lang="en-US" dirty="0" smtClean="0"/>
              <a:t>Files and web services</a:t>
            </a:r>
            <a:endParaRPr lang="en-US" dirty="0" smtClean="0"/>
          </a:p>
          <a:p>
            <a:r>
              <a:rPr lang="en-US" dirty="0" smtClean="0"/>
              <a:t>Yet another syntax! </a:t>
            </a:r>
          </a:p>
          <a:p>
            <a:r>
              <a:rPr lang="en-US" dirty="0" smtClean="0"/>
              <a:t>Similar, but not identical to</a:t>
            </a:r>
            <a:br>
              <a:rPr lang="en-US" dirty="0" smtClean="0"/>
            </a:br>
            <a:r>
              <a:rPr lang="en-US" dirty="0" smtClean="0"/>
              <a:t>the other ones we have been using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Note that names </a:t>
            </a:r>
            <a:r>
              <a:rPr lang="en-US" dirty="0">
                <a:solidFill>
                  <a:schemeClr val="accent6"/>
                </a:solidFill>
              </a:rPr>
              <a:t>must </a:t>
            </a:r>
            <a:r>
              <a:rPr lang="en-US" dirty="0" smtClean="0">
                <a:solidFill>
                  <a:schemeClr val="accent6"/>
                </a:solidFill>
              </a:rPr>
              <a:t>be quoted strings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/>
              <a:t>Like JavaScript objects</a:t>
            </a:r>
          </a:p>
          <a:p>
            <a:r>
              <a:rPr lang="en-US" dirty="0" smtClean="0"/>
              <a:t>Arrays using [ ]</a:t>
            </a:r>
          </a:p>
          <a:p>
            <a:r>
              <a:rPr lang="en-US" dirty="0" smtClean="0"/>
              <a:t>Values can be JavaScript types or object or </a:t>
            </a:r>
            <a:r>
              <a:rPr lang="en-US" dirty="0" smtClean="0"/>
              <a:t>array</a:t>
            </a:r>
          </a:p>
          <a:p>
            <a:r>
              <a:rPr lang="en-US" dirty="0"/>
              <a:t>See SSUI-hw6/ </a:t>
            </a:r>
            <a:r>
              <a:rPr lang="en-US" dirty="0" err="1" smtClean="0"/>
              <a:t>tempResults.json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636" y="420040"/>
            <a:ext cx="4017364" cy="59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84091</TotalTime>
  <Words>2353</Words>
  <Application>Microsoft Office PowerPoint</Application>
  <PresentationFormat>On-screen Show (4:3)</PresentationFormat>
  <Paragraphs>335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Consolas</vt:lpstr>
      <vt:lpstr>Courier New</vt:lpstr>
      <vt:lpstr>Tahoma</vt:lpstr>
      <vt:lpstr>Wingdings</vt:lpstr>
      <vt:lpstr>lecture template_polo</vt:lpstr>
      <vt:lpstr>Lecture 19: Connecting to the Backend – Web Services and Databases</vt:lpstr>
      <vt:lpstr>Logistics</vt:lpstr>
      <vt:lpstr>Background</vt:lpstr>
      <vt:lpstr>“Client Server Model”</vt:lpstr>
      <vt:lpstr>Cloud Computing</vt:lpstr>
      <vt:lpstr>Important Protocols</vt:lpstr>
      <vt:lpstr>Web protocols</vt:lpstr>
      <vt:lpstr>XML</vt:lpstr>
      <vt:lpstr>JSON</vt:lpstr>
      <vt:lpstr>REST</vt:lpstr>
      <vt:lpstr>Web Services</vt:lpstr>
      <vt:lpstr>Using a RESTful Web Service</vt:lpstr>
      <vt:lpstr>Operations</vt:lpstr>
      <vt:lpstr>Keeping the API Key safe</vt:lpstr>
      <vt:lpstr>Warning from GitGuardian</vt:lpstr>
      <vt:lpstr>Environment variables</vt:lpstr>
      <vt:lpstr>Sending/receiving the request</vt:lpstr>
      <vt:lpstr>Using a Library instead of Rest Calls</vt:lpstr>
      <vt:lpstr>Use Cloud Storage</vt:lpstr>
      <vt:lpstr>Getting Started with Firebase</vt:lpstr>
      <vt:lpstr>Getting Started, cont.</vt:lpstr>
      <vt:lpstr>Finishing Setup</vt:lpstr>
      <vt:lpstr>Authentication</vt:lpstr>
      <vt:lpstr>In the code</vt:lpstr>
      <vt:lpstr>Database Functions</vt:lpstr>
      <vt:lpstr>Using Firestore</vt:lpstr>
      <vt:lpstr>In the Code</vt:lpstr>
      <vt:lpstr>Adding items</vt:lpstr>
      <vt:lpstr>Query list of cart items for this user</vt:lpstr>
      <vt:lpstr>Updating and Removing items</vt:lpstr>
      <vt:lpstr>Debugging the Database</vt:lpstr>
      <vt:lpstr>Creating your own backend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1652</cp:revision>
  <cp:lastPrinted>1601-01-01T00:00:00Z</cp:lastPrinted>
  <dcterms:created xsi:type="dcterms:W3CDTF">2001-06-15T20:03:27Z</dcterms:created>
  <dcterms:modified xsi:type="dcterms:W3CDTF">2020-11-03T23:16:57Z</dcterms:modified>
</cp:coreProperties>
</file>