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75"/>
  </p:notesMasterIdLst>
  <p:sldIdLst>
    <p:sldId id="282" r:id="rId2"/>
    <p:sldId id="317" r:id="rId3"/>
    <p:sldId id="397" r:id="rId4"/>
    <p:sldId id="318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9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94" r:id="rId37"/>
    <p:sldId id="355" r:id="rId38"/>
    <p:sldId id="395" r:id="rId39"/>
    <p:sldId id="357" r:id="rId40"/>
    <p:sldId id="396" r:id="rId41"/>
    <p:sldId id="359" r:id="rId42"/>
    <p:sldId id="360" r:id="rId43"/>
    <p:sldId id="361" r:id="rId44"/>
    <p:sldId id="362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70" r:id="rId53"/>
    <p:sldId id="371" r:id="rId54"/>
    <p:sldId id="372" r:id="rId55"/>
    <p:sldId id="373" r:id="rId56"/>
    <p:sldId id="374" r:id="rId57"/>
    <p:sldId id="375" r:id="rId58"/>
    <p:sldId id="376" r:id="rId59"/>
    <p:sldId id="377" r:id="rId60"/>
    <p:sldId id="378" r:id="rId61"/>
    <p:sldId id="379" r:id="rId62"/>
    <p:sldId id="380" r:id="rId63"/>
    <p:sldId id="381" r:id="rId64"/>
    <p:sldId id="382" r:id="rId65"/>
    <p:sldId id="383" r:id="rId66"/>
    <p:sldId id="384" r:id="rId67"/>
    <p:sldId id="385" r:id="rId68"/>
    <p:sldId id="386" r:id="rId69"/>
    <p:sldId id="387" r:id="rId70"/>
    <p:sldId id="388" r:id="rId71"/>
    <p:sldId id="389" r:id="rId72"/>
    <p:sldId id="390" r:id="rId73"/>
    <p:sldId id="391" r:id="rId7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CC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94237" autoAdjust="0"/>
  </p:normalViewPr>
  <p:slideViewPr>
    <p:cSldViewPr snapToGrid="0">
      <p:cViewPr varScale="1">
        <p:scale>
          <a:sx n="68" d="100"/>
          <a:sy n="68" d="100"/>
        </p:scale>
        <p:origin x="7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9.xml"/><Relationship Id="rId2" Type="http://schemas.openxmlformats.org/officeDocument/2006/relationships/slide" Target="slides/slide28.xml"/><Relationship Id="rId1" Type="http://schemas.openxmlformats.org/officeDocument/2006/relationships/slide" Target="slides/slide1.xml"/><Relationship Id="rId4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216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72B9D4-7277-4203-98E3-FA24F077E307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21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973C1CD-9F6D-4A0F-927F-41CD5D967340}" type="slidenum">
              <a:rPr kumimoji="0" lang="en-US" altLang="en-US" sz="1200"/>
              <a:pPr/>
              <a:t>11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25656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31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1106507-DDED-4AE5-A895-DED22DFAD7B0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31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F7E773-650E-49FE-BE14-59BF9FF32EBA}" type="slidenum">
              <a:rPr kumimoji="0" lang="en-US" altLang="en-US" sz="1200"/>
              <a:pPr/>
              <a:t>12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281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42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1EE58A-6DD2-49C6-8606-999FBBAD53E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42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7EABB6-7CEE-41AF-9884-BBD13C97D42E}" type="slidenum">
              <a:rPr kumimoji="0" lang="en-US" altLang="en-US" sz="1200"/>
              <a:pPr/>
              <a:t>13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61088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52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0D34DE7-9A1D-4739-AE90-DF9021CCC305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52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3F02DF-F3A2-45AB-8195-93212C625CDC}" type="slidenum">
              <a:rPr kumimoji="0" lang="en-US" altLang="en-US" sz="1200"/>
              <a:pPr/>
              <a:t>14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95377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BF055E-9B0E-40BE-BEAF-6A97C0D25D9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C6FFC3-F938-4F31-B434-539AF2ABE1CD}" type="slidenum">
              <a:rPr kumimoji="0" lang="en-US" altLang="en-US" sz="1200"/>
              <a:pPr/>
              <a:t>15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959087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72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72A17C-34AB-4E76-89CD-C476F6BB9AB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72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2BD569-A921-4F1F-B6BC-EA9086767BD8}" type="slidenum">
              <a:rPr kumimoji="0" lang="en-US" altLang="en-US" sz="1200"/>
              <a:pPr/>
              <a:t>16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949144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83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3C04F2-BA74-45D4-AF23-D8BAADC26732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83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3C606D-37DE-442A-A8F9-A7E5889EA14C}" type="slidenum">
              <a:rPr kumimoji="0" lang="en-US" altLang="en-US" sz="1200"/>
              <a:pPr/>
              <a:t>17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82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93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73292B-D224-41F3-8E3F-A6709C25156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93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BDB2EA-5696-4904-B640-1B27A1E29264}" type="slidenum">
              <a:rPr kumimoji="0" lang="en-US" altLang="en-US" sz="1200"/>
              <a:pPr/>
              <a:t>18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94028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03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9402C9-ED17-4A99-879D-43BF1A1264EF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03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1AFA00-2EE4-451D-9014-7C17EF53D9EF}" type="slidenum">
              <a:rPr kumimoji="0" lang="en-US" altLang="en-US" sz="1200"/>
              <a:pPr/>
              <a:t>19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103924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13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0F36D3-1E32-4534-BC4F-47262CA8C146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13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8517EBB-E4C3-49F4-89FE-17398E625306}" type="slidenum">
              <a:rPr kumimoji="0" lang="en-US" altLang="en-US" sz="1200"/>
              <a:pPr/>
              <a:t>20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92921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35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24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0AC967-8DBE-4967-9394-9B98675DFC13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24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45F1F9-F5EF-4026-AB09-24EBA1E83756}" type="slidenum">
              <a:rPr kumimoji="0" lang="en-US" altLang="en-US" sz="1200"/>
              <a:pPr/>
              <a:t>21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655221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34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87B61C-B659-46EF-AE92-DF2BEAF54D6D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34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09AFB4B-9F7D-4A77-B0D6-447424E41EA0}" type="slidenum">
              <a:rPr kumimoji="0" lang="en-US" altLang="en-US" sz="1200"/>
              <a:pPr/>
              <a:t>22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92085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44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0F7A8D-52E2-47BB-90FC-2FB327C27FCC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44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DD0DF2-EE3D-4603-BF63-AD58B9D76E36}" type="slidenum">
              <a:rPr kumimoji="0" lang="en-US" altLang="en-US" sz="1200"/>
              <a:pPr/>
              <a:t>23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58805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54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47B720-4862-4DED-8C11-404C5EB175DC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54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B7F68-6850-43D5-A174-7115BEDE2405}" type="slidenum">
              <a:rPr kumimoji="0" lang="en-US" altLang="en-US" sz="1200"/>
              <a:pPr/>
              <a:t>24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957688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54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47B720-4862-4DED-8C11-404C5EB175DC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54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B7F68-6850-43D5-A174-7115BEDE2405}" type="slidenum">
              <a:rPr kumimoji="0" lang="en-US" altLang="en-US" sz="1200"/>
              <a:pPr/>
              <a:t>25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56785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75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0B360C-DA72-476F-B717-AC19B51C5B7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75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C2617C-8B09-4120-8EFE-501EABD1C701}" type="slidenum">
              <a:rPr kumimoji="0" lang="en-US" altLang="en-US" sz="1200"/>
              <a:pPr/>
              <a:t>26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120488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854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5AD357-FF21-44B3-B7AD-A0E3E3FABEF6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85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EBCE8DD-333E-4F15-AB3E-41CCAD006675}" type="slidenum">
              <a:rPr kumimoji="0" lang="en-US" altLang="en-US" sz="1200"/>
              <a:pPr/>
              <a:t>27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492989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957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5DC19F-F33D-4F54-8FC3-0E1506FAE05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095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EA99E6-3DAA-48F7-AEC1-4AD1001CC379}" type="slidenum">
              <a:rPr kumimoji="0" lang="en-US" altLang="en-US" sz="1200"/>
              <a:pPr/>
              <a:t>28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027546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05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C032DC-DD91-4DE7-8833-A701766AB106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05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25C305-1252-4964-80B0-51AFE64FEF3E}" type="slidenum">
              <a:rPr kumimoji="0" lang="en-US" altLang="en-US" sz="1200"/>
              <a:pPr/>
              <a:t>29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000240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16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DF163B-F13E-4467-8AFD-AF25B4F35ADD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16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836159-41B5-4973-95E7-265D90CD5830}" type="slidenum">
              <a:rPr kumimoji="0" lang="en-US" altLang="en-US" sz="1200"/>
              <a:pPr/>
              <a:t>30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16489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644668-3380-4B98-832D-68F317525F1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8089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4703D25-B9C6-4D19-A978-D65E203550F6}" type="slidenum">
              <a:rPr kumimoji="0" lang="en-US" altLang="en-US" sz="1200"/>
              <a:pPr/>
              <a:t>4</a:t>
            </a:fld>
            <a:endParaRPr kumimoji="0" lang="en-US" altLang="en-US" sz="1200"/>
          </a:p>
        </p:txBody>
      </p:sp>
      <p:sp>
        <p:nvSpPr>
          <p:cNvPr id="809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399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26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E91F3A-4363-49A0-8C45-71E4769F776A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26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F2790A-5920-4D7B-9257-43AD2120CFA6}" type="slidenum">
              <a:rPr kumimoji="0" lang="en-US" altLang="en-US" sz="1200"/>
              <a:pPr/>
              <a:t>31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120131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36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6BAE2E-C994-4BE0-B779-515CFEA5967E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36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3832B5-51C0-4B2D-8564-8687D721324C}" type="slidenum">
              <a:rPr kumimoji="0" lang="en-US" altLang="en-US" sz="1200"/>
              <a:pPr/>
              <a:t>32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787073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46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4EEFAA-B8C3-473A-9B31-4AD6B6490B7D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46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CFF75C-851C-43EC-9D90-56368F52D3C7}" type="slidenum">
              <a:rPr kumimoji="0" lang="en-US" altLang="en-US" sz="1200"/>
              <a:pPr/>
              <a:t>33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564021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57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D74835-A772-4B53-AC11-77847F111767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57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6C7948-AD86-489B-B5CD-C43C2629C591}" type="slidenum">
              <a:rPr kumimoji="0" lang="en-US" altLang="en-US" sz="1200"/>
              <a:pPr/>
              <a:t>34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751004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D1DC4-E3D4-429E-8DA0-F4CC42157537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67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1A22C-3CC0-4A71-8F41-9034C746A4E4}" type="slidenum">
              <a:rPr kumimoji="0" lang="en-US" altLang="en-US" sz="1200"/>
              <a:pPr/>
              <a:t>35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849242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5D1DC4-E3D4-429E-8DA0-F4CC42157537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67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1A22C-3CC0-4A71-8F41-9034C746A4E4}" type="slidenum">
              <a:rPr kumimoji="0" lang="en-US" altLang="en-US" sz="1200"/>
              <a:pPr/>
              <a:t>36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401273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87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09D21C-45D5-4A38-BD4C-FD8A187AE0A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87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98E11-4CA9-433A-9C78-D66D8559CD2A}" type="slidenum">
              <a:rPr kumimoji="0" lang="en-US" altLang="en-US" sz="1200"/>
              <a:pPr/>
              <a:t>37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883117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87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09D21C-45D5-4A38-BD4C-FD8A187AE0A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187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98E11-4CA9-433A-9C78-D66D8559CD2A}" type="slidenum">
              <a:rPr kumimoji="0" lang="en-US" altLang="en-US" sz="1200"/>
              <a:pPr/>
              <a:t>38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864945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08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3FA8E-9E0E-447F-BB2F-A09025AAE7D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08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F8BD19-1F85-4B5F-A442-C12E4FFEEC96}" type="slidenum">
              <a:rPr kumimoji="0" lang="en-US" altLang="en-US" sz="1200"/>
              <a:pPr/>
              <a:t>39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571547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08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3FA8E-9E0E-447F-BB2F-A09025AAE7D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08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F8BD19-1F85-4B5F-A442-C12E4FFEEC96}" type="slidenum">
              <a:rPr kumimoji="0" lang="en-US" altLang="en-US" sz="1200"/>
              <a:pPr/>
              <a:t>40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67371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60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AD0BAB-C2A1-4F54-A870-E27425DA5EFF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860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0F519F4-777B-4A55-95C2-7CBE45F59857}" type="slidenum">
              <a:rPr kumimoji="0" lang="en-US" altLang="en-US" sz="1200"/>
              <a:pPr/>
              <a:t>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864590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28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616950-BFF1-4A55-96CB-EB02AB8A22E0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28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D999FE-A5CE-442D-A8A2-C2C04B523749}" type="slidenum">
              <a:rPr kumimoji="0" lang="en-US" altLang="en-US" sz="1200"/>
              <a:pPr/>
              <a:t>41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1768237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39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562AAA-1656-4FA8-B4F8-73680101E620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39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372172-985A-4D16-842D-232B891A8D4C}" type="slidenum">
              <a:rPr kumimoji="0" lang="en-US" altLang="en-US" sz="1200"/>
              <a:pPr/>
              <a:t>42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4089248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49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56D58C-B9FC-4DBA-B1E5-2BFA1EB19F86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49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6C601B-7E4A-4D56-8203-B9A57C631870}" type="slidenum">
              <a:rPr kumimoji="0" lang="en-US" altLang="en-US" sz="1200"/>
              <a:pPr/>
              <a:t>43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2225049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59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E1C240-56A0-406F-B837-29FE0E5E2B0C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59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66916C-7D18-448C-A064-96FFB7193ED1}" type="slidenum">
              <a:rPr kumimoji="0" lang="en-US" altLang="en-US" sz="1200"/>
              <a:pPr/>
              <a:t>44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5373988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69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C3922F8-C9AA-42FA-B68E-5C4A6A096CBC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69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87ECC9C-B37D-4DD6-A045-12E5C0DA081E}" type="slidenum">
              <a:rPr kumimoji="0" lang="en-US" altLang="en-US" sz="1200"/>
              <a:pPr/>
              <a:t>45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6133130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80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EC7F37-E999-4B54-A517-3C44A8CFA24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80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44BA0B6-78D4-424B-9EB8-195DE56F68C0}" type="slidenum">
              <a:rPr kumimoji="0" lang="en-US" altLang="en-US" sz="1200"/>
              <a:pPr/>
              <a:t>46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9346834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90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845635-567F-4C5D-8A80-E56C1CE46B0A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290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CB58BE-0A09-4E60-94E3-F22282A405D5}" type="slidenum">
              <a:rPr kumimoji="0" lang="en-US" altLang="en-US" sz="1200"/>
              <a:pPr/>
              <a:t>47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534990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00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A7CF39-5665-4FCA-9BC2-195E5D3A2EF7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00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FA8164-0D8D-4017-BC7D-C42FCD0EBF0C}" type="slidenum">
              <a:rPr kumimoji="0" lang="en-US" altLang="en-US" sz="1200"/>
              <a:pPr/>
              <a:t>48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7703783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107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11F056-75E6-4A3B-BD0A-34C189928AE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10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ED469A-0097-4859-8EA7-91B6A81683DD}" type="slidenum">
              <a:rPr kumimoji="0" lang="en-US" altLang="en-US" sz="1200"/>
              <a:pPr/>
              <a:t>49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948795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210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822640-DCF3-4C26-8B67-24D2807B87FE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21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AB9BD9-D7C5-48AA-9A76-02783999E1FF}" type="slidenum">
              <a:rPr kumimoji="0" lang="en-US" altLang="en-US" sz="1200"/>
              <a:pPr/>
              <a:t>50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80747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70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80C463-94FB-4194-9FD2-54CD16CF48E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870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96520D-FACF-4551-B8F5-01E011505E57}" type="slidenum">
              <a:rPr kumimoji="0" lang="en-US" altLang="en-US" sz="1200"/>
              <a:pPr/>
              <a:t>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03942688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312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3699FB-0588-44AD-B95D-E725C12CC6D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31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273F02-0A38-4790-8F85-5C884EE78DAA}" type="slidenum">
              <a:rPr kumimoji="0" lang="en-US" altLang="en-US" sz="1200"/>
              <a:pPr/>
              <a:t>51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14174825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414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AFB4C7-3E6D-4B6B-AEA4-2651CC12FF1E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41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76B850-A00C-47D1-A88E-AF8A4F9120D7}" type="slidenum">
              <a:rPr kumimoji="0" lang="en-US" altLang="en-US" sz="1200"/>
              <a:pPr/>
              <a:t>52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121065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517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F67DA3-BBF0-4543-B98D-3EC394AEF29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51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EF2056-5CA3-4C34-92A2-A523E8D4D873}" type="slidenum">
              <a:rPr kumimoji="0" lang="en-US" altLang="en-US" sz="1200"/>
              <a:pPr/>
              <a:t>53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7367994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61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AC37C4-EC83-4A4E-8F78-EBC8DDBF464D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61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05D4286-541B-4FFF-975D-95C0F11F7E1A}" type="slidenum">
              <a:rPr kumimoji="0" lang="en-US" altLang="en-US" sz="1200"/>
              <a:pPr/>
              <a:t>54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5811136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722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678763-2AA1-4262-8A87-04F0209AF4B5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722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7D5322-CC43-421A-B580-4128811A7B38}" type="slidenum">
              <a:rPr kumimoji="0" lang="en-US" altLang="en-US" sz="1200"/>
              <a:pPr/>
              <a:t>55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5974836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824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EED9156-51C3-4300-AA51-E74255F68282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824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8079EE-D2EA-4141-A46C-47F7ED099FF4}" type="slidenum">
              <a:rPr kumimoji="0" lang="en-US" altLang="en-US" sz="1200"/>
              <a:pPr/>
              <a:t>56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4458948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92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87EDE7A-55E3-4CB1-A0A8-4EEBFC7E94C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392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7D32DC7-F8E6-41F0-8A93-A9A846423B4C}" type="slidenum">
              <a:rPr kumimoji="0" lang="en-US" altLang="en-US" sz="1200"/>
              <a:pPr/>
              <a:t>57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6600708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02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C3D7D8-798D-47C6-880C-16A0FE8C72A7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02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387539-0F97-4F89-B3A7-E1C08499B8B7}" type="slidenum">
              <a:rPr kumimoji="0" lang="en-US" altLang="en-US" sz="1200"/>
              <a:pPr/>
              <a:t>58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0282268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13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0A63C9-EC8D-49DA-9355-823D86AD586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13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225F88-CB47-4BE2-8221-133D4B3D5FD5}" type="slidenum">
              <a:rPr kumimoji="0" lang="en-US" altLang="en-US" sz="1200"/>
              <a:pPr/>
              <a:t>59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6838704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23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26EF3D-CE53-4076-B2E5-DF81D801AFAF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23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201DA1B-86F5-4D62-8C97-D0BE66AB8C2E}" type="slidenum">
              <a:rPr kumimoji="0" lang="en-US" altLang="en-US" sz="1200"/>
              <a:pPr/>
              <a:t>60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774243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806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851FBC-B0C7-412E-A6ED-430B4986C99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8806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F60AC4-A43F-4B49-A9DB-10515C95EB18}" type="slidenum">
              <a:rPr kumimoji="0" lang="en-US" altLang="en-US" sz="1200"/>
              <a:pPr/>
              <a:t>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3254060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336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694218-2AC5-41FC-BD5D-37844B9CDDC8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336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0B3379-C3E8-4219-8B97-1526A92C7B1E}" type="slidenum">
              <a:rPr kumimoji="0" lang="en-US" altLang="en-US" sz="1200"/>
              <a:pPr/>
              <a:t>61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4970997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438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25902E-E7EF-41D2-B04B-EBA2392BA91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43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7021D5-D9BF-45CE-AE3B-4753FFB6B9F9}" type="slidenum">
              <a:rPr kumimoji="0" lang="en-US" altLang="en-US" sz="1200"/>
              <a:pPr/>
              <a:t>62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4965470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54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F0AF5A-40CB-436E-BFDD-CB572722938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54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3E86529-0329-4BB8-8B49-3FE139EB687A}" type="slidenum">
              <a:rPr kumimoji="0" lang="en-US" altLang="en-US" sz="1200"/>
              <a:pPr/>
              <a:t>63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92100242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6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643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F5C217-36F8-40E7-9D72-C6234562B0BA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643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ED99AD-3A65-4F24-A635-7FB13E5ABD4D}" type="slidenum">
              <a:rPr kumimoji="0" lang="en-US" altLang="en-US" sz="1200"/>
              <a:pPr/>
              <a:t>64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53208526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74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064610-D98F-4B91-AAB3-38E8F9DE03A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74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C39CF5-36DA-414C-B635-38B88B1F6F87}" type="slidenum">
              <a:rPr kumimoji="0" lang="en-US" altLang="en-US" sz="1200"/>
              <a:pPr/>
              <a:t>65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090106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848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A52363-2F4B-4B46-8DFD-D6CD9CE5B78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848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AD9561-04E2-4B57-93E3-24B3DB8004E7}" type="slidenum">
              <a:rPr kumimoji="0" lang="en-US" altLang="en-US" sz="1200"/>
              <a:pPr/>
              <a:t>66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3844802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950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363D8F-852C-49A2-AFD3-48E097B84DE2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4950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50FC19-9D1E-4CA5-B8BE-FF1DDF479646}" type="slidenum">
              <a:rPr kumimoji="0" lang="en-US" altLang="en-US" sz="1200"/>
              <a:pPr/>
              <a:t>67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8054786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05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AFE7DE-BE84-4AFF-9AD7-FE543F9668E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505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B78569-3434-45C8-A2AB-7938833C66CA}" type="slidenum">
              <a:rPr kumimoji="0" lang="en-US" altLang="en-US" sz="1200"/>
              <a:pPr/>
              <a:t>68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80625260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1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155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990F70-D219-4446-BB12-BEEFDF0447C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515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11EFB0-4D98-480F-8B70-E2A58EB2554E}" type="slidenum">
              <a:rPr kumimoji="0" lang="en-US" altLang="en-US" sz="1200"/>
              <a:pPr/>
              <a:t>69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1919954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258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CBA5C4-912E-4495-A432-304E7DD58241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525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18B237-0327-4405-BE37-0AD6E4CA8D60}" type="slidenum">
              <a:rPr kumimoji="0" lang="en-US" altLang="en-US" sz="1200"/>
              <a:pPr/>
              <a:t>70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59332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909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1D008D-F4B2-4A49-9018-1B0FB510D3B5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8909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48A666-CBE4-40D9-AEEE-7BEC58A15DAA}" type="slidenum">
              <a:rPr kumimoji="0" lang="en-US" altLang="en-US" sz="1200"/>
              <a:pPr/>
              <a:t>8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7536630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3604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4E5C51-AFE1-4464-A9BB-98F0F47E781B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536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2B0F20-DABA-4DC1-A483-473E86E71152}" type="slidenum">
              <a:rPr kumimoji="0" lang="en-US" altLang="en-US" sz="1200"/>
              <a:pPr/>
              <a:t>71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3949951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46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6A4CE9-F21D-445B-86AE-03954383FDC2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546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01AC29-E884-4B9B-AE15-23C4851FE5D4}" type="slidenum">
              <a:rPr kumimoji="0" lang="en-US" altLang="en-US" sz="1200"/>
              <a:pPr/>
              <a:t>72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5593095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565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5C380D-16CD-41C9-A747-0B80D44EE929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15565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C82673-A100-4E39-B4C6-795D862C4AF4}" type="slidenum">
              <a:rPr kumimoji="0" lang="en-US" altLang="en-US" sz="1200"/>
              <a:pPr/>
              <a:t>73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905988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011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E4EE89-758A-4FA5-AE73-1A32DEA2BC44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011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569BFF1-5BCF-4AF8-BB36-0480C1CE86AC}" type="slidenum">
              <a:rPr kumimoji="0" lang="en-US" altLang="en-US" sz="1200"/>
              <a:pPr/>
              <a:t>9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60165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114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D3667B-E210-4CD3-8572-A34B14C958C0}" type="datetime1">
              <a:rPr kumimoji="0" lang="en-US" altLang="en-US" sz="1200" smtClean="0"/>
              <a:pPr/>
              <a:t>10/29/2020</a:t>
            </a:fld>
            <a:endParaRPr kumimoji="0" lang="en-US" altLang="en-US" sz="1200" smtClean="0"/>
          </a:p>
        </p:txBody>
      </p:sp>
      <p:sp>
        <p:nvSpPr>
          <p:cNvPr id="9114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4767EA-7D6A-4D9D-84DA-CA49C7BFB242}" type="slidenum">
              <a:rPr kumimoji="0" lang="en-US" altLang="en-US" sz="1200"/>
              <a:pPr/>
              <a:t>10</a:t>
            </a:fld>
            <a:endParaRPr kumimoji="0"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76482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8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2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SSUImidtermsurve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17009.117012" TargetMode="Externa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i.acm.org/10.1145/76372.77531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</a:t>
            </a:r>
            <a:r>
              <a:rPr lang="en-US" sz="2800" dirty="0" smtClean="0"/>
              <a:t>17 &amp; Lecture 18: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/>
              <a:t>Constraints </a:t>
            </a:r>
            <a:r>
              <a:rPr lang="en-US" dirty="0" smtClean="0"/>
              <a:t>2: Implementations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Kinds of constraint systems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Actually lots of kinds, but 3 major varieties used in UI work </a:t>
            </a:r>
          </a:p>
          <a:p>
            <a:pPr lvl="1"/>
            <a:r>
              <a:rPr lang="en-US" altLang="en-US" smtClean="0"/>
              <a:t>one-way, multi-way, numerical (less use)</a:t>
            </a:r>
          </a:p>
          <a:p>
            <a:pPr lvl="1"/>
            <a:r>
              <a:rPr lang="en-US" altLang="en-US" smtClean="0"/>
              <a:t>reflect kinds of limitations imposed</a:t>
            </a:r>
          </a:p>
          <a:p>
            <a:r>
              <a:rPr lang="en-US" altLang="en-US" smtClean="0"/>
              <a:t>One-Way constraints</a:t>
            </a:r>
          </a:p>
          <a:p>
            <a:pPr lvl="1"/>
            <a:r>
              <a:rPr lang="en-US" altLang="en-US" smtClean="0"/>
              <a:t>must have a single variable on LHS</a:t>
            </a:r>
          </a:p>
          <a:p>
            <a:pPr lvl="1"/>
            <a:r>
              <a:rPr lang="en-US" altLang="en-US" smtClean="0"/>
              <a:t>information only flows to that variable</a:t>
            </a:r>
          </a:p>
          <a:p>
            <a:pPr lvl="2"/>
            <a:r>
              <a:rPr lang="en-US" altLang="en-US" smtClean="0"/>
              <a:t>can change B,C,D system will find A</a:t>
            </a:r>
          </a:p>
          <a:p>
            <a:pPr lvl="2"/>
            <a:r>
              <a:rPr lang="en-US" altLang="en-US" smtClean="0"/>
              <a:t>can’t do reverse (change A …)</a:t>
            </a:r>
          </a:p>
          <a:p>
            <a:pPr lvl="1"/>
            <a:endParaRPr lang="en-US" altLang="en-US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3C1D34B-B85F-4E7B-94EC-374BA5A27620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09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F5E6CD-CA4D-46D5-99E3-DAD221BE5F0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One-Way constraints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9530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3600" dirty="0" smtClean="0"/>
              <a:t>Results in a directed dependency graph: </a:t>
            </a:r>
            <a:r>
              <a:rPr lang="en-US" altLang="en-US" sz="4000" dirty="0" smtClean="0"/>
              <a:t> A = f(B,C,D)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>
              <a:lnSpc>
                <a:spcPct val="6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 smtClean="0"/>
              <a:t>Normally require dependency graph to be acyclic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3200" dirty="0" smtClean="0"/>
              <a:t>cyclic graph means cyclic definition</a:t>
            </a:r>
          </a:p>
        </p:txBody>
      </p:sp>
      <p:grpSp>
        <p:nvGrpSpPr>
          <p:cNvPr id="14341" name="Group 14"/>
          <p:cNvGrpSpPr>
            <a:grpSpLocks/>
          </p:cNvGrpSpPr>
          <p:nvPr/>
        </p:nvGrpSpPr>
        <p:grpSpPr bwMode="auto">
          <a:xfrm>
            <a:off x="2971800" y="2514600"/>
            <a:ext cx="3681413" cy="2362200"/>
            <a:chOff x="1632" y="1680"/>
            <a:chExt cx="2319" cy="1488"/>
          </a:xfrm>
        </p:grpSpPr>
        <p:sp>
          <p:nvSpPr>
            <p:cNvPr id="14342" name="Text Box 5"/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3" name="Text Box 6"/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4" name="Text Box 7"/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5" name="Text Box 8"/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6" name="Text Box 9"/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7" name="Line 10"/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11"/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Line 12"/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Line 13"/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108914" y="2537192"/>
            <a:ext cx="1795374" cy="1631216"/>
          </a:xfrm>
          <a:prstGeom prst="rect">
            <a:avLst/>
          </a:prstGeom>
          <a:noFill/>
          <a:ln>
            <a:solidFill>
              <a:srgbClr val="6E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E0000"/>
                </a:solidFill>
              </a:rPr>
              <a:t>NOTE: These arrows are in the </a:t>
            </a:r>
            <a:r>
              <a:rPr lang="en-US" sz="2000" b="1" i="1" dirty="0" smtClean="0">
                <a:solidFill>
                  <a:srgbClr val="6E0000"/>
                </a:solidFill>
              </a:rPr>
              <a:t>dataflow</a:t>
            </a:r>
            <a:endParaRPr lang="en-US" sz="2000" dirty="0" smtClean="0">
              <a:solidFill>
                <a:srgbClr val="6E0000"/>
              </a:solidFill>
            </a:endParaRPr>
          </a:p>
          <a:p>
            <a:r>
              <a:rPr lang="en-US" sz="2000" dirty="0" smtClean="0">
                <a:solidFill>
                  <a:srgbClr val="6E0000"/>
                </a:solidFill>
              </a:rPr>
              <a:t>direction. Not</a:t>
            </a:r>
            <a:br>
              <a:rPr lang="en-US" sz="2000" dirty="0" smtClean="0">
                <a:solidFill>
                  <a:srgbClr val="6E0000"/>
                </a:solidFill>
              </a:rPr>
            </a:br>
            <a:r>
              <a:rPr lang="en-US" sz="2000" dirty="0" smtClean="0">
                <a:solidFill>
                  <a:srgbClr val="6E0000"/>
                </a:solidFill>
              </a:rPr>
              <a:t>dependency</a:t>
            </a:r>
            <a:endParaRPr lang="en-US" sz="2000" dirty="0">
              <a:solidFill>
                <a:srgbClr val="6E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74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One-Way constraints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Problem with one-way: </a:t>
            </a:r>
            <a:br>
              <a:rPr lang="en-US" altLang="en-US" dirty="0" smtClean="0"/>
            </a:br>
            <a:r>
              <a:rPr lang="en-US" altLang="en-US" dirty="0" smtClean="0"/>
              <a:t>introduces an asymmetry</a:t>
            </a:r>
          </a:p>
          <a:p>
            <a:pPr lvl="1"/>
            <a:r>
              <a:rPr lang="en-US" altLang="en-US" dirty="0" err="1" smtClean="0"/>
              <a:t>this.x</a:t>
            </a:r>
            <a:r>
              <a:rPr lang="en-US" altLang="en-US" dirty="0" smtClean="0"/>
              <a:t> = </a:t>
            </a:r>
            <a:r>
              <a:rPr lang="en-US" altLang="en-US" dirty="0" err="1" smtClean="0"/>
              <a:t>that.x</a:t>
            </a:r>
            <a:r>
              <a:rPr lang="en-US" altLang="en-US" dirty="0" smtClean="0"/>
              <a:t> + </a:t>
            </a:r>
            <a:r>
              <a:rPr lang="en-US" altLang="en-US" dirty="0" err="1" smtClean="0"/>
              <a:t>that.w</a:t>
            </a:r>
            <a:r>
              <a:rPr lang="en-US" altLang="en-US" dirty="0" smtClean="0"/>
              <a:t> + 5</a:t>
            </a:r>
          </a:p>
          <a:p>
            <a:pPr lvl="1"/>
            <a:r>
              <a:rPr lang="en-US" altLang="en-US" dirty="0" smtClean="0"/>
              <a:t>can move “that” (change </a:t>
            </a:r>
            <a:r>
              <a:rPr lang="en-US" altLang="en-US" dirty="0" err="1" smtClean="0"/>
              <a:t>that.x</a:t>
            </a:r>
            <a:r>
              <a:rPr lang="en-US" altLang="en-US" dirty="0" smtClean="0"/>
              <a:t>)</a:t>
            </a:r>
            <a:br>
              <a:rPr lang="en-US" altLang="en-US" dirty="0" smtClean="0"/>
            </a:br>
            <a:r>
              <a:rPr lang="en-US" altLang="en-US" dirty="0" smtClean="0"/>
              <a:t>but can’t move “this”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B52F5C-C8E9-4E9A-A215-C32305D8F402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11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8F1B77-E4DB-4796-BB1C-EDA7EB5FBCF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Multi-way constraints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/>
              <a:t>Don’t require info flow only to the left in equation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can change A and have system find B,C,D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/>
              <a:t>Not as hard as it might seem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most systems require you to explicitly factor the equations for them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provide B = g(A,C,D), 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58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Multi-way constraints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Modeled as an undirected dependency graph</a:t>
            </a:r>
          </a:p>
          <a:p>
            <a:endParaRPr lang="en-US" altLang="en-US" smtClean="0"/>
          </a:p>
          <a:p>
            <a:r>
              <a:rPr lang="en-US" altLang="en-US" smtClean="0"/>
              <a:t>No longer have asymmetry</a:t>
            </a:r>
            <a:endParaRPr lang="en-US" alt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38A54-21A8-4922-9FE9-B14A6A482960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48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F2DAF2-3553-4D34-815B-6B9288A62F6C}" type="slidenum">
              <a:rPr lang="en-US" altLang="en-US" sz="1400" smtClean="0">
                <a:solidFill>
                  <a:schemeClr val="bg2"/>
                </a:solidFill>
                <a:latin typeface="Arial" panose="020B0604020202020204" pitchFamily="34" charset="0"/>
              </a:rPr>
              <a:pPr/>
              <a:t>15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Multi-way constraints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smtClean="0"/>
              <a:t>But all is not rosy</a:t>
            </a:r>
          </a:p>
          <a:p>
            <a:pPr lvl="1">
              <a:defRPr/>
            </a:pPr>
            <a:r>
              <a:rPr lang="en-US" altLang="en-US" dirty="0" smtClean="0"/>
              <a:t>most efficient algorithms require that dependency graph be a tree (acyclic undirected graph)</a:t>
            </a:r>
          </a:p>
          <a:p>
            <a:pPr lvl="1">
              <a:defRPr/>
            </a:pPr>
            <a:endParaRPr lang="en-US" altLang="en-US" dirty="0" smtClean="0"/>
          </a:p>
          <a:p>
            <a:pPr lvl="1">
              <a:defRPr/>
            </a:pPr>
            <a:endParaRPr lang="en-US" altLang="en-US" dirty="0" smtClean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smtClean="0"/>
              <a:t>                                 </a:t>
            </a:r>
          </a:p>
          <a:p>
            <a:pPr>
              <a:defRPr/>
            </a:pPr>
            <a:endParaRPr lang="en-US" altLang="en-US" dirty="0" smtClean="0"/>
          </a:p>
        </p:txBody>
      </p:sp>
      <p:grpSp>
        <p:nvGrpSpPr>
          <p:cNvPr id="18437" name="Group 4"/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8438" name="Group 5"/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8445" name="Text Box 6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6" name="Text Box 7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7" name="Text Box 8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8" name="Text Box 9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9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50" name="Line 11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12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Line 1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39" name="Text Box 15"/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0" name="Text Box 16"/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1" name="Text Box 17"/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2" name="Line 18"/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Line 19"/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20"/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4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73123F-A413-4163-A1E2-D08C532B1FA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Multi-way constraints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smtClean="0"/>
              <a:t>But: A = f(B,C,D) &amp; X = h(D,A)</a:t>
            </a:r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 smtClean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smtClean="0"/>
              <a:t>Not OK because it has a cycle (not a tree)</a:t>
            </a:r>
          </a:p>
        </p:txBody>
      </p:sp>
      <p:grpSp>
        <p:nvGrpSpPr>
          <p:cNvPr id="19461" name="Group 24"/>
          <p:cNvGrpSpPr>
            <a:grpSpLocks/>
          </p:cNvGrpSpPr>
          <p:nvPr/>
        </p:nvGrpSpPr>
        <p:grpSpPr bwMode="auto">
          <a:xfrm>
            <a:off x="990600" y="2514600"/>
            <a:ext cx="7034213" cy="2362200"/>
            <a:chOff x="624" y="1584"/>
            <a:chExt cx="4431" cy="1488"/>
          </a:xfrm>
        </p:grpSpPr>
        <p:grpSp>
          <p:nvGrpSpPr>
            <p:cNvPr id="19462" name="Group 5"/>
            <p:cNvGrpSpPr>
              <a:grpSpLocks/>
            </p:cNvGrpSpPr>
            <p:nvPr/>
          </p:nvGrpSpPr>
          <p:grpSpPr bwMode="auto">
            <a:xfrm>
              <a:off x="2736" y="1584"/>
              <a:ext cx="2319" cy="1488"/>
              <a:chOff x="1632" y="1680"/>
              <a:chExt cx="2319" cy="1488"/>
            </a:xfrm>
          </p:grpSpPr>
          <p:sp>
            <p:nvSpPr>
              <p:cNvPr id="19468" name="Text Box 6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69" name="Text Box 7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0" name="Text Box 8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1" name="Text Box 9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2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3" name="Line 11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Line 12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5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14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3" name="Text Box 15"/>
            <p:cNvSpPr txBox="1">
              <a:spLocks noChangeArrowheads="1"/>
            </p:cNvSpPr>
            <p:nvPr/>
          </p:nvSpPr>
          <p:spPr bwMode="auto">
            <a:xfrm>
              <a:off x="624" y="201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4" name="Text Box 17"/>
            <p:cNvSpPr txBox="1">
              <a:spLocks noChangeArrowheads="1"/>
            </p:cNvSpPr>
            <p:nvPr/>
          </p:nvSpPr>
          <p:spPr bwMode="auto">
            <a:xfrm>
              <a:off x="1632" y="1968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h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5" name="Line 18"/>
            <p:cNvSpPr>
              <a:spLocks noChangeShapeType="1"/>
            </p:cNvSpPr>
            <p:nvPr/>
          </p:nvSpPr>
          <p:spPr bwMode="auto">
            <a:xfrm>
              <a:off x="912" y="2256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Line 19"/>
            <p:cNvSpPr>
              <a:spLocks noChangeShapeType="1"/>
            </p:cNvSpPr>
            <p:nvPr/>
          </p:nvSpPr>
          <p:spPr bwMode="auto">
            <a:xfrm>
              <a:off x="1872" y="2256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Line 21"/>
            <p:cNvSpPr>
              <a:spLocks noChangeShapeType="1"/>
            </p:cNvSpPr>
            <p:nvPr/>
          </p:nvSpPr>
          <p:spPr bwMode="auto">
            <a:xfrm>
              <a:off x="1824" y="2448"/>
              <a:ext cx="28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00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Another important issue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set of constraints can be:</a:t>
            </a:r>
          </a:p>
          <a:p>
            <a:pPr lvl="1"/>
            <a:r>
              <a:rPr lang="en-US" altLang="en-US" smtClean="0"/>
              <a:t>Over-constrained</a:t>
            </a:r>
          </a:p>
          <a:p>
            <a:pPr lvl="2"/>
            <a:r>
              <a:rPr lang="en-US" altLang="en-US" smtClean="0"/>
              <a:t>No valid solution that meets all constraints</a:t>
            </a:r>
          </a:p>
          <a:p>
            <a:pPr lvl="1"/>
            <a:r>
              <a:rPr lang="en-US" altLang="en-US" smtClean="0"/>
              <a:t>Under-constrained</a:t>
            </a:r>
          </a:p>
          <a:p>
            <a:pPr lvl="2"/>
            <a:r>
              <a:rPr lang="en-US" altLang="en-US" smtClean="0"/>
              <a:t>More than one solution</a:t>
            </a:r>
          </a:p>
          <a:p>
            <a:pPr lvl="3"/>
            <a:r>
              <a:rPr lang="en-US" altLang="en-US" smtClean="0"/>
              <a:t>sometimes infinite numbers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010AA07-6862-42CA-8E05-47431EAF8B8D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28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Over- and under-constrained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Over-constrained systems</a:t>
            </a:r>
          </a:p>
          <a:p>
            <a:pPr lvl="1"/>
            <a:r>
              <a:rPr lang="en-US" altLang="en-US" smtClean="0"/>
              <a:t>solver will fail</a:t>
            </a:r>
          </a:p>
          <a:p>
            <a:pPr lvl="1"/>
            <a:r>
              <a:rPr lang="en-US" altLang="en-US" smtClean="0"/>
              <a:t>isn’t nice to do this in interactive systems</a:t>
            </a:r>
          </a:p>
          <a:p>
            <a:pPr lvl="1"/>
            <a:r>
              <a:rPr lang="en-US" altLang="en-US" smtClean="0"/>
              <a:t>typically need to avoid this</a:t>
            </a:r>
          </a:p>
          <a:p>
            <a:pPr lvl="2"/>
            <a:r>
              <a:rPr lang="en-US" altLang="en-US" smtClean="0"/>
              <a:t>need at least a “fallback” solution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3702E4-59B7-407B-AAD0-C1C574AEF6DD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14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Over- and under-constrained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Under-constrained</a:t>
            </a:r>
          </a:p>
          <a:p>
            <a:pPr lvl="1"/>
            <a:r>
              <a:rPr lang="en-US" altLang="en-US" smtClean="0"/>
              <a:t>many solutions</a:t>
            </a:r>
          </a:p>
          <a:p>
            <a:pPr lvl="1"/>
            <a:r>
              <a:rPr lang="en-US" altLang="en-US" smtClean="0"/>
              <a:t>system has to pick one</a:t>
            </a:r>
          </a:p>
          <a:p>
            <a:pPr lvl="1"/>
            <a:r>
              <a:rPr lang="en-US" altLang="en-US" smtClean="0"/>
              <a:t>may not be the one you expect</a:t>
            </a:r>
          </a:p>
          <a:p>
            <a:pPr lvl="1"/>
            <a:r>
              <a:rPr lang="en-US" altLang="en-US" smtClean="0"/>
              <a:t>example: constraint: point stays at midpoint of line segment</a:t>
            </a:r>
          </a:p>
          <a:p>
            <a:pPr lvl="2"/>
            <a:r>
              <a:rPr lang="en-US" altLang="en-US" smtClean="0"/>
              <a:t>  move end point, then?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0D0AD8-74F5-4A29-8EC8-9F61FC6F9A9D}" type="slidenum">
              <a:rPr lang="en-US" altLang="en-US" smtClean="0"/>
              <a:pPr/>
              <a:t>19</a:t>
            </a:fld>
            <a:endParaRPr lang="en-US" altLang="en-US"/>
          </a:p>
        </p:txBody>
      </p:sp>
      <p:grpSp>
        <p:nvGrpSpPr>
          <p:cNvPr id="22533" name="Group 15"/>
          <p:cNvGrpSpPr>
            <a:grpSpLocks/>
          </p:cNvGrpSpPr>
          <p:nvPr/>
        </p:nvGrpSpPr>
        <p:grpSpPr bwMode="auto">
          <a:xfrm>
            <a:off x="5943600" y="5943600"/>
            <a:ext cx="2971800" cy="533400"/>
            <a:chOff x="960" y="3744"/>
            <a:chExt cx="1872" cy="336"/>
          </a:xfrm>
        </p:grpSpPr>
        <p:sp>
          <p:nvSpPr>
            <p:cNvPr id="22534" name="Line 9"/>
            <p:cNvSpPr>
              <a:spLocks noChangeShapeType="1"/>
            </p:cNvSpPr>
            <p:nvPr/>
          </p:nvSpPr>
          <p:spPr bwMode="auto">
            <a:xfrm flipV="1">
              <a:off x="1008" y="3792"/>
              <a:ext cx="17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Oval 10"/>
            <p:cNvSpPr>
              <a:spLocks noChangeArrowheads="1"/>
            </p:cNvSpPr>
            <p:nvPr/>
          </p:nvSpPr>
          <p:spPr bwMode="auto">
            <a:xfrm>
              <a:off x="1776" y="38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6" name="Rectangle 11"/>
            <p:cNvSpPr>
              <a:spLocks noChangeArrowheads="1"/>
            </p:cNvSpPr>
            <p:nvPr/>
          </p:nvSpPr>
          <p:spPr bwMode="auto">
            <a:xfrm>
              <a:off x="960" y="398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7" name="Rectangle 12"/>
            <p:cNvSpPr>
              <a:spLocks noChangeArrowheads="1"/>
            </p:cNvSpPr>
            <p:nvPr/>
          </p:nvSpPr>
          <p:spPr bwMode="auto">
            <a:xfrm>
              <a:off x="2736" y="374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99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– 10/27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526379" cy="5014912"/>
          </a:xfrm>
        </p:spPr>
        <p:txBody>
          <a:bodyPr>
            <a:normAutofit/>
          </a:bodyPr>
          <a:lstStyle/>
          <a:p>
            <a:r>
              <a:rPr lang="en-US" dirty="0" smtClean="0"/>
              <a:t>Midterm semester grades are on SIO</a:t>
            </a:r>
          </a:p>
          <a:p>
            <a:r>
              <a:rPr lang="en-US" dirty="0" smtClean="0"/>
              <a:t>Midterm exam and HW4 grades on Canvas</a:t>
            </a:r>
          </a:p>
          <a:p>
            <a:endParaRPr lang="en-US" dirty="0"/>
          </a:p>
          <a:p>
            <a:r>
              <a:rPr lang="en-US" dirty="0" smtClean="0"/>
              <a:t>Please do the mid-semester survey by tonight!</a:t>
            </a:r>
          </a:p>
          <a:p>
            <a:pPr lvl="1"/>
            <a:r>
              <a:rPr lang="en-US" dirty="0" smtClean="0"/>
              <a:t>Only 6 people so far.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sz="2500" dirty="0">
                <a:hlinkClick r:id="rId3"/>
              </a:rPr>
              <a:t>https://</a:t>
            </a:r>
            <a:r>
              <a:rPr lang="en-US" sz="2500" dirty="0" smtClean="0">
                <a:hlinkClick r:id="rId3"/>
              </a:rPr>
              <a:t>www.surveymonkey.com/r/SSUImidtermsurvey</a:t>
            </a:r>
            <a:r>
              <a:rPr lang="en-US" sz="2500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Go over midterm answers</a:t>
            </a:r>
          </a:p>
          <a:p>
            <a:pPr lvl="1"/>
            <a:r>
              <a:rPr lang="en-US" dirty="0" smtClean="0"/>
              <a:t>Average grade = </a:t>
            </a:r>
            <a:r>
              <a:rPr lang="da-DK" b="1" dirty="0" smtClean="0"/>
              <a:t>88.4</a:t>
            </a:r>
            <a:r>
              <a:rPr lang="da-DK" dirty="0" smtClean="0"/>
              <a:t>; max = 95.5; </a:t>
            </a:r>
            <a:r>
              <a:rPr lang="da-DK" dirty="0"/>
              <a:t>min = </a:t>
            </a:r>
            <a:r>
              <a:rPr lang="da-DK" dirty="0" smtClean="0"/>
              <a:t>77</a:t>
            </a:r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Over- and under-constrained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Under-constrained</a:t>
            </a:r>
          </a:p>
          <a:p>
            <a:pPr lvl="1"/>
            <a:r>
              <a:rPr lang="en-US" altLang="en-US" smtClean="0"/>
              <a:t>example: constraint: point stays at midpoint of line segment</a:t>
            </a:r>
          </a:p>
          <a:p>
            <a:pPr lvl="2"/>
            <a:r>
              <a:rPr lang="en-US" altLang="en-US" smtClean="0"/>
              <a:t>move end point, then?</a:t>
            </a:r>
          </a:p>
          <a:p>
            <a:pPr lvl="2"/>
            <a:r>
              <a:rPr lang="en-US" altLang="en-US" smtClean="0"/>
              <a:t>Lots of valid solutions</a:t>
            </a:r>
          </a:p>
          <a:p>
            <a:pPr lvl="3"/>
            <a:r>
              <a:rPr lang="en-US" altLang="en-US" smtClean="0"/>
              <a:t>move other end point</a:t>
            </a:r>
          </a:p>
          <a:p>
            <a:pPr lvl="3"/>
            <a:r>
              <a:rPr lang="en-US" altLang="en-US" smtClean="0"/>
              <a:t>collapse to one point</a:t>
            </a:r>
          </a:p>
          <a:p>
            <a:pPr lvl="3"/>
            <a:r>
              <a:rPr lang="en-US" altLang="en-US" smtClean="0"/>
              <a:t>etc.</a:t>
            </a:r>
          </a:p>
          <a:p>
            <a:endParaRPr lang="en-US" alt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3B7190-5FE6-47F2-BFD0-147691BDA9E0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Over- and under-constrained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Good news is that one-way is never over- or under-constrained (assuming acyclic)</a:t>
            </a:r>
          </a:p>
          <a:p>
            <a:pPr lvl="1"/>
            <a:r>
              <a:rPr lang="en-US" altLang="en-US" smtClean="0"/>
              <a:t>system makes no arbitrary choices</a:t>
            </a:r>
          </a:p>
          <a:p>
            <a:pPr lvl="1"/>
            <a:r>
              <a:rPr lang="en-US" altLang="en-US" smtClean="0"/>
              <a:t>pretty easy to understand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7D6CD98-A0A3-4CCC-9832-62807F153C1D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3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Over- and under-constrained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Multi-way can be either over- or under-constrained</a:t>
            </a:r>
          </a:p>
          <a:p>
            <a:pPr lvl="1"/>
            <a:r>
              <a:rPr lang="en-US" altLang="en-US" dirty="0" smtClean="0"/>
              <a:t>have to pay for extra power somewhere</a:t>
            </a:r>
          </a:p>
          <a:p>
            <a:pPr lvl="1"/>
            <a:r>
              <a:rPr lang="en-US" altLang="en-US" dirty="0" smtClean="0"/>
              <a:t>typical approach is to over-constrain, but have a mechanism for breaking / loosening constraints in priority order</a:t>
            </a:r>
          </a:p>
          <a:p>
            <a:pPr lvl="2"/>
            <a:r>
              <a:rPr lang="en-US" altLang="en-US" dirty="0" smtClean="0"/>
              <a:t>one way: “constraint hierarchies”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EDC03B-0D82-4482-B4DF-550FD9516199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49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Over- and under-constrained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Multi-way can be either over- or under-constrained</a:t>
            </a:r>
          </a:p>
          <a:p>
            <a:pPr lvl="1"/>
            <a:r>
              <a:rPr lang="en-US" altLang="en-US" smtClean="0"/>
              <a:t>unfortunately system still has to make arbitrary choices</a:t>
            </a:r>
          </a:p>
          <a:p>
            <a:pPr lvl="1"/>
            <a:r>
              <a:rPr lang="en-US" altLang="en-US" smtClean="0"/>
              <a:t>generally harder to understand and control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20DF31B-7103-42D1-893F-A31606E98DD6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10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constraints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Algorithm for one-way systems</a:t>
            </a:r>
          </a:p>
          <a:p>
            <a:pPr lvl="1"/>
            <a:r>
              <a:rPr lang="en-US" altLang="en-US" dirty="0" smtClean="0"/>
              <a:t>Need bookkeeping for variables</a:t>
            </a:r>
          </a:p>
          <a:p>
            <a:pPr lvl="1"/>
            <a:r>
              <a:rPr lang="en-US" altLang="en-US" dirty="0" smtClean="0"/>
              <a:t>For each keep:</a:t>
            </a:r>
          </a:p>
          <a:p>
            <a:pPr marL="693737" lvl="2" indent="0">
              <a:buNone/>
            </a:pPr>
            <a:r>
              <a:rPr lang="en-US" altLang="en-US" dirty="0" smtClean="0"/>
              <a:t>value	- the value of the </a:t>
            </a:r>
            <a:r>
              <a:rPr lang="en-US" altLang="en-US" dirty="0" err="1" smtClean="0"/>
              <a:t>var</a:t>
            </a:r>
            <a:endParaRPr lang="en-US" altLang="en-US" dirty="0" smtClean="0"/>
          </a:p>
          <a:p>
            <a:pPr marL="693737" lvl="2" indent="0">
              <a:buNone/>
            </a:pPr>
            <a:r>
              <a:rPr lang="en-US" altLang="en-US" dirty="0" err="1" smtClean="0"/>
              <a:t>eqn</a:t>
            </a:r>
            <a:r>
              <a:rPr lang="en-US" altLang="en-US" dirty="0" smtClean="0"/>
              <a:t>       - code to </a:t>
            </a:r>
            <a:r>
              <a:rPr lang="en-US" altLang="en-US" dirty="0" err="1" smtClean="0"/>
              <a:t>eval</a:t>
            </a:r>
            <a:r>
              <a:rPr lang="en-US" altLang="en-US" dirty="0" smtClean="0"/>
              <a:t> constraint</a:t>
            </a:r>
          </a:p>
          <a:p>
            <a:pPr marL="693737" lvl="2" indent="0">
              <a:buNone/>
            </a:pPr>
            <a:r>
              <a:rPr lang="en-US" altLang="en-US" dirty="0" smtClean="0"/>
              <a:t>dep	- list of </a:t>
            </a:r>
            <a:r>
              <a:rPr lang="en-US" altLang="en-US" dirty="0" err="1" smtClean="0"/>
              <a:t>vars</a:t>
            </a:r>
            <a:r>
              <a:rPr lang="en-US" altLang="en-US" dirty="0" smtClean="0"/>
              <a:t> we depend on</a:t>
            </a:r>
          </a:p>
          <a:p>
            <a:pPr marL="693737" lvl="2" indent="0">
              <a:buNone/>
            </a:pPr>
            <a:r>
              <a:rPr lang="en-US" altLang="en-US" dirty="0" smtClean="0"/>
              <a:t>done	- </a:t>
            </a:r>
            <a:r>
              <a:rPr lang="en-US" altLang="en-US" dirty="0" err="1" smtClean="0"/>
              <a:t>boolean</a:t>
            </a:r>
            <a:r>
              <a:rPr lang="en-US" altLang="en-US" dirty="0" smtClean="0"/>
              <a:t> “mark” for </a:t>
            </a:r>
            <a:r>
              <a:rPr lang="en-US" altLang="en-US" dirty="0" err="1" smtClean="0"/>
              <a:t>alg</a:t>
            </a: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05EE41-DA00-4251-A082-9625E351B407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183105" y="4495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12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constraints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Algorithm for one-way systems</a:t>
            </a:r>
          </a:p>
          <a:p>
            <a:pPr lvl="1"/>
            <a:r>
              <a:rPr lang="en-US" altLang="en-US" dirty="0" smtClean="0"/>
              <a:t>Need bookkeeping for variables</a:t>
            </a:r>
          </a:p>
          <a:p>
            <a:pPr lvl="1"/>
            <a:r>
              <a:rPr lang="en-US" altLang="en-US" dirty="0" smtClean="0"/>
              <a:t>For each keep:</a:t>
            </a:r>
          </a:p>
          <a:p>
            <a:pPr marL="693737" lvl="2" indent="0">
              <a:buNone/>
            </a:pPr>
            <a:r>
              <a:rPr lang="en-US" altLang="en-US" dirty="0" smtClean="0"/>
              <a:t>value	- the value of the </a:t>
            </a:r>
            <a:r>
              <a:rPr lang="en-US" altLang="en-US" dirty="0" err="1" smtClean="0"/>
              <a:t>var</a:t>
            </a:r>
            <a:endParaRPr lang="en-US" altLang="en-US" dirty="0" smtClean="0"/>
          </a:p>
          <a:p>
            <a:pPr marL="693737" lvl="2" indent="0">
              <a:buNone/>
            </a:pPr>
            <a:r>
              <a:rPr lang="en-US" altLang="en-US" dirty="0" err="1" smtClean="0"/>
              <a:t>eqn</a:t>
            </a:r>
            <a:r>
              <a:rPr lang="en-US" altLang="en-US" dirty="0" smtClean="0"/>
              <a:t>       - code to </a:t>
            </a:r>
            <a:r>
              <a:rPr lang="en-US" altLang="en-US" dirty="0" err="1" smtClean="0"/>
              <a:t>eval</a:t>
            </a:r>
            <a:r>
              <a:rPr lang="en-US" altLang="en-US" dirty="0" smtClean="0"/>
              <a:t> constraint</a:t>
            </a:r>
          </a:p>
          <a:p>
            <a:pPr marL="693737" lvl="2" indent="0">
              <a:buNone/>
            </a:pPr>
            <a:r>
              <a:rPr lang="en-US" altLang="en-US" dirty="0" smtClean="0"/>
              <a:t>dep	- list of </a:t>
            </a:r>
            <a:r>
              <a:rPr lang="en-US" altLang="en-US" dirty="0" err="1" smtClean="0"/>
              <a:t>vars</a:t>
            </a:r>
            <a:r>
              <a:rPr lang="en-US" altLang="en-US" dirty="0" smtClean="0"/>
              <a:t> we depend on</a:t>
            </a:r>
          </a:p>
          <a:p>
            <a:pPr marL="693737" lvl="2" indent="0">
              <a:buNone/>
            </a:pPr>
            <a:r>
              <a:rPr lang="en-US" altLang="en-US" dirty="0" smtClean="0"/>
              <a:t>done	- </a:t>
            </a:r>
            <a:r>
              <a:rPr lang="en-US" altLang="en-US" dirty="0" err="1" smtClean="0"/>
              <a:t>boolean</a:t>
            </a:r>
            <a:r>
              <a:rPr lang="en-US" altLang="en-US" dirty="0" smtClean="0"/>
              <a:t> “mark” for </a:t>
            </a:r>
            <a:r>
              <a:rPr lang="en-US" altLang="en-US" dirty="0" err="1" smtClean="0"/>
              <a:t>alg</a:t>
            </a: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05EE41-DA00-4251-A082-9625E351B407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183105" y="44958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Callout 1 6"/>
          <p:cNvSpPr/>
          <p:nvPr/>
        </p:nvSpPr>
        <p:spPr bwMode="auto">
          <a:xfrm>
            <a:off x="6709568" y="1856541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52687"/>
              <a:gd name="adj4" fmla="val -60608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08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33CB2A-7DF6-49B4-9C48-F8529E08124A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Naïve algorithm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	evaluate(v)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320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	Parms = empty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	for each DepVar in v.dep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		Parms += evaluate(DepVar)	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	v.value = v.eqn(Parms)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	return v.value</a:t>
            </a:r>
          </a:p>
          <a:p>
            <a:pPr lvl="1">
              <a:lnSpc>
                <a:spcPct val="90000"/>
              </a:lnSpc>
            </a:pPr>
            <a:endParaRPr lang="en-US" altLang="en-US" smtClean="0"/>
          </a:p>
          <a:p>
            <a:pPr lvl="1">
              <a:lnSpc>
                <a:spcPct val="90000"/>
              </a:lnSpc>
            </a:pPr>
            <a:endParaRPr lang="en-US" altLang="en-US" sz="3200" smtClean="0"/>
          </a:p>
          <a:p>
            <a:pPr lvl="1">
              <a:lnSpc>
                <a:spcPct val="90000"/>
              </a:lnSpc>
            </a:pPr>
            <a:endParaRPr lang="en-US" altLang="en-US" sz="3200" smtClean="0"/>
          </a:p>
          <a:p>
            <a:pPr lvl="1">
              <a:lnSpc>
                <a:spcPct val="90000"/>
              </a:lnSpc>
            </a:pPr>
            <a:endParaRPr lang="en-US" altLang="en-US" sz="32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69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4A7B92-3CA5-4EB5-8AF6-57C4D3848D1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is this not a good plan?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27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3337A6-04DA-4CCB-B501-60C2B7B84C5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Exponential Wasted Work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grpSp>
        <p:nvGrpSpPr>
          <p:cNvPr id="31749" name="Group 76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1754" name="Group 21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1783" name="Line 8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4" name="Line 9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5" name="Line 1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6" name="Line 1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7" name="Line 1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1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Oval 4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0" name="Oval 5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1" name="Oval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2" name="Oval 7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3" name="Rectangle 1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4" name="Rectangle 14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5" name="Rectangle 15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5" name="Group 22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1770" name="Line 23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1" name="Line 24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25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26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27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28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Oval 29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7" name="Oval 30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8" name="Oval 31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9" name="Oval 32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0" name="Rectangle 3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1" name="Rectangle 34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2" name="Rectangle 35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6" name="Group 36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1757" name="Line 37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8" name="Line 38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9" name="Line 39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0" name="Line 40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1" name="Line 41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2" name="Line 42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3" name="Oval 43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4" name="Oval 4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5" name="Oval 45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6" name="Oval 46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7" name="Rectangle 47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8" name="Rectangle 48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9" name="Rectangle 49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1750" name="Group 7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1751" name="Oval 64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2" name="Oval 65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3" name="Oval 66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39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3282341-4655-4149-9E4E-61382D99BD7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Exponential Wasted Work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grpSp>
        <p:nvGrpSpPr>
          <p:cNvPr id="32773" name="Group 4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2783" name="Group 5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2812" name="Line 6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Line 7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4" name="Line 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9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1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11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Oval 12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9" name="Oval 1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0" name="Oval 14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1" name="Oval 15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2" name="Rectangle 1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3" name="Rectangle 17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4" name="Rectangle 18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4" name="Group 19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2799" name="Line 20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0" name="Line 21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1" name="Line 22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2" name="Line 23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3" name="Line 24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4" name="Line 25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5" name="Oval 26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6" name="Oval 2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7" name="Oval 28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8" name="Oval 29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9" name="Rectangle 3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0" name="Rectangle 31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1" name="Rectangle 32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5" name="Group 33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2786" name="Line 34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7" name="Line 35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8" name="Line 3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9" name="Line 3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0" name="Line 3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1" name="Line 3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2" name="Oval 40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3" name="Oval 4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4" name="Oval 42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5" name="Oval 43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6" name="Rectangle 44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7" name="Rectangle 45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8" name="Rectangle 46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2774" name="Group 4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2780" name="Oval 48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1" name="Oval 49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2" name="Oval 50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2775" name="Text Box 51"/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2776" name="Text Box 52"/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2777" name="Text Box 53"/>
          <p:cNvSpPr txBox="1">
            <a:spLocks noChangeArrowheads="1"/>
          </p:cNvSpPr>
          <p:nvPr/>
        </p:nvSpPr>
        <p:spPr bwMode="auto">
          <a:xfrm>
            <a:off x="7105650" y="364807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32778" name="Text Box 54"/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2779" name="Text Box 55"/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21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– 10/29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see comments on midterm and HW4?</a:t>
            </a:r>
          </a:p>
          <a:p>
            <a:endParaRPr lang="en-US" dirty="0"/>
          </a:p>
          <a:p>
            <a:r>
              <a:rPr lang="en-US" dirty="0" smtClean="0"/>
              <a:t>Homework </a:t>
            </a:r>
            <a:r>
              <a:rPr lang="en-US" dirty="0" smtClean="0"/>
              <a:t>5 due Tuesday!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3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6E5208-090A-4B07-BA66-AB1384FC279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Exponential Wasted Work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 smtClean="0"/>
              <a:t>Breadth first does not fix this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defRPr/>
            </a:pPr>
            <a:endParaRPr lang="en-US" altLang="en-US" sz="4000" dirty="0" smtClean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endParaRPr lang="en-US" altLang="en-US" sz="4000" dirty="0" smtClean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 smtClean="0"/>
              <a:t>No fixed order works for all graphs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 smtClean="0"/>
              <a:t>Must respect topological ordering of graph (do in reverse </a:t>
            </a:r>
            <a:r>
              <a:rPr lang="en-US" altLang="en-US" sz="4000" dirty="0" err="1" smtClean="0"/>
              <a:t>topsort</a:t>
            </a:r>
            <a:r>
              <a:rPr lang="en-US" altLang="en-US" sz="4000" dirty="0" smtClean="0"/>
              <a:t> order)</a:t>
            </a:r>
          </a:p>
        </p:txBody>
      </p:sp>
      <p:grpSp>
        <p:nvGrpSpPr>
          <p:cNvPr id="33797" name="Group 54"/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3807" name="Group 55"/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3836" name="Line 56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7" name="Line 57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8" name="Line 58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9" name="Line 59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0" name="Line 60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1" name="Line 61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2" name="Oval 62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3" name="Oval 63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4" name="Oval 64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5" name="Oval 65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6" name="Rectangle 6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7" name="Rectangle 67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8" name="Rectangle 68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8" name="Group 69"/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3823" name="Line 70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4" name="Line 71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5" name="Line 72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6" name="Line 73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7" name="Line 74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8" name="Line 75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9" name="Oval 76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0" name="Oval 7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1" name="Oval 78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2" name="Oval 79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3" name="Rectangle 8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4" name="Rectangle 81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5" name="Rectangle 82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9" name="Group 83"/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3810" name="Line 84"/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1" name="Line 85"/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2" name="Line 86"/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3" name="Line 87"/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4" name="Line 88"/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5" name="Line 89"/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6" name="Oval 90"/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7" name="Oval 9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8" name="Oval 92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9" name="Oval 93"/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0" name="Rectangle 94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1" name="Rectangle 95"/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2" name="Rectangle 96"/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3798" name="Group 97"/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3804" name="Oval 98"/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5" name="Oval 99"/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6" name="Oval 100"/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3799" name="Text Box 101"/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3800" name="Text Box 102"/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3801" name="Text Box 103"/>
          <p:cNvSpPr txBox="1">
            <a:spLocks noChangeArrowheads="1"/>
          </p:cNvSpPr>
          <p:nvPr/>
        </p:nvSpPr>
        <p:spPr bwMode="auto">
          <a:xfrm>
            <a:off x="7105650" y="36480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3802" name="Text Box 104"/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3803" name="Text Box 105"/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1EB188-F5BA-471B-8373-2745A0326EAE}" type="slidenum">
              <a:rPr lang="en-US" altLang="en-US" sz="1400" smtClean="0">
                <a:solidFill>
                  <a:schemeClr val="bg2"/>
                </a:solidFill>
                <a:latin typeface="Arial" panose="020B0604020202020204" pitchFamily="34" charset="0"/>
              </a:rPr>
              <a:pPr/>
              <a:t>31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10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Simple algorithm for one-way</a:t>
            </a:r>
            <a:br>
              <a:rPr lang="en-US" altLang="en-US" dirty="0" smtClean="0"/>
            </a:br>
            <a:r>
              <a:rPr lang="en-US" altLang="en-US" dirty="0" smtClean="0"/>
              <a:t>(Embed evaluation in </a:t>
            </a:r>
            <a:r>
              <a:rPr lang="en-US" altLang="en-US" dirty="0" err="1" smtClean="0"/>
              <a:t>topsort</a:t>
            </a:r>
            <a:r>
              <a:rPr lang="en-US" altLang="en-US" dirty="0" smtClean="0"/>
              <a:t>)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4800600"/>
          </a:xfrm>
        </p:spPr>
        <p:txBody>
          <a:bodyPr/>
          <a:lstStyle/>
          <a:p>
            <a:r>
              <a:rPr lang="en-US" altLang="en-US" sz="4000" smtClean="0"/>
              <a:t>After any change:</a:t>
            </a:r>
          </a:p>
          <a:p>
            <a:pPr lvl="1">
              <a:buFontTx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// reset all the marks</a:t>
            </a:r>
          </a:p>
          <a:p>
            <a:pPr lvl="1">
              <a:buFontTx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V.done = false</a:t>
            </a:r>
          </a:p>
          <a:p>
            <a:pPr lvl="2">
              <a:buFont typeface="Monotype Sorts" pitchFamily="2" charset="2"/>
              <a:buNone/>
            </a:pPr>
            <a:endParaRPr lang="en-US" altLang="en-US" sz="320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buFontTx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// make each var up-to-date</a:t>
            </a:r>
          </a:p>
          <a:p>
            <a:pPr lvl="1">
              <a:buFontTx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 smtClean="0">
                <a:solidFill>
                  <a:schemeClr val="bg2"/>
                </a:solidFill>
                <a:latin typeface="Lucida Console" panose="020B0609040504020204" pitchFamily="49" charset="0"/>
              </a:rPr>
              <a:t>evaluate(V)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3D00D1-DE85-4B27-8FFA-C6474746C8A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Simple algorithm for one-way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if (!V.done)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V.done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Parms = empty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V.value = V.eqn(Parms)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</p:txBody>
      </p:sp>
      <p:sp>
        <p:nvSpPr>
          <p:cNvPr id="35845" name="Line 4"/>
          <p:cNvSpPr>
            <a:spLocks noChangeShapeType="1"/>
          </p:cNvSpPr>
          <p:nvPr/>
        </p:nvSpPr>
        <p:spPr bwMode="auto">
          <a:xfrm>
            <a:off x="1034716" y="2638927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1395663" y="3653590"/>
            <a:ext cx="0" cy="4852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31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Still a lot of wasted work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Typically only change small part of system, but this algorithm evaluates all variables every time</a:t>
            </a:r>
          </a:p>
          <a:p>
            <a:endParaRPr lang="en-US" altLang="en-US" smtClean="0"/>
          </a:p>
          <a:p>
            <a:r>
              <a:rPr lang="en-US" altLang="en-US" smtClean="0"/>
              <a:t>Also evaluates variables even if nothing they depend on has changed, or system never needs value </a:t>
            </a:r>
          </a:p>
          <a:p>
            <a:pPr lvl="1"/>
            <a:r>
              <a:rPr lang="en-US" altLang="en-US" smtClean="0"/>
              <a:t>e.g., with non-strict functions such as boolean ops and conditionals</a:t>
            </a:r>
            <a:endParaRPr lang="en-US" alt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BA5E5BC-D5D3-4DD9-9240-195916A3AAB3}" type="slidenum">
              <a:rPr lang="en-US" altLang="en-US" smtClean="0"/>
              <a:pPr/>
              <a:t>33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078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 efficient incremental algorithm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Add bookkeeping</a:t>
            </a:r>
          </a:p>
          <a:p>
            <a:pPr lvl="1"/>
            <a:r>
              <a:rPr lang="en-US" altLang="en-US" smtClean="0"/>
              <a:t>For each variable: OODMark</a:t>
            </a:r>
          </a:p>
          <a:p>
            <a:pPr lvl="2"/>
            <a:r>
              <a:rPr lang="en-US" altLang="en-US" smtClean="0"/>
              <a:t>Indicates variable may be out of date with respect to its constraint</a:t>
            </a:r>
          </a:p>
          <a:p>
            <a:pPr lvl="1"/>
            <a:r>
              <a:rPr lang="en-US" altLang="en-US" smtClean="0"/>
              <a:t>For each dependency edge: pending</a:t>
            </a:r>
          </a:p>
          <a:p>
            <a:pPr lvl="2"/>
            <a:r>
              <a:rPr lang="en-US" altLang="en-US" smtClean="0"/>
              <a:t>Indicates that variable depended upon has changed, but value has not propagated across the edge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3AF702-E79A-4D67-9026-1BF6428987E3}" type="slidenum">
              <a:rPr lang="en-US" altLang="en-US" smtClean="0"/>
              <a:pPr/>
              <a:t>34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04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ABCF53-91B2-4E83-B182-8FB9CFA5130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Part one (of two)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 smtClean="0"/>
              <a:t>When variable (or constraint) changed, call </a:t>
            </a:r>
            <a:r>
              <a:rPr lang="en-US" altLang="en-US" sz="4000" dirty="0" err="1" smtClean="0"/>
              <a:t>MarkOOD</a:t>
            </a:r>
            <a:r>
              <a:rPr lang="en-US" altLang="en-US" sz="4000" dirty="0" smtClean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(v):                   [x]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17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ABCF53-91B2-4E83-B182-8FB9CFA5130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Part one (of two)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 smtClean="0"/>
              <a:t>When variable (or constraint) changed, call </a:t>
            </a:r>
            <a:r>
              <a:rPr lang="en-US" altLang="en-US" sz="4000" dirty="0" err="1" smtClean="0"/>
              <a:t>MarkOOD</a:t>
            </a:r>
            <a:r>
              <a:rPr lang="en-US" altLang="en-US" sz="4000" dirty="0" smtClean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(v):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 smtClean="0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 smtClean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  <p:sp>
        <p:nvSpPr>
          <p:cNvPr id="6" name="Line Callout 1 5"/>
          <p:cNvSpPr/>
          <p:nvPr/>
        </p:nvSpPr>
        <p:spPr bwMode="auto">
          <a:xfrm>
            <a:off x="7254875" y="2846388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38797"/>
              <a:gd name="adj4" fmla="val -70299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Outgoing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20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A9328F-AE27-44D7-A71C-C3B4EECBA7D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4132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Part 2: only evaluate variables when value requested (lazy </a:t>
            </a:r>
            <a:r>
              <a:rPr lang="en-US" altLang="en-US" dirty="0" err="1" smtClean="0"/>
              <a:t>eval</a:t>
            </a:r>
            <a:r>
              <a:rPr lang="en-US" altLang="en-US" dirty="0" smtClean="0"/>
              <a:t>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41157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 smtClean="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 smtClean="0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483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6A9328F-AE27-44D7-A71C-C3B4EECBA7D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4132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Part 2: only evaluate variables when value requested (lazy </a:t>
            </a:r>
            <a:r>
              <a:rPr lang="en-US" altLang="en-US" dirty="0" err="1" smtClean="0"/>
              <a:t>eval</a:t>
            </a:r>
            <a:r>
              <a:rPr lang="en-US" altLang="en-US" dirty="0" smtClean="0"/>
              <a:t>)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41157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 smtClean="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 smtClean="0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 smtClean="0"/>
          </a:p>
        </p:txBody>
      </p:sp>
      <p:sp>
        <p:nvSpPr>
          <p:cNvPr id="6" name="Line Callout 1 5"/>
          <p:cNvSpPr/>
          <p:nvPr/>
        </p:nvSpPr>
        <p:spPr bwMode="auto">
          <a:xfrm>
            <a:off x="5642768" y="2012072"/>
            <a:ext cx="1820863" cy="922337"/>
          </a:xfrm>
          <a:prstGeom prst="borderCallout1">
            <a:avLst>
              <a:gd name="adj1" fmla="val 98189"/>
              <a:gd name="adj2" fmla="val 1146"/>
              <a:gd name="adj3" fmla="val 246145"/>
              <a:gd name="adj4" fmla="val -28380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29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E6FA6E4-FB4E-46AA-A45D-5349466F7FB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5476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UpdateIfPending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v,Parms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false  </a:t>
            </a:r>
            <a:r>
              <a:rPr lang="en-US" altLang="en-US" sz="1600" i="1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|=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if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V.eqn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Parms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 if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!=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Foreach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   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D.pending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60174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Part 2: only evaluate variables when value requested (lazy </a:t>
            </a:r>
            <a:r>
              <a:rPr lang="en-US" altLang="en-US" dirty="0" err="1" smtClean="0"/>
              <a:t>eval</a:t>
            </a:r>
            <a:r>
              <a:rPr lang="en-US" altLang="en-US" dirty="0" smtClean="0"/>
              <a:t>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2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Algorithms for Constraint Satisfaction in User Interfaces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Scott Hudson, HCII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&amp;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34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E6FA6E4-FB4E-46AA-A45D-5349466F7FB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5476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UpdateIfPending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v,Parms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false  </a:t>
            </a:r>
            <a:r>
              <a:rPr lang="en-US" altLang="en-US" sz="1600" i="1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|=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E.pending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if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pendingIn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V.eqn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Parms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 if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!=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v.value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newval</a:t>
            </a:r>
            <a:endParaRPr lang="en-US" altLang="en-US" sz="2200" dirty="0" smtClean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	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Foreach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      </a:t>
            </a:r>
            <a:r>
              <a:rPr lang="en-US" altLang="en-US" sz="2200" dirty="0" err="1" smtClean="0">
                <a:solidFill>
                  <a:schemeClr val="bg2"/>
                </a:solidFill>
                <a:latin typeface="Lucida Console" panose="020B0609040504020204" pitchFamily="49" charset="0"/>
              </a:rPr>
              <a:t>D.pending</a:t>
            </a:r>
            <a:r>
              <a:rPr lang="en-US" altLang="en-US" sz="22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dirty="0" smtClean="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60174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Part 2: only evaluate variables when value requested (lazy </a:t>
            </a:r>
            <a:r>
              <a:rPr lang="en-US" altLang="en-US" dirty="0" err="1" smtClean="0"/>
              <a:t>eval</a:t>
            </a:r>
            <a:r>
              <a:rPr lang="en-US" altLang="en-US" dirty="0" smtClean="0"/>
              <a:t>)</a:t>
            </a:r>
          </a:p>
        </p:txBody>
      </p:sp>
      <p:sp>
        <p:nvSpPr>
          <p:cNvPr id="6" name="Line Callout 1 5"/>
          <p:cNvSpPr/>
          <p:nvPr/>
        </p:nvSpPr>
        <p:spPr bwMode="auto">
          <a:xfrm>
            <a:off x="6287294" y="3068889"/>
            <a:ext cx="2665412" cy="992188"/>
          </a:xfrm>
          <a:prstGeom prst="borderCallout1">
            <a:avLst>
              <a:gd name="adj1" fmla="val 98189"/>
              <a:gd name="adj2" fmla="val 1146"/>
              <a:gd name="adj3" fmla="val 154921"/>
              <a:gd name="adj4" fmla="val -60686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Can do lazy evaluation here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2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3C1782-3C38-40EC-981A-2C47C15D937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5059" name="AutoShape 30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0" name="AutoShape 28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45062" name="Group 27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5063" name="Group 1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5074" name="Group 11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9" name="Oval 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8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1" name="Oval 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75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76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7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8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5064" name="Group 17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5066" name="Group 1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1" name="Oval 1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3" name="Oval 2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67" name="Group 2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68" name="Oval 2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69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0" name="Oval 2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5065" name="Line 26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7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B1B02A-7130-4F2F-B094-36B5C784CF43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6083" name="AutoShape 28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4" name="AutoShape 26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6089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6100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105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7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101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102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3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4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6090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6092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097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8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9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093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094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6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6091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7" name="Text Box 24"/>
          <p:cNvSpPr txBox="1">
            <a:spLocks noChangeArrowheads="1"/>
          </p:cNvSpPr>
          <p:nvPr/>
        </p:nvSpPr>
        <p:spPr bwMode="auto">
          <a:xfrm>
            <a:off x="228600" y="6080125"/>
            <a:ext cx="2849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Change Here</a:t>
            </a:r>
          </a:p>
        </p:txBody>
      </p:sp>
      <p:sp>
        <p:nvSpPr>
          <p:cNvPr id="46088" name="Line 25"/>
          <p:cNvSpPr>
            <a:spLocks noChangeShapeType="1"/>
          </p:cNvSpPr>
          <p:nvPr/>
        </p:nvSpPr>
        <p:spPr bwMode="auto">
          <a:xfrm flipV="1">
            <a:off x="2590800" y="5791200"/>
            <a:ext cx="1143000" cy="533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01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79D225-E8D6-4C57-96D9-0ED32C5C1FF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7107" name="AutoShape 44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8" name="AutoShape 39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mtClean="0"/>
              <a:t>Mark out of date</a:t>
            </a:r>
          </a:p>
        </p:txBody>
      </p:sp>
      <p:grpSp>
        <p:nvGrpSpPr>
          <p:cNvPr id="47111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7127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7138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43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5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9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40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2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7128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7130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35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6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7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1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32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3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4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7129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2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7125" name="Line 2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2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3" name="Group 27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7123" name="Line 2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Line 2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4" name="Group 30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7121" name="Line 3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Line 3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5" name="Group 33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7119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6" name="Group 41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7117" name="Line 4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4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60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9998FD-B9C2-4417-AF2A-900222FDDBA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2" name="AutoShape 40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mtClean="0"/>
              <a:t>Eval this</a:t>
            </a:r>
          </a:p>
        </p:txBody>
      </p:sp>
      <p:grpSp>
        <p:nvGrpSpPr>
          <p:cNvPr id="48135" name="Group 4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8152" name="Group 5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8163" name="Group 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8" name="Oval 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9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70" name="Oval 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64" name="Group 1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65" name="Oval 1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7" name="Oval 1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3" name="Group 14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8155" name="Group 15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0" name="Oval 16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2" name="Oval 18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56" name="Group 19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57" name="Oval 20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58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59" name="Oval 22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4" name="Line 23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6" name="Group 24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8150" name="Line 2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1" name="Line 2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7" name="Group 27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8148" name="Line 2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Line 2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8" name="Group 30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8146" name="Line 3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Line 3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9" name="Group 33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8144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40" name="Line 39"/>
          <p:cNvSpPr>
            <a:spLocks noChangeShapeType="1"/>
          </p:cNvSpPr>
          <p:nvPr/>
        </p:nvSpPr>
        <p:spPr bwMode="auto">
          <a:xfrm flipV="1">
            <a:off x="2613025" y="1676400"/>
            <a:ext cx="2720975" cy="381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41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8142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53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B7360F-F3FC-4EF0-B0DF-7A140827AF53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9155" name="AutoShape 47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6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49158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9177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9188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93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5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9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90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2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9178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9180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85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7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1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82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4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9179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9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9175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0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9173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4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1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9171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2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9169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3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3"/>
          <p:cNvSpPr txBox="1">
            <a:spLocks noChangeArrowheads="1"/>
          </p:cNvSpPr>
          <p:nvPr/>
        </p:nvSpPr>
        <p:spPr bwMode="auto">
          <a:xfrm rot="-2308363">
            <a:off x="3505200" y="1828800"/>
            <a:ext cx="1327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Request</a:t>
            </a:r>
          </a:p>
        </p:txBody>
      </p:sp>
      <p:grpSp>
        <p:nvGrpSpPr>
          <p:cNvPr id="49166" name="Group 48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9167" name="Line 4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8" name="Line 5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09247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C2FFC1-C6CC-4F1D-B581-0623A8F5613B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0179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0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0201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0212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17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9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13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14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5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6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0202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0204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09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1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05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06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0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8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0203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3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0199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0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4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0197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8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5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0195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6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0193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7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44"/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90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0191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74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10051B-A759-42F5-B26B-D918C5D6E4F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1203" name="AutoShape 46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4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1227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1238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43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5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9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40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2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1228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1230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35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7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1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32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4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1229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7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1225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8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1223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9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1221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10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1219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1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Text Box 44"/>
          <p:cNvSpPr txBox="1">
            <a:spLocks noChangeArrowheads="1"/>
          </p:cNvSpPr>
          <p:nvPr/>
        </p:nvSpPr>
        <p:spPr bwMode="auto">
          <a:xfrm>
            <a:off x="0" y="5716588"/>
            <a:ext cx="52276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Don’t need to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eval any of these! (Not out-of-date)</a:t>
            </a:r>
          </a:p>
        </p:txBody>
      </p:sp>
      <p:sp>
        <p:nvSpPr>
          <p:cNvPr id="51214" name="Line 45"/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15" name="Group 47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1217" name="Line 4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4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6" name="Line 50"/>
          <p:cNvSpPr>
            <a:spLocks noChangeShapeType="1"/>
          </p:cNvSpPr>
          <p:nvPr/>
        </p:nvSpPr>
        <p:spPr bwMode="auto">
          <a:xfrm flipH="1" flipV="1">
            <a:off x="1828800" y="5049838"/>
            <a:ext cx="495300" cy="11191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11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1650C36-2F0F-4F7E-9611-8334D46CFB4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2227" name="AutoShape 48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8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2230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2249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2260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65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7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61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62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4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2250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2252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57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8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9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53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54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5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6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2251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1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2247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2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2245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3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2243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4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2241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5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Line 45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38" name="Group 49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2239" name="Line 5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5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32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FF78BE3-E3F4-4DBD-A3DC-2D281A5B0C7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3251" name="AutoShape 45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2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3254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3274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3285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90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91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92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86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87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9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3275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3277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82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4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78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79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1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3276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5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3272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3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6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3270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1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7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3268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9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8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3266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7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59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43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44"/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63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3264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5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68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Form of constraints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For UI work, typically express in form of equations</a:t>
            </a:r>
          </a:p>
          <a:p>
            <a:pPr lvl="1"/>
            <a:r>
              <a:rPr lang="en-US" altLang="en-US" smtClean="0"/>
              <a:t>this.x = that.x + that.w + 5  </a:t>
            </a:r>
          </a:p>
          <a:p>
            <a:pPr lvl="3"/>
            <a:r>
              <a:rPr lang="en-US" altLang="en-US" smtClean="0"/>
              <a:t>5 pixels to the right</a:t>
            </a:r>
          </a:p>
          <a:p>
            <a:pPr lvl="1"/>
            <a:r>
              <a:rPr lang="en-US" altLang="en-US" smtClean="0"/>
              <a:t>this.x = that.x + that.w/2 - this.w/2</a:t>
            </a:r>
          </a:p>
          <a:p>
            <a:pPr lvl="3"/>
            <a:r>
              <a:rPr lang="en-US" altLang="en-US" smtClean="0"/>
              <a:t>centered</a:t>
            </a:r>
          </a:p>
          <a:p>
            <a:pPr lvl="1"/>
            <a:r>
              <a:rPr lang="en-US" altLang="en-US" smtClean="0"/>
              <a:t>this.w = 10 + max </a:t>
            </a:r>
            <a:r>
              <a:rPr lang="en-US" altLang="en-US" smtClean="0">
                <a:sym typeface="StarMath" pitchFamily="2" charset="2"/>
              </a:rPr>
              <a:t>child[i].x + child[i].w</a:t>
            </a:r>
          </a:p>
          <a:p>
            <a:pPr lvl="3"/>
            <a:r>
              <a:rPr lang="en-US" altLang="en-US" smtClean="0"/>
              <a:t>10 larger than children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&amp; Brad Myers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16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91CFDCF-8574-4CFA-98B7-41998C6572D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427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4278" name="Group 6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4300" name="Group 7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4311" name="Group 8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16" name="Oval 9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7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8" name="Oval 11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12" name="Group 12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13" name="Oval 13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4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5" name="Oval 15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4301" name="Group 16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4303" name="Group 1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08" name="Oval 1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9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0" name="Oval 2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04" name="Group 2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05" name="Oval 2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07" name="Oval 2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4302" name="Line 25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79" name="Group 26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4298" name="Line 2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9" name="Line 2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0" name="Group 29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4296" name="Line 3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7" name="Line 3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1" name="Group 32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4294" name="Line 33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Line 34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2" name="Group 35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4292" name="Line 3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3" name="Line 3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3" name="Line 41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2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3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4"/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Text Box 45"/>
          <p:cNvSpPr txBox="1">
            <a:spLocks noChangeArrowheads="1"/>
          </p:cNvSpPr>
          <p:nvPr/>
        </p:nvSpPr>
        <p:spPr bwMode="auto">
          <a:xfrm>
            <a:off x="4267200" y="5715000"/>
            <a:ext cx="206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(Trivial) eval</a:t>
            </a:r>
          </a:p>
        </p:txBody>
      </p:sp>
      <p:grpSp>
        <p:nvGrpSpPr>
          <p:cNvPr id="54288" name="Group 46"/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4290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1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9" name="Oval 49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128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8197DC6-543C-4D2A-A9A8-C1500F3DB49A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5299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0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5302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5327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5338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43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4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5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9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40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2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5328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5330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35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7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1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32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4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5329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3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5325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6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4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5323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4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5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5321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6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5319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0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07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Oval 45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11" name="Oval 46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5312" name="Group 47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5317" name="Line 48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Line 49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13" name="Group 50"/>
          <p:cNvGrpSpPr>
            <a:grpSpLocks/>
          </p:cNvGrpSpPr>
          <p:nvPr/>
        </p:nvGrpSpPr>
        <p:grpSpPr bwMode="auto">
          <a:xfrm rot="-3818849">
            <a:off x="4537075" y="3635375"/>
            <a:ext cx="304800" cy="457200"/>
            <a:chOff x="1056" y="3552"/>
            <a:chExt cx="192" cy="288"/>
          </a:xfrm>
        </p:grpSpPr>
        <p:sp>
          <p:nvSpPr>
            <p:cNvPr id="55315" name="Line 51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Line 52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14" name="Text Box 53"/>
          <p:cNvSpPr txBox="1">
            <a:spLocks noChangeArrowheads="1"/>
          </p:cNvSpPr>
          <p:nvPr/>
        </p:nvSpPr>
        <p:spPr bwMode="auto">
          <a:xfrm>
            <a:off x="5472113" y="4398963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03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0DCC9D-9BA8-42FC-A33A-19CF8245A7A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6323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4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6326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6348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6359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64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5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6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60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61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2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3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6349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6351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56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7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8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52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53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4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5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6350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7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6346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8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6344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9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6342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0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Oval 40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3" name="Oval 41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4" name="Oval 42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6335" name="Group 4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6340" name="Line 4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Line 4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36" name="Group 46"/>
          <p:cNvGrpSpPr>
            <a:grpSpLocks/>
          </p:cNvGrpSpPr>
          <p:nvPr/>
        </p:nvGrpSpPr>
        <p:grpSpPr bwMode="auto">
          <a:xfrm rot="-1527565">
            <a:off x="4419600" y="2268538"/>
            <a:ext cx="304800" cy="457200"/>
            <a:chOff x="1056" y="3552"/>
            <a:chExt cx="192" cy="288"/>
          </a:xfrm>
        </p:grpSpPr>
        <p:sp>
          <p:nvSpPr>
            <p:cNvPr id="56338" name="Line 47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9" name="Line 48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7" name="Text Box 49"/>
          <p:cNvSpPr txBox="1">
            <a:spLocks noChangeArrowheads="1"/>
          </p:cNvSpPr>
          <p:nvPr/>
        </p:nvSpPr>
        <p:spPr bwMode="auto">
          <a:xfrm>
            <a:off x="4356100" y="2909888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90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D84AC1-6B6E-453B-9443-CE52B9E974F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7347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8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7350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7366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7377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82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4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8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9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1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7367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7369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74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6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0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3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7368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1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7364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5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2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7362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3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3" name="Oval 36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4" name="Oval 37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7355" name="Group 39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7360" name="Line 40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1" name="Line 41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6" name="Text Box 45"/>
          <p:cNvSpPr txBox="1">
            <a:spLocks noChangeArrowheads="1"/>
          </p:cNvSpPr>
          <p:nvPr/>
        </p:nvSpPr>
        <p:spPr bwMode="auto">
          <a:xfrm>
            <a:off x="5873750" y="1190625"/>
            <a:ext cx="835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57357" name="Oval 46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8" name="Line 34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Oval 47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94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336107-DF6D-480D-A891-0A358446E38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8371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2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8374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8389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8400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405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7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401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402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4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8390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8392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397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9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393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39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6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8391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5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8387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8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6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8385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6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7" name="Oval 3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8" name="Oval 32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8379" name="Group 3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8383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4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80" name="Text Box 36"/>
          <p:cNvSpPr txBox="1">
            <a:spLocks noChangeArrowheads="1"/>
          </p:cNvSpPr>
          <p:nvPr/>
        </p:nvSpPr>
        <p:spPr bwMode="auto">
          <a:xfrm>
            <a:off x="4094163" y="989013"/>
            <a:ext cx="954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</a:t>
            </a:r>
          </a:p>
        </p:txBody>
      </p:sp>
      <p:sp>
        <p:nvSpPr>
          <p:cNvPr id="58381" name="Oval 37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82" name="Oval 39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88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C0A0E36-A47A-41B8-9303-FC993AA2022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939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grpSp>
        <p:nvGrpSpPr>
          <p:cNvPr id="59398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9414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9425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30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3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2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26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27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8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9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9415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9417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22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3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4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18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19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0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1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9416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99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9412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3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00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9410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1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1" name="Oval 3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2" name="Oval 32"/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9403" name="Group 33"/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9408" name="Line 34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Line 35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4" name="Oval 37"/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5" name="Line 38"/>
          <p:cNvSpPr>
            <a:spLocks noChangeShapeType="1"/>
          </p:cNvSpPr>
          <p:nvPr/>
        </p:nvSpPr>
        <p:spPr bwMode="auto">
          <a:xfrm flipH="1" flipV="1">
            <a:off x="7750175" y="2728913"/>
            <a:ext cx="261938" cy="299085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Text Box 36"/>
          <p:cNvSpPr txBox="1">
            <a:spLocks noChangeArrowheads="1"/>
          </p:cNvSpPr>
          <p:nvPr/>
        </p:nvSpPr>
        <p:spPr bwMode="auto">
          <a:xfrm>
            <a:off x="4867275" y="5057775"/>
            <a:ext cx="401796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Notice we can do that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1000 times and these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never get evaluated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because they aren’t needed</a:t>
            </a:r>
          </a:p>
        </p:txBody>
      </p:sp>
      <p:sp>
        <p:nvSpPr>
          <p:cNvPr id="59407" name="Oval 39"/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29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A20DEE-C2A6-4E2F-B635-1C560CB15EC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0419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0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Rewind</a:t>
            </a:r>
          </a:p>
        </p:txBody>
      </p:sp>
      <p:grpSp>
        <p:nvGrpSpPr>
          <p:cNvPr id="60422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0442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0453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8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9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60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54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55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6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7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0443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0445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0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1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2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46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47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48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49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0444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3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0440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4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0438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5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0436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6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0434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427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Text Box 41"/>
          <p:cNvSpPr txBox="1">
            <a:spLocks noChangeArrowheads="1"/>
          </p:cNvSpPr>
          <p:nvPr/>
        </p:nvSpPr>
        <p:spPr bwMode="auto">
          <a:xfrm>
            <a:off x="4264025" y="5902325"/>
            <a:ext cx="4879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Suppose this value didn’t change</a:t>
            </a:r>
          </a:p>
        </p:txBody>
      </p:sp>
      <p:sp>
        <p:nvSpPr>
          <p:cNvPr id="60431" name="Oval 45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32" name="Line 46"/>
          <p:cNvSpPr>
            <a:spLocks noChangeShapeType="1"/>
          </p:cNvSpPr>
          <p:nvPr/>
        </p:nvSpPr>
        <p:spPr bwMode="auto">
          <a:xfrm flipH="1" flipV="1">
            <a:off x="5378450" y="4773613"/>
            <a:ext cx="293688" cy="123983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Oval 47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B6493-620C-4E9B-B511-9E5BD2EE0EB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1443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4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2</a:t>
            </a:r>
          </a:p>
        </p:txBody>
      </p:sp>
      <p:grpSp>
        <p:nvGrpSpPr>
          <p:cNvPr id="61446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1467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1478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83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4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5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9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80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2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1468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1470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75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7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1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72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4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1469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7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1465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8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1463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9" name="Group 31"/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1461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50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1459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1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Line 39"/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Text Box 40"/>
          <p:cNvSpPr txBox="1">
            <a:spLocks noChangeArrowheads="1"/>
          </p:cNvSpPr>
          <p:nvPr/>
        </p:nvSpPr>
        <p:spPr bwMode="auto">
          <a:xfrm>
            <a:off x="4264025" y="5902325"/>
            <a:ext cx="4524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No pending marks placed here</a:t>
            </a:r>
          </a:p>
        </p:txBody>
      </p:sp>
      <p:sp>
        <p:nvSpPr>
          <p:cNvPr id="61455" name="Oval 4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6" name="Line 42"/>
          <p:cNvSpPr>
            <a:spLocks noChangeShapeType="1"/>
          </p:cNvSpPr>
          <p:nvPr/>
        </p:nvSpPr>
        <p:spPr bwMode="auto">
          <a:xfrm flipH="1" flipV="1">
            <a:off x="4424363" y="3797300"/>
            <a:ext cx="665162" cy="216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Oval 43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8" name="Line 44"/>
          <p:cNvSpPr>
            <a:spLocks noChangeShapeType="1"/>
          </p:cNvSpPr>
          <p:nvPr/>
        </p:nvSpPr>
        <p:spPr bwMode="auto">
          <a:xfrm flipV="1">
            <a:off x="5567363" y="3933825"/>
            <a:ext cx="434975" cy="19970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42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50140E-A081-4462-84E1-B8CE865EF1C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2467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8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2</a:t>
            </a:r>
          </a:p>
        </p:txBody>
      </p:sp>
      <p:grpSp>
        <p:nvGrpSpPr>
          <p:cNvPr id="62470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2486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2497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502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3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4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8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9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0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1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2487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2489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494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6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0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1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3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2488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1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2484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2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2482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3" name="Group 34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2480" name="Line 35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36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74" name="Line 37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38"/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Text Box 40"/>
          <p:cNvSpPr txBox="1">
            <a:spLocks noChangeArrowheads="1"/>
          </p:cNvSpPr>
          <p:nvPr/>
        </p:nvSpPr>
        <p:spPr bwMode="auto">
          <a:xfrm>
            <a:off x="266700" y="1625600"/>
            <a:ext cx="27019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(and no outgoing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pending marks)</a:t>
            </a:r>
          </a:p>
        </p:txBody>
      </p:sp>
      <p:sp>
        <p:nvSpPr>
          <p:cNvPr id="62477" name="Oval 41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78" name="Line 42"/>
          <p:cNvSpPr>
            <a:spLocks noChangeShapeType="1"/>
          </p:cNvSpPr>
          <p:nvPr/>
        </p:nvSpPr>
        <p:spPr bwMode="auto">
          <a:xfrm>
            <a:off x="2703513" y="2076450"/>
            <a:ext cx="836612" cy="776288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Oval 43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609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84A9C3-5D29-46FC-88A7-AE5A74AC872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3491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2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2</a:t>
            </a:r>
          </a:p>
        </p:txBody>
      </p:sp>
      <p:grpSp>
        <p:nvGrpSpPr>
          <p:cNvPr id="63494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3509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3520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25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6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7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21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22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4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3510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3512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17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9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13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14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6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3511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5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3507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6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3505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7" name="Group 31"/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3503" name="Line 32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33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8" name="Line 34"/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Text Box 36"/>
          <p:cNvSpPr txBox="1">
            <a:spLocks noChangeArrowheads="1"/>
          </p:cNvSpPr>
          <p:nvPr/>
        </p:nvSpPr>
        <p:spPr bwMode="auto">
          <a:xfrm>
            <a:off x="6745288" y="355600"/>
            <a:ext cx="1604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</a:p>
        </p:txBody>
      </p:sp>
      <p:sp>
        <p:nvSpPr>
          <p:cNvPr id="63500" name="Oval 37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501" name="Line 38"/>
          <p:cNvSpPr>
            <a:spLocks noChangeShapeType="1"/>
          </p:cNvSpPr>
          <p:nvPr/>
        </p:nvSpPr>
        <p:spPr bwMode="auto">
          <a:xfrm flipH="1">
            <a:off x="5616575" y="666750"/>
            <a:ext cx="1098550" cy="7429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Oval 39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4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Power of constraints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If something changes, system can determine effects</a:t>
            </a:r>
          </a:p>
          <a:p>
            <a:pPr lvl="1"/>
            <a:r>
              <a:rPr lang="en-US" altLang="en-US" smtClean="0"/>
              <a:t>automatically</a:t>
            </a:r>
          </a:p>
          <a:p>
            <a:pPr lvl="1"/>
            <a:r>
              <a:rPr lang="en-US" altLang="en-US" smtClean="0"/>
              <a:t>just change the object that has to change, the rest “just happens”</a:t>
            </a:r>
          </a:p>
          <a:p>
            <a:pPr lvl="2"/>
            <a:r>
              <a:rPr lang="en-US" altLang="en-US" smtClean="0"/>
              <a:t>very nice property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46AB80-563F-4AA0-A53A-5CA25EB8B90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76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693465-E694-4FC6-A1A5-FC69EB81001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4515" name="AutoShape 2"/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6" name="AutoShape 3"/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2</a:t>
            </a:r>
          </a:p>
        </p:txBody>
      </p:sp>
      <p:grpSp>
        <p:nvGrpSpPr>
          <p:cNvPr id="64518" name="Group 5"/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4531" name="Group 6"/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4542" name="Group 7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47" name="Oval 8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8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9" name="Oval 10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43" name="Group 11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44" name="Oval 12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5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6" name="Oval 14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4532" name="Group 15"/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4534" name="Group 16"/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39" name="Oval 17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1" name="Oval 19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35" name="Group 20"/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36" name="Oval 21"/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3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38" name="Oval 23"/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4533" name="Line 24"/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19" name="Group 25"/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4529" name="Line 26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27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20" name="Group 28"/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4527" name="Line 29"/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30"/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21" name="Text Box 35"/>
          <p:cNvSpPr txBox="1">
            <a:spLocks noChangeArrowheads="1"/>
          </p:cNvSpPr>
          <p:nvPr/>
        </p:nvSpPr>
        <p:spPr bwMode="auto">
          <a:xfrm>
            <a:off x="3846513" y="758825"/>
            <a:ext cx="1042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 </a:t>
            </a:r>
          </a:p>
        </p:txBody>
      </p:sp>
      <p:sp>
        <p:nvSpPr>
          <p:cNvPr id="64522" name="Oval 36"/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3" name="Oval 38"/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4" name="Text Box 39"/>
          <p:cNvSpPr txBox="1">
            <a:spLocks noChangeArrowheads="1"/>
          </p:cNvSpPr>
          <p:nvPr/>
        </p:nvSpPr>
        <p:spPr bwMode="auto">
          <a:xfrm>
            <a:off x="588963" y="1747838"/>
            <a:ext cx="378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Didn’t have to eval these</a:t>
            </a:r>
          </a:p>
        </p:txBody>
      </p:sp>
      <p:sp>
        <p:nvSpPr>
          <p:cNvPr id="64525" name="Line 40"/>
          <p:cNvSpPr>
            <a:spLocks noChangeShapeType="1"/>
          </p:cNvSpPr>
          <p:nvPr/>
        </p:nvSpPr>
        <p:spPr bwMode="auto">
          <a:xfrm flipV="1">
            <a:off x="4324350" y="1643063"/>
            <a:ext cx="1100138" cy="387350"/>
          </a:xfrm>
          <a:prstGeom prst="line">
            <a:avLst/>
          </a:prstGeom>
          <a:noFill/>
          <a:ln w="76200">
            <a:solidFill>
              <a:srgbClr val="6E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41"/>
          <p:cNvSpPr>
            <a:spLocks noChangeShapeType="1"/>
          </p:cNvSpPr>
          <p:nvPr/>
        </p:nvSpPr>
        <p:spPr bwMode="auto">
          <a:xfrm>
            <a:off x="3627438" y="2198688"/>
            <a:ext cx="169862" cy="760412"/>
          </a:xfrm>
          <a:prstGeom prst="line">
            <a:avLst/>
          </a:prstGeom>
          <a:noFill/>
          <a:ln w="76200">
            <a:solidFill>
              <a:srgbClr val="6E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03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Algorithm is “partially optimal”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Optimal in set of equations evaluated    [*]</a:t>
            </a:r>
          </a:p>
          <a:p>
            <a:pPr lvl="1"/>
            <a:r>
              <a:rPr lang="en-US" altLang="en-US" smtClean="0"/>
              <a:t>Under fairly strong assumptions </a:t>
            </a:r>
          </a:p>
          <a:p>
            <a:r>
              <a:rPr lang="en-US" altLang="en-US" smtClean="0"/>
              <a:t>Does non-optimal total work [x]</a:t>
            </a:r>
          </a:p>
          <a:p>
            <a:pPr lvl="1"/>
            <a:r>
              <a:rPr lang="en-US" altLang="en-US" smtClean="0"/>
              <a:t>“Touches” more things than optimal set during Mark_OOD phase</a:t>
            </a:r>
          </a:p>
          <a:p>
            <a:pPr lvl="2"/>
            <a:r>
              <a:rPr lang="en-US" altLang="en-US" smtClean="0"/>
              <a:t>Fortunately simplest / fastest part</a:t>
            </a:r>
          </a:p>
          <a:p>
            <a:pPr lvl="1"/>
            <a:r>
              <a:rPr lang="en-US" altLang="en-US" smtClean="0"/>
              <a:t>Very close to theoretical lower bound </a:t>
            </a:r>
          </a:p>
          <a:p>
            <a:pPr lvl="1"/>
            <a:r>
              <a:rPr lang="en-US" altLang="en-US" smtClean="0"/>
              <a:t>No better algorithm known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CE408F-A63F-46FA-A1C6-32579773CFBB}" type="slidenum">
              <a:rPr lang="en-US" altLang="en-US" smtClean="0"/>
              <a:pPr/>
              <a:t>61</a:t>
            </a:fld>
            <a:endParaRPr lang="en-US" altLang="en-US"/>
          </a:p>
        </p:txBody>
      </p:sp>
      <p:sp>
        <p:nvSpPr>
          <p:cNvPr id="65541" name="Oval 4"/>
          <p:cNvSpPr>
            <a:spLocks noChangeArrowheads="1"/>
          </p:cNvSpPr>
          <p:nvPr/>
        </p:nvSpPr>
        <p:spPr bwMode="auto">
          <a:xfrm>
            <a:off x="8001000" y="1719263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41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Good asymptotic result, but also very practical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Minimal amount of bookkeeping</a:t>
            </a:r>
          </a:p>
          <a:p>
            <a:pPr lvl="1"/>
            <a:r>
              <a:rPr lang="en-US" altLang="en-US" smtClean="0"/>
              <a:t>Simple and statically allocated</a:t>
            </a:r>
          </a:p>
          <a:p>
            <a:pPr lvl="1"/>
            <a:r>
              <a:rPr lang="en-US" altLang="en-US" smtClean="0"/>
              <a:t>Only local information</a:t>
            </a:r>
          </a:p>
          <a:p>
            <a:r>
              <a:rPr lang="en-US" altLang="en-US" smtClean="0"/>
              <a:t>Operations are simple</a:t>
            </a:r>
          </a:p>
          <a:p>
            <a:r>
              <a:rPr lang="en-US" altLang="en-US" smtClean="0"/>
              <a:t>Also has very simple extension to handling pointers and dynamic dependencies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F4F9AB-E875-43EB-B496-B313BCB408AC}" type="slidenum">
              <a:rPr lang="en-US" altLang="en-US" smtClean="0"/>
              <a:pPr/>
              <a:t>62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714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Multi-way implementation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a “planner” algorithm to assign a direction to each undirected edge of dependency graph</a:t>
            </a:r>
          </a:p>
          <a:p>
            <a:r>
              <a:rPr lang="en-US" altLang="en-US" smtClean="0"/>
              <a:t>Now have a one-way problem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F37160-3A55-4705-87BB-31A09F9342D6}" type="slidenum">
              <a:rPr lang="en-US" altLang="en-US" smtClean="0"/>
              <a:pPr/>
              <a:t>63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67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DeltaBlue incremental planning algorithm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Assume “constraint hierarchies”</a:t>
            </a:r>
          </a:p>
          <a:p>
            <a:pPr lvl="1"/>
            <a:r>
              <a:rPr lang="en-US" altLang="en-US" smtClean="0"/>
              <a:t>Strengths of constraints</a:t>
            </a:r>
          </a:p>
          <a:p>
            <a:pPr lvl="1"/>
            <a:r>
              <a:rPr lang="en-US" altLang="en-US" smtClean="0"/>
              <a:t>Important to allow more control when over or under constrained</a:t>
            </a:r>
          </a:p>
          <a:p>
            <a:pPr lvl="2"/>
            <a:r>
              <a:rPr lang="en-US" altLang="en-US" smtClean="0"/>
              <a:t>Force all to be over constrained, then relax weakest constraints</a:t>
            </a:r>
          </a:p>
          <a:p>
            <a:pPr lvl="2"/>
            <a:r>
              <a:rPr lang="en-US" altLang="en-US" smtClean="0"/>
              <a:t>Substantially improves predictability</a:t>
            </a:r>
          </a:p>
          <a:p>
            <a:r>
              <a:rPr lang="en-US" altLang="en-US" smtClean="0"/>
              <a:t>Restriction: acyclic (undirected) dependency graphs only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F29D7D-8ACB-4C6D-843D-8D80C07ED369}" type="slidenum">
              <a:rPr lang="en-US" altLang="en-US" smtClean="0"/>
              <a:pPr/>
              <a:t>64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90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plan is a set of edge directions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Assume we have multiple methods for enforcing a constraint</a:t>
            </a:r>
          </a:p>
          <a:p>
            <a:pPr lvl="1"/>
            <a:r>
              <a:rPr lang="en-US" altLang="en-US" smtClean="0"/>
              <a:t>One per (output) variable </a:t>
            </a:r>
          </a:p>
          <a:p>
            <a:pPr lvl="1"/>
            <a:r>
              <a:rPr lang="en-US" altLang="en-US" smtClean="0"/>
              <a:t>Picking method sets edge directions</a:t>
            </a:r>
          </a:p>
          <a:p>
            <a:r>
              <a:rPr lang="en-US" altLang="en-US" smtClean="0"/>
              <a:t>Given existing plan and change to constraints, find a new plan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E9E9D4-920D-4972-906A-B364BF5B0A38}" type="slidenum">
              <a:rPr lang="en-US" altLang="en-US" smtClean="0"/>
              <a:pPr/>
              <a:t>65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16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Finding a new plan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For added constraints</a:t>
            </a:r>
          </a:p>
          <a:p>
            <a:pPr lvl="1"/>
            <a:r>
              <a:rPr lang="en-US" altLang="en-US" smtClean="0"/>
              <a:t>May need to break a weaker constraint (somewhere) to enforce new constraint</a:t>
            </a:r>
          </a:p>
          <a:p>
            <a:r>
              <a:rPr lang="en-US" altLang="en-US" smtClean="0"/>
              <a:t>For removed constraints</a:t>
            </a:r>
          </a:p>
          <a:p>
            <a:pPr lvl="1"/>
            <a:r>
              <a:rPr lang="en-US" altLang="en-US" smtClean="0"/>
              <a:t>May have weaker unenforced constraints that can now be satisfied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E258F5-A472-49C0-8CC7-17C56FC21A10}" type="slidenum">
              <a:rPr lang="en-US" altLang="en-US" smtClean="0"/>
              <a:pPr/>
              <a:t>66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55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9543"/>
            <a:ext cx="7543800" cy="1295400"/>
          </a:xfrm>
        </p:spPr>
        <p:txBody>
          <a:bodyPr/>
          <a:lstStyle/>
          <a:p>
            <a:r>
              <a:rPr lang="en-US" altLang="en-US" dirty="0" smtClean="0"/>
              <a:t>Finding possible constraints to break when adding a new one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81725"/>
            <a:ext cx="8229600" cy="3949199"/>
          </a:xfrm>
        </p:spPr>
        <p:txBody>
          <a:bodyPr/>
          <a:lstStyle/>
          <a:p>
            <a:r>
              <a:rPr lang="en-US" altLang="en-US" dirty="0" smtClean="0"/>
              <a:t>For some variable referenced by new constraint</a:t>
            </a:r>
          </a:p>
          <a:p>
            <a:pPr lvl="1"/>
            <a:r>
              <a:rPr lang="en-US" altLang="en-US" dirty="0" smtClean="0"/>
              <a:t>Find an undirected path from </a:t>
            </a:r>
            <a:r>
              <a:rPr lang="en-US" altLang="en-US" dirty="0" err="1" smtClean="0"/>
              <a:t>var</a:t>
            </a:r>
            <a:r>
              <a:rPr lang="en-US" altLang="en-US" dirty="0" smtClean="0"/>
              <a:t> to a variable constrained by a weaker constraint (if any)</a:t>
            </a:r>
          </a:p>
          <a:p>
            <a:pPr lvl="1"/>
            <a:r>
              <a:rPr lang="en-US" altLang="en-US" dirty="0" smtClean="0"/>
              <a:t>Turn edges around on that path</a:t>
            </a:r>
          </a:p>
          <a:p>
            <a:pPr lvl="1"/>
            <a:r>
              <a:rPr lang="en-US" altLang="en-US" dirty="0" smtClean="0"/>
              <a:t>Break the weaker constraint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54075D-E31F-461A-ABEF-0908292141CD}" type="slidenum">
              <a:rPr lang="en-US" altLang="en-US" smtClean="0"/>
              <a:pPr/>
              <a:t>67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90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Key to finding path: </a:t>
            </a:r>
            <a:br>
              <a:rPr lang="en-US" altLang="en-US" smtClean="0"/>
            </a:br>
            <a:r>
              <a:rPr lang="en-US" altLang="en-US" smtClean="0"/>
              <a:t>“Walkabout Strengths”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Walkabout strength of variable indicates weakest constraint “upstream” from that variable</a:t>
            </a:r>
          </a:p>
          <a:p>
            <a:pPr lvl="1"/>
            <a:r>
              <a:rPr lang="en-US" altLang="en-US" smtClean="0"/>
              <a:t>Weakest constraint that could be revoked to allow that variable to be controlled by a different constraint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7FD6E9-43F0-45A2-BC7B-4447E4C8B223}" type="slidenum">
              <a:rPr lang="en-US" altLang="en-US" smtClean="0"/>
              <a:pPr/>
              <a:t>68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21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Walkabout strength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Walkabout strength of var V currently defined by method M of constraint C is:</a:t>
            </a:r>
          </a:p>
          <a:p>
            <a:pPr lvl="1"/>
            <a:r>
              <a:rPr lang="en-US" altLang="en-US" smtClean="0"/>
              <a:t>Min of C.strength and walkabout strengths of variables providing input to 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1E7F99A-74F9-4BD9-8CA2-038A2E267060}" type="slidenum">
              <a:rPr lang="en-US" altLang="en-US" smtClean="0"/>
              <a:pPr/>
              <a:t>69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70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Dependency graphs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Useful to look at a system of constraints as a “dependency graph”</a:t>
            </a:r>
          </a:p>
          <a:p>
            <a:pPr lvl="1"/>
            <a:r>
              <a:rPr lang="en-US" altLang="en-US" smtClean="0"/>
              <a:t>graph showing what depends on what</a:t>
            </a:r>
          </a:p>
          <a:p>
            <a:pPr lvl="1"/>
            <a:r>
              <a:rPr lang="en-US" altLang="en-US" smtClean="0"/>
              <a:t>two kinds of nodes (bipartite graph)</a:t>
            </a:r>
          </a:p>
          <a:p>
            <a:pPr lvl="2"/>
            <a:r>
              <a:rPr lang="en-US" altLang="en-US" smtClean="0"/>
              <a:t>variables (values to be constrained)</a:t>
            </a:r>
          </a:p>
          <a:p>
            <a:pPr lvl="2"/>
            <a:r>
              <a:rPr lang="en-US" altLang="en-US" smtClean="0"/>
              <a:t>constraints (equations that relate)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5D21B5-ED15-46CC-8D08-86E8FB2E410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94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DeltaBlue planning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Given WASs of all vars</a:t>
            </a:r>
          </a:p>
          <a:p>
            <a:r>
              <a:rPr lang="en-US" altLang="en-US" smtClean="0"/>
              <a:t>To add a constraint C:</a:t>
            </a:r>
          </a:p>
          <a:p>
            <a:pPr lvl="1"/>
            <a:r>
              <a:rPr lang="en-US" altLang="en-US" smtClean="0"/>
              <a:t>Find method of C whose output var has weakest WAS and is weaker than C</a:t>
            </a:r>
          </a:p>
          <a:p>
            <a:pPr lvl="2"/>
            <a:r>
              <a:rPr lang="en-US" altLang="en-US" smtClean="0"/>
              <a:t>If none, constraint can’t be satisfied</a:t>
            </a:r>
          </a:p>
          <a:p>
            <a:pPr lvl="1"/>
            <a:r>
              <a:rPr lang="en-US" altLang="en-US" smtClean="0"/>
              <a:t>Revoke constraint currently defining that var</a:t>
            </a:r>
          </a:p>
          <a:p>
            <a:pPr lvl="1"/>
            <a:r>
              <a:rPr lang="en-US" altLang="en-US" smtClean="0"/>
              <a:t>Attempt to reestablish that constraint recursively</a:t>
            </a:r>
          </a:p>
          <a:p>
            <a:pPr lvl="2"/>
            <a:r>
              <a:rPr lang="en-US" altLang="en-US" smtClean="0"/>
              <a:t>Will follow weakest WAS </a:t>
            </a:r>
          </a:p>
          <a:p>
            <a:pPr lvl="1"/>
            <a:r>
              <a:rPr lang="en-US" altLang="en-US" smtClean="0"/>
              <a:t>Update WASs as we recurse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CA4F0E-B972-4DF5-A115-D36B5DA065EB}" type="slidenum">
              <a:rPr lang="en-US" altLang="en-US" smtClean="0"/>
              <a:pPr/>
              <a:t>70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83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DeltaBlue Planning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To remove a constraint C</a:t>
            </a:r>
          </a:p>
          <a:p>
            <a:pPr lvl="1"/>
            <a:r>
              <a:rPr lang="en-US" altLang="en-US" smtClean="0"/>
              <a:t>Update all downstream WASs</a:t>
            </a:r>
          </a:p>
          <a:p>
            <a:pPr lvl="1"/>
            <a:r>
              <a:rPr lang="en-US" altLang="en-US" smtClean="0"/>
              <a:t>Collect all unenforced weaker constraints along that path</a:t>
            </a:r>
          </a:p>
          <a:p>
            <a:pPr lvl="1"/>
            <a:r>
              <a:rPr lang="en-US" altLang="en-US" smtClean="0"/>
              <a:t>Attempt to add each of them (in strength order)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BC99DF5-33F7-48A9-8020-9A620B19EC52}" type="slidenum">
              <a:rPr lang="en-US" altLang="en-US" smtClean="0"/>
              <a:pPr/>
              <a:t>71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75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DeltaBlue Evaluation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DeltaBlue plan establishes an evaluation direction on each undirected dependency edge</a:t>
            </a:r>
          </a:p>
          <a:p>
            <a:r>
              <a:rPr lang="en-US" altLang="en-US" smtClean="0"/>
              <a:t>Based on those directions, can then use a one-way algorithm for actual evaluation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641018-8530-4286-AF1C-BEEB0D63B5C2}" type="slidenum">
              <a:rPr lang="en-US" altLang="en-US" smtClean="0"/>
              <a:pPr/>
              <a:t>72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18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References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Optimal one-way algorithm</a:t>
            </a:r>
            <a:br>
              <a:rPr lang="en-US" altLang="en-US" dirty="0" smtClean="0"/>
            </a:br>
            <a:r>
              <a:rPr lang="en-US" altLang="en-US" dirty="0" smtClean="0">
                <a:hlinkClick r:id="rId3"/>
              </a:rPr>
              <a:t>http://doi.acm.org/10.1145/117009.117012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Note: constraint graph formulated differently </a:t>
            </a:r>
          </a:p>
          <a:p>
            <a:pPr lvl="1"/>
            <a:r>
              <a:rPr lang="en-US" altLang="en-US" dirty="0" smtClean="0"/>
              <a:t>Edges in the other direction</a:t>
            </a:r>
          </a:p>
          <a:p>
            <a:pPr lvl="1"/>
            <a:r>
              <a:rPr lang="en-US" altLang="en-US" dirty="0" smtClean="0"/>
              <a:t>No nodes for functions (not bipartite graph)</a:t>
            </a:r>
          </a:p>
          <a:p>
            <a:endParaRPr lang="en-US" altLang="en-US" dirty="0" smtClean="0"/>
          </a:p>
          <a:p>
            <a:r>
              <a:rPr lang="en-US" altLang="en-US" dirty="0" err="1" smtClean="0"/>
              <a:t>DeltaBlue</a:t>
            </a:r>
            <a:r>
              <a:rPr lang="en-US" altLang="en-US" dirty="0" smtClean="0"/>
              <a:t> </a:t>
            </a:r>
            <a:br>
              <a:rPr lang="en-US" altLang="en-US" dirty="0" smtClean="0"/>
            </a:br>
            <a:r>
              <a:rPr lang="en-US" altLang="en-US" dirty="0" smtClean="0">
                <a:hlinkClick r:id="rId4"/>
              </a:rPr>
              <a:t>http://doi.acm.org/10.1145/76372.77531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F3FB81-42B0-4089-BC01-6F8422931B50}" type="slidenum">
              <a:rPr lang="en-US" altLang="en-US" smtClean="0"/>
              <a:pPr/>
              <a:t>73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49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7EB9CB-9E75-44E1-8FF6-AA667FE607E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Dependency graphs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smtClean="0"/>
              <a:t>Example: A = f(B, C, D)</a:t>
            </a:r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smtClean="0"/>
              <a:t>Edges are dependencies</a:t>
            </a:r>
          </a:p>
        </p:txBody>
      </p:sp>
      <p:grpSp>
        <p:nvGrpSpPr>
          <p:cNvPr id="11269" name="Group 13"/>
          <p:cNvGrpSpPr>
            <a:grpSpLocks/>
          </p:cNvGrpSpPr>
          <p:nvPr/>
        </p:nvGrpSpPr>
        <p:grpSpPr bwMode="auto">
          <a:xfrm>
            <a:off x="2590800" y="2667000"/>
            <a:ext cx="3681413" cy="2362200"/>
            <a:chOff x="1632" y="1680"/>
            <a:chExt cx="2319" cy="1488"/>
          </a:xfrm>
        </p:grpSpPr>
        <p:sp>
          <p:nvSpPr>
            <p:cNvPr id="11270" name="Text Box 4"/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1" name="Text Box 5"/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2" name="Text Box 6"/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3" name="Text Box 7"/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4" name="Text Box 8"/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275" name="Line 9"/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12"/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88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FC0063E-F241-4E98-A58A-FBBC98B0F03D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Dependency graphs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 smtClean="0"/>
              <a:t>Dependency graphs chain together:</a:t>
            </a:r>
            <a:br>
              <a:rPr lang="en-US" altLang="en-US" dirty="0" smtClean="0"/>
            </a:br>
            <a:r>
              <a:rPr lang="en-US" altLang="en-US" dirty="0" smtClean="0"/>
              <a:t>	X = g( A, Y)</a:t>
            </a:r>
          </a:p>
        </p:txBody>
      </p:sp>
      <p:grpSp>
        <p:nvGrpSpPr>
          <p:cNvPr id="12293" name="Group 20"/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2294" name="Group 4"/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2301" name="Text Box 5"/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2" name="Text Box 6"/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3" name="Text Box 7"/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4" name="Text Box 8"/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5" name="Text Box 9"/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6" name="Line 10"/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Line 11"/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Line 12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Line 13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Text Box 14"/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6" name="Text Box 15"/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7" name="Text Box 16"/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8" name="Line 17"/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8"/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19"/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Scott Hudson and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87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77972</TotalTime>
  <Words>2788</Words>
  <Application>Microsoft Office PowerPoint</Application>
  <PresentationFormat>On-screen Show (4:3)</PresentationFormat>
  <Paragraphs>705</Paragraphs>
  <Slides>73</Slides>
  <Notes>72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1" baseType="lpstr">
      <vt:lpstr>Arial</vt:lpstr>
      <vt:lpstr>Lucida Console</vt:lpstr>
      <vt:lpstr>Monotype Sorts</vt:lpstr>
      <vt:lpstr>StarMath</vt:lpstr>
      <vt:lpstr>Tahoma</vt:lpstr>
      <vt:lpstr>Times New Roman</vt:lpstr>
      <vt:lpstr>Wingdings</vt:lpstr>
      <vt:lpstr>lecture template_polo</vt:lpstr>
      <vt:lpstr>Lecture 17 &amp; Lecture 18: Constraints 2: Implementations</vt:lpstr>
      <vt:lpstr>Logistics – 10/27</vt:lpstr>
      <vt:lpstr>Logistics – 10/29</vt:lpstr>
      <vt:lpstr>Algorithms for Constraint Satisfaction in User Interfaces  Scott Hudson, HCII</vt:lpstr>
      <vt:lpstr>Form of constraints</vt:lpstr>
      <vt:lpstr>Power of constraints</vt:lpstr>
      <vt:lpstr>Dependency graphs</vt:lpstr>
      <vt:lpstr>Dependency graphs</vt:lpstr>
      <vt:lpstr>Dependency graphs</vt:lpstr>
      <vt:lpstr>Kinds of constraint systems</vt:lpstr>
      <vt:lpstr>One-Way constraints</vt:lpstr>
      <vt:lpstr>One-Way constraints</vt:lpstr>
      <vt:lpstr>Multi-way constraints</vt:lpstr>
      <vt:lpstr>Multi-way constraints</vt:lpstr>
      <vt:lpstr>Multi-way constraints</vt:lpstr>
      <vt:lpstr>Multi-way constraints</vt:lpstr>
      <vt:lpstr>Another important issue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Implementing constraints</vt:lpstr>
      <vt:lpstr>Implementing constraints</vt:lpstr>
      <vt:lpstr>Naïve algorithm</vt:lpstr>
      <vt:lpstr>Why is this not a good plan?</vt:lpstr>
      <vt:lpstr>Exponential Wasted Work</vt:lpstr>
      <vt:lpstr>Exponential Wasted Work</vt:lpstr>
      <vt:lpstr>Exponential Wasted Work</vt:lpstr>
      <vt:lpstr>Simple algorithm for one-way (Embed evaluation in topsort)</vt:lpstr>
      <vt:lpstr>Simple algorithm for one-way</vt:lpstr>
      <vt:lpstr>Still a lot of wasted work</vt:lpstr>
      <vt:lpstr>An efficient incremental algorithm</vt:lpstr>
      <vt:lpstr>Part one (of two)</vt:lpstr>
      <vt:lpstr>Part one (of two)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Rewind</vt:lpstr>
      <vt:lpstr>Example 2</vt:lpstr>
      <vt:lpstr>Example 2</vt:lpstr>
      <vt:lpstr>Example 2</vt:lpstr>
      <vt:lpstr>Example 2</vt:lpstr>
      <vt:lpstr>Algorithm is “partially optimal”</vt:lpstr>
      <vt:lpstr>Good asymptotic result, but also very practical</vt:lpstr>
      <vt:lpstr>Multi-way implementation</vt:lpstr>
      <vt:lpstr>The DeltaBlue incremental planning algorithm</vt:lpstr>
      <vt:lpstr>A plan is a set of edge directions</vt:lpstr>
      <vt:lpstr>Finding a new plan</vt:lpstr>
      <vt:lpstr>Finding possible constraints to break when adding a new one</vt:lpstr>
      <vt:lpstr>Key to finding path:  “Walkabout Strengths”</vt:lpstr>
      <vt:lpstr>Walkabout strength</vt:lpstr>
      <vt:lpstr>DeltaBlue planning</vt:lpstr>
      <vt:lpstr>DeltaBlue Planning</vt:lpstr>
      <vt:lpstr>DeltaBlue Evaluation</vt:lpstr>
      <vt:lpstr>References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1397</cp:revision>
  <cp:lastPrinted>1601-01-01T00:00:00Z</cp:lastPrinted>
  <dcterms:created xsi:type="dcterms:W3CDTF">2001-06-15T20:03:27Z</dcterms:created>
  <dcterms:modified xsi:type="dcterms:W3CDTF">2020-10-29T18:45:37Z</dcterms:modified>
</cp:coreProperties>
</file>