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6"/>
  </p:notesMasterIdLst>
  <p:sldIdLst>
    <p:sldId id="282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6" autoAdjust="0"/>
    <p:restoredTop sz="93465" autoAdjust="0"/>
  </p:normalViewPr>
  <p:slideViewPr>
    <p:cSldViewPr snapToGrid="0">
      <p:cViewPr varScale="1">
        <p:scale>
          <a:sx n="59" d="100"/>
          <a:sy n="59" d="100"/>
        </p:scale>
        <p:origin x="9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39B8A1-A6F3-45B5-BF88-0E90B927BE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1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C689C-B9D5-4ABA-8159-85173526B2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you wanted to differentiate circles from ovals, you could do so by scaling the candidate </a:t>
            </a:r>
            <a:r>
              <a:rPr lang="en-US" altLang="en-US" i="1"/>
              <a:t>uniformly</a:t>
            </a:r>
            <a:r>
              <a:rPr lang="en-US" altLang="en-US"/>
              <a:t> along with the templates. Such exceptions can be made on a per-gesture basis.</a:t>
            </a:r>
          </a:p>
        </p:txBody>
      </p:sp>
    </p:spTree>
    <p:extLst>
      <p:ext uri="{BB962C8B-B14F-4D97-AF65-F5344CB8AC3E}">
        <p14:creationId xmlns:p14="http://schemas.microsoft.com/office/powerpoint/2010/main" val="14104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65524-A60F-44E0-9F63-A819CF63A3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7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65ACB-AEF8-4177-85D0-B8C9B8A0AA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630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5621C-869C-459F-A545-31EC003492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denominator is half the bounding box diagonal, which is a sort of limit to the average distance between points.</a:t>
            </a:r>
          </a:p>
        </p:txBody>
      </p:sp>
    </p:spTree>
    <p:extLst>
      <p:ext uri="{BB962C8B-B14F-4D97-AF65-F5344CB8AC3E}">
        <p14:creationId xmlns:p14="http://schemas.microsoft.com/office/powerpoint/2010/main" val="159831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03AB0-7E96-43E7-A4A5-DB8AD56D63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76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2B6A1-9C29-4D36-A859-711B2B8E77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128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D6F1E-3F63-4312-8112-DA945DFECB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407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1017F-71C9-4EC3-AC62-D554ADFEFE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Define these arrow gestures all as “arrow” to encompass an arrow class.</a:t>
            </a:r>
          </a:p>
          <a:p>
            <a:endParaRPr lang="en-US" altLang="en-US"/>
          </a:p>
          <a:p>
            <a:r>
              <a:rPr lang="en-US" altLang="en-US"/>
              <a:t>This is very direct and intuitive. But if you had a system meant to recognize many, many variations, it might require a handful of templates.</a:t>
            </a:r>
          </a:p>
        </p:txBody>
      </p:sp>
    </p:spTree>
    <p:extLst>
      <p:ext uri="{BB962C8B-B14F-4D97-AF65-F5344CB8AC3E}">
        <p14:creationId xmlns:p14="http://schemas.microsoft.com/office/powerpoint/2010/main" val="1166038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9611C-F8D5-41C6-9872-82A99C2D85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60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Transcript</a:t>
            </a:r>
            <a:r>
              <a:rPr lang="en-US" baseline="0" dirty="0" smtClean="0"/>
              <a:t> from the video of 10/20/2020:</a:t>
            </a:r>
          </a:p>
          <a:p>
            <a:endParaRPr lang="en-US" baseline="0" dirty="0" smtClean="0"/>
          </a:p>
          <a:p>
            <a:r>
              <a:rPr lang="en-US" baseline="0" dirty="0" smtClean="0"/>
              <a:t>N: Line width is 3 pixels and the rec width is 7 pixels</a:t>
            </a:r>
          </a:p>
          <a:p>
            <a:r>
              <a:rPr lang="en-US" baseline="0" dirty="0" smtClean="0"/>
              <a:t>N: So line width + rec width =how many pixels are drawn</a:t>
            </a:r>
          </a:p>
          <a:p>
            <a:r>
              <a:rPr lang="en-US" baseline="0" dirty="0" smtClean="0"/>
              <a:t>N: I hope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right</a:t>
            </a:r>
          </a:p>
          <a:p>
            <a:r>
              <a:rPr lang="en-US" baseline="0" dirty="0" smtClean="0"/>
              <a:t>Brad Myers: lecture 6, </a:t>
            </a:r>
          </a:p>
          <a:p>
            <a:r>
              <a:rPr lang="en-US" baseline="0" dirty="0" smtClean="0"/>
              <a:t>V: lecture 6, slide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AA56F-3E73-490D-AAC9-D098CF42CB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extended Rubine and DTW to use $1’s rotation invariance scheme. Also, the gestures for Rubine and DTW were scaled to a standard square size and translated to the origin. They were not resampled, since these techniques do not use pairwise point comparisons. Rubine was properly trained </a:t>
            </a:r>
            <a:r>
              <a:rPr lang="en-US" altLang="en-US" i="1"/>
              <a:t>after</a:t>
            </a:r>
            <a:r>
              <a:rPr lang="en-US" altLang="en-US"/>
              <a:t> these adjustments to gestures were made.</a:t>
            </a:r>
          </a:p>
          <a:p>
            <a:endParaRPr lang="en-US" altLang="en-US"/>
          </a:p>
          <a:p>
            <a:r>
              <a:rPr lang="en-US" altLang="en-US"/>
              <a:t>Weakness: Subjects were only tested against their own gestures. This is acceptable if users are defining their own gestures at run-time, so it is a consistency test. We </a:t>
            </a:r>
            <a:r>
              <a:rPr lang="en-US" altLang="en-US" i="1"/>
              <a:t>could have</a:t>
            </a:r>
            <a:r>
              <a:rPr lang="en-US" altLang="en-US"/>
              <a:t> tested gestures from one subject using templates from other subjects. It just depends on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61094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A312BE-CEDD-4D79-B115-AF43F8FF98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DTW is quadratic in the number of sampled points, so it performs much more slowly than $1.</a:t>
            </a:r>
          </a:p>
        </p:txBody>
      </p:sp>
    </p:spTree>
    <p:extLst>
      <p:ext uri="{BB962C8B-B14F-4D97-AF65-F5344CB8AC3E}">
        <p14:creationId xmlns:p14="http://schemas.microsoft.com/office/powerpoint/2010/main" val="168408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2C23F-E4DD-4315-977B-87DAE9933B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55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B768B6-87E1-4023-9C87-936F05C3B7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0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FC40D-E9F4-4F81-A767-C9F256BCB2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Make the point about defining new types of arrows.</a:t>
            </a:r>
          </a:p>
          <a:p>
            <a:endParaRPr lang="en-US" altLang="en-US"/>
          </a:p>
          <a:p>
            <a:r>
              <a:rPr lang="en-US" altLang="en-US"/>
              <a:t>Make the point that a misrecognized candidate gesture can immediately be added as a template of the correct type.</a:t>
            </a:r>
          </a:p>
          <a:p>
            <a:endParaRPr lang="en-US" altLang="en-US"/>
          </a:p>
          <a:p>
            <a:r>
              <a:rPr lang="en-US" altLang="en-US"/>
              <a:t>Defining a previously undefined type and defining a new instance of an existing type are also the same process.</a:t>
            </a:r>
          </a:p>
          <a:p>
            <a:endParaRPr lang="en-US" altLang="en-US"/>
          </a:p>
          <a:p>
            <a:r>
              <a:rPr lang="en-US" altLang="en-US"/>
              <a:t>We can make an Andy Wilson gesture. And look! It knows what Andy Wilson looks like.</a:t>
            </a:r>
          </a:p>
        </p:txBody>
      </p:sp>
    </p:spTree>
    <p:extLst>
      <p:ext uri="{BB962C8B-B14F-4D97-AF65-F5344CB8AC3E}">
        <p14:creationId xmlns:p14="http://schemas.microsoft.com/office/powerpoint/2010/main" val="277069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D8CD6-955A-4DC0-BBCC-7389559D83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73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61B30-FDDB-4BF7-A7E3-4E0FB053FB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Allows us to compare point </a:t>
            </a:r>
            <a:r>
              <a:rPr lang="en-US" altLang="en-US" i="1"/>
              <a:t>C</a:t>
            </a:r>
            <a:r>
              <a:rPr lang="en-US" altLang="en-US"/>
              <a:t>[</a:t>
            </a:r>
            <a:r>
              <a:rPr lang="en-US" altLang="en-US" i="1"/>
              <a:t>k</a:t>
            </a:r>
            <a:r>
              <a:rPr lang="en-US" altLang="en-US"/>
              <a:t>] and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[</a:t>
            </a:r>
            <a:r>
              <a:rPr lang="en-US" altLang="en-US" i="1"/>
              <a:t>k</a:t>
            </a:r>
            <a:r>
              <a:rPr lang="en-US" altLang="en-US"/>
              <a:t>] and is </a:t>
            </a:r>
            <a:r>
              <a:rPr lang="en-US" altLang="en-US" i="1"/>
              <a:t>not</a:t>
            </a:r>
            <a:r>
              <a:rPr lang="en-US" altLang="en-US"/>
              <a:t> time dependent.</a:t>
            </a:r>
          </a:p>
        </p:txBody>
      </p:sp>
    </p:spTree>
    <p:extLst>
      <p:ext uri="{BB962C8B-B14F-4D97-AF65-F5344CB8AC3E}">
        <p14:creationId xmlns:p14="http://schemas.microsoft.com/office/powerpoint/2010/main" val="192028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55046-8390-466B-8DF4-1BF810BBC6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0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ACE9B-2ECC-402A-877F-7208506377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is no closed form solution for finding the best angular alignment between two sets of ordered points. There </a:t>
            </a:r>
            <a:r>
              <a:rPr lang="en-US" altLang="en-US" i="1"/>
              <a:t>are</a:t>
            </a:r>
            <a:r>
              <a:rPr lang="en-US" altLang="en-US"/>
              <a:t> complex methods based on </a:t>
            </a:r>
            <a:r>
              <a:rPr lang="en-US" altLang="en-US" i="1"/>
              <a:t>moments</a:t>
            </a:r>
            <a:r>
              <a:rPr lang="en-US" altLang="en-US"/>
              <a:t>, but these assume the points are unordered, and they fail in some cases. Plus, they aren’t consistent with our simple $1 approach.</a:t>
            </a:r>
          </a:p>
          <a:p>
            <a:endParaRPr lang="en-US" altLang="en-US"/>
          </a:p>
          <a:p>
            <a:r>
              <a:rPr lang="en-US" altLang="en-US"/>
              <a:t>So we will have to search over the space of possible angles to find the best alignment between a candidate and each template.</a:t>
            </a:r>
          </a:p>
          <a:p>
            <a:endParaRPr lang="en-US" altLang="en-US"/>
          </a:p>
          <a:p>
            <a:r>
              <a:rPr lang="en-US" altLang="en-US"/>
              <a:t>This is a refinement step.</a:t>
            </a:r>
          </a:p>
        </p:txBody>
      </p:sp>
    </p:spTree>
    <p:extLst>
      <p:ext uri="{BB962C8B-B14F-4D97-AF65-F5344CB8AC3E}">
        <p14:creationId xmlns:p14="http://schemas.microsoft.com/office/powerpoint/2010/main" val="314429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8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10600" y="152400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7259E50B-6C35-4499-9879-6A0096C72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5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263" y="6248400"/>
            <a:ext cx="3669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evolutionSSSP.pdf" TargetMode="External"/><Relationship Id="rId2" Type="http://schemas.openxmlformats.org/officeDocument/2006/relationships/hyperlink" Target="http://www.billbuxton.com/SSS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youtube.com/watch?v=5mDgsQtmKJ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GabiAtIYwo" TargetMode="External"/><Relationship Id="rId2" Type="http://schemas.openxmlformats.org/officeDocument/2006/relationships/hyperlink" Target="http://billbuxton.com/gesture8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esearch.microsoft.com/en-us/um/people/bibuxton/buxtoncollection/a/pdf/Go%20PenPoint%20Getting%20Start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video.org/details.php?videoid=8116" TargetMode="External"/><Relationship Id="rId2" Type="http://schemas.openxmlformats.org/officeDocument/2006/relationships/hyperlink" Target="http://doi.acm.org/10.1145/122718.1227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doi.acm.org/10.1145/142750.1430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../../2014-IxT/articles%20-%20references,%20etc/Rubine%20video%20chi92one_08_m4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hyperlink" Target="http://youtube.com/v/RdMUt0VHlP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2014-IxT/articles%20-%20references,%20etc/Rubine%20video%20chi92one_08_m4.mp4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am\Documents\papers\Amulet\VIDEO\amulet-video-chi97_07_m1.mp4" TargetMode="External"/><Relationship Id="rId2" Type="http://schemas.openxmlformats.org/officeDocument/2006/relationships/hyperlink" Target="https://youtu.be/J3MRifpaCO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cumincad.architexturez.net/system/files/pdf/diss_long.content.08605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i.acm.org/10.1145/1056808.1057043" TargetMode="External"/><Relationship Id="rId4" Type="http://schemas.openxmlformats.org/officeDocument/2006/relationships/hyperlink" Target="http://faculty.washington.edu/wobbrock/pubs/chi-05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wobbrock/pubs/uist-07.1.pdf" TargetMode="External"/><Relationship Id="rId2" Type="http://schemas.openxmlformats.org/officeDocument/2006/relationships/hyperlink" Target="http://doi.acm.org/10.1145/1294211.12942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9124/quizzes/471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acelab/proj/dollar/index.html" TargetMode="Externa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depts.washington.edu/aimgroup/proj/dollar/index.html" TargetMode="External"/><Relationship Id="rId3" Type="http://schemas.openxmlformats.org/officeDocument/2006/relationships/hyperlink" Target="http://depts.washington.edu/aimgroup/proj/dollar/ghost.html" TargetMode="External"/><Relationship Id="rId7" Type="http://schemas.openxmlformats.org/officeDocument/2006/relationships/hyperlink" Target="http://depts.washington.edu/aimgroup/proj/dollar/ndollar.html" TargetMode="External"/><Relationship Id="rId2" Type="http://schemas.openxmlformats.org/officeDocument/2006/relationships/hyperlink" Target="http://depts.washington.edu/aimgroup/proj/dollar/aga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ts.washington.edu/aimgroup/proj/dollar/pdollar.html" TargetMode="External"/><Relationship Id="rId5" Type="http://schemas.openxmlformats.org/officeDocument/2006/relationships/hyperlink" Target="http://depts.washington.edu/aimgroup/proj/dollar/gecko.html" TargetMode="External"/><Relationship Id="rId4" Type="http://schemas.openxmlformats.org/officeDocument/2006/relationships/hyperlink" Target="http://depts.washington.edu/aimgroup/proj/dollar/great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imore.com/top-5-secret-ios-7-gestures-how-get-more-done-faste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support.google.com/glass/answer/3064184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ndroid-developers.blogspot.com/2009/10/gestures-on-android-16.html" TargetMode="External"/><Relationship Id="rId2" Type="http://schemas.openxmlformats.org/officeDocument/2006/relationships/hyperlink" Target="http://android-coding.blogspot.com/2011/09/gestures-builder-create-your-gestur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hudson/datanose/uist91_henry_datanose.pdf" TargetMode="External"/><Relationship Id="rId2" Type="http://schemas.openxmlformats.org/officeDocument/2006/relationships/hyperlink" Target="http://dl.acm.org/citation.cfm?id=1207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hyperlink" Target="http://www.cs.cmu.edu/~hudson/teaching/05-631-f00/slides/slides.datanose.ppt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buxton.com/inputManuscript.html" TargetMode="External"/><Relationship Id="rId13" Type="http://schemas.openxmlformats.org/officeDocument/2006/relationships/hyperlink" Target="http://www.youtube.com/watch?v=RyBEUyEtxQo" TargetMode="External"/><Relationship Id="rId18" Type="http://schemas.openxmlformats.org/officeDocument/2006/relationships/hyperlink" Target="http://www.billbuxton.com/MK1.html" TargetMode="External"/><Relationship Id="rId3" Type="http://schemas.openxmlformats.org/officeDocument/2006/relationships/hyperlink" Target="http://www.billbuxton.com/SSSP.html" TargetMode="External"/><Relationship Id="rId7" Type="http://schemas.openxmlformats.org/officeDocument/2006/relationships/hyperlink" Target="http://www.youtube.com/watch?v=0GabiAtIYwo" TargetMode="External"/><Relationship Id="rId12" Type="http://schemas.openxmlformats.org/officeDocument/2006/relationships/hyperlink" Target="http://www.youtube.com/watch?v=d4DUIeXSEpk" TargetMode="External"/><Relationship Id="rId17" Type="http://schemas.openxmlformats.org/officeDocument/2006/relationships/hyperlink" Target="http://www.billbuxton.com/MKhaptic.html" TargetMode="External"/><Relationship Id="rId2" Type="http://schemas.openxmlformats.org/officeDocument/2006/relationships/hyperlink" Target="http://www.billbuxton.com/" TargetMode="External"/><Relationship Id="rId16" Type="http://schemas.openxmlformats.org/officeDocument/2006/relationships/hyperlink" Target="http://www.billbuxton.com/LincolnLa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llbuxton.com/gesture83.html" TargetMode="External"/><Relationship Id="rId11" Type="http://schemas.openxmlformats.org/officeDocument/2006/relationships/hyperlink" Target="http://www.billbuxton.com/chunking.pdf" TargetMode="External"/><Relationship Id="rId5" Type="http://schemas.openxmlformats.org/officeDocument/2006/relationships/hyperlink" Target="http://www.youtube.com/watch?v=5mDgsQtmKJA" TargetMode="External"/><Relationship Id="rId15" Type="http://schemas.openxmlformats.org/officeDocument/2006/relationships/hyperlink" Target="http://www.billbuxton.com/Lincoln.html" TargetMode="External"/><Relationship Id="rId10" Type="http://schemas.openxmlformats.org/officeDocument/2006/relationships/hyperlink" Target="http://www.billbuxton.com/input14.Gesture.pdf" TargetMode="External"/><Relationship Id="rId4" Type="http://schemas.openxmlformats.org/officeDocument/2006/relationships/hyperlink" Target="http://www.billbuxton.com/evolutionSSSP.pdf" TargetMode="External"/><Relationship Id="rId9" Type="http://schemas.openxmlformats.org/officeDocument/2006/relationships/hyperlink" Target="http://www.billbuxton.com/input13.markup.pdf" TargetMode="External"/><Relationship Id="rId14" Type="http://schemas.openxmlformats.org/officeDocument/2006/relationships/hyperlink" Target="http://www.youtube.com/watch?v=12BfpFOq6W4&amp;feature=channel_video_tit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Lincoln.html" TargetMode="External"/><Relationship Id="rId2" Type="http://schemas.openxmlformats.org/officeDocument/2006/relationships/hyperlink" Target="http://youtu.be/12BfpFOq6W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Applic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</a:t>
            </a:r>
            <a:r>
              <a:rPr lang="en-US" sz="2800" dirty="0" smtClean="0"/>
              <a:t>15: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Toolkit support for Gestural Input Techniques, Handwriting </a:t>
            </a:r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05-431/631 Software </a:t>
            </a:r>
            <a:r>
              <a:rPr lang="en-US" dirty="0"/>
              <a:t>Structures for User Interfaces (SSUI)</a:t>
            </a:r>
            <a:endParaRPr lang="en-US" dirty="0" smtClean="0"/>
          </a:p>
          <a:p>
            <a:r>
              <a:rPr lang="en-US" dirty="0" smtClean="0"/>
              <a:t>Fall, 2020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61639"/>
          </a:xfrm>
        </p:spPr>
        <p:txBody>
          <a:bodyPr/>
          <a:lstStyle/>
          <a:p>
            <a:r>
              <a:rPr lang="en-US" dirty="0" smtClean="0"/>
              <a:t>Early Gesture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" y="1451039"/>
            <a:ext cx="8229600" cy="247478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Buxton, W., </a:t>
            </a:r>
            <a:r>
              <a:rPr lang="en-US" b="1" dirty="0" err="1" smtClean="0"/>
              <a:t>Sniderman</a:t>
            </a:r>
            <a:r>
              <a:rPr lang="en-US" b="1" dirty="0" smtClean="0"/>
              <a:t>, R., Reeves, W., Patel, S. &amp; Baecker, R. (</a:t>
            </a:r>
            <a:r>
              <a:rPr lang="en-US" b="1" dirty="0" smtClean="0">
                <a:solidFill>
                  <a:srgbClr val="FF0000"/>
                </a:solidFill>
              </a:rPr>
              <a:t>1979</a:t>
            </a:r>
            <a:r>
              <a:rPr lang="en-US" b="1" dirty="0" smtClean="0"/>
              <a:t>)</a:t>
            </a:r>
            <a:r>
              <a:rPr lang="en-US" dirty="0" smtClean="0"/>
              <a:t>. </a:t>
            </a:r>
            <a:r>
              <a:rPr lang="en-US" u="sng" dirty="0" smtClean="0">
                <a:hlinkClick r:id="rId2"/>
              </a:rPr>
              <a:t>The Evolution of the SSSP Score Editing Tools.</a:t>
            </a:r>
            <a:r>
              <a:rPr lang="en-US" u="sng" dirty="0" smtClean="0"/>
              <a:t> </a:t>
            </a:r>
            <a:r>
              <a:rPr lang="en-US" i="1" dirty="0" smtClean="0"/>
              <a:t>Computer Music Journal</a:t>
            </a:r>
            <a:r>
              <a:rPr lang="en-US" dirty="0" smtClean="0"/>
              <a:t> 3(4), 14-25. [</a:t>
            </a:r>
            <a:r>
              <a:rPr lang="en-US" u="sng" dirty="0" smtClean="0">
                <a:hlinkClick r:id="rId3"/>
              </a:rPr>
              <a:t>PDF</a:t>
            </a:r>
            <a:r>
              <a:rPr lang="en-US" dirty="0" smtClean="0"/>
              <a:t>]  [</a:t>
            </a:r>
            <a:r>
              <a:rPr lang="en-US" u="sng" dirty="0" smtClean="0">
                <a:hlinkClick r:id="rId4"/>
              </a:rPr>
              <a:t>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Can draw gestures for the desired notes to enter music</a:t>
            </a:r>
          </a:p>
          <a:p>
            <a:r>
              <a:rPr lang="en-US" dirty="0" smtClean="0"/>
              <a:t>Start location determines pitch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92986"/>
            <a:ext cx="4194048" cy="276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4000" y="4328160"/>
            <a:ext cx="49800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8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4187952" cy="1295400"/>
          </a:xfrm>
        </p:spPr>
        <p:txBody>
          <a:bodyPr/>
          <a:lstStyle/>
          <a:p>
            <a:r>
              <a:rPr lang="en-US" dirty="0" smtClean="0"/>
              <a:t>Early Graphical Editing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84960"/>
            <a:ext cx="4578096" cy="489508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Buxton, W., Fiume, E., Hill, R., Lee, A. and Woo, C. Continuous Hand-Gesture Driven Input. </a:t>
            </a:r>
            <a:r>
              <a:rPr lang="en-US" sz="2200" i="1" dirty="0" smtClean="0"/>
              <a:t>Proceedings of Graphics Interface '83,</a:t>
            </a:r>
            <a:r>
              <a:rPr lang="en-US" sz="2200" dirty="0" smtClean="0"/>
              <a:t> Edmonton, May </a:t>
            </a:r>
            <a:r>
              <a:rPr lang="en-US" sz="2200" dirty="0" smtClean="0">
                <a:solidFill>
                  <a:schemeClr val="accent2"/>
                </a:solidFill>
              </a:rPr>
              <a:t>1983</a:t>
            </a:r>
            <a:r>
              <a:rPr lang="en-US" sz="2200" dirty="0" smtClean="0"/>
              <a:t>, 191-195. </a:t>
            </a:r>
            <a:r>
              <a:rPr lang="en-US" sz="2100" dirty="0" smtClean="0">
                <a:hlinkClick r:id="rId2"/>
              </a:rPr>
              <a:t>http://billbuxton.com/gesture83.html</a:t>
            </a:r>
            <a:r>
              <a:rPr lang="en-US" sz="2100" dirty="0" smtClean="0"/>
              <a:t>  </a:t>
            </a:r>
            <a:r>
              <a:rPr lang="en-US" sz="2000" dirty="0" smtClean="0"/>
              <a:t>[</a:t>
            </a:r>
            <a:r>
              <a:rPr lang="en-US" sz="2000" u="sng" dirty="0" smtClean="0">
                <a:hlinkClick r:id="rId3"/>
              </a:rPr>
              <a:t>video</a:t>
            </a:r>
            <a:r>
              <a:rPr lang="en-US" sz="2000" dirty="0" smtClean="0"/>
              <a:t>]</a:t>
            </a:r>
            <a:endParaRPr lang="en-US" sz="2200" dirty="0" smtClean="0"/>
          </a:p>
          <a:p>
            <a:r>
              <a:rPr lang="en-US" dirty="0" smtClean="0"/>
              <a:t>Gestures for move and copy</a:t>
            </a:r>
          </a:p>
          <a:p>
            <a:r>
              <a:rPr lang="en-US" dirty="0" smtClean="0"/>
              <a:t>Copy is same except make a “C” gesture along the path after circling and before moving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032" y="146305"/>
            <a:ext cx="4400968" cy="67116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45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Go Corp’s “</a:t>
            </a:r>
            <a:r>
              <a:rPr lang="en-US" dirty="0" err="1" smtClean="0"/>
              <a:t>PenPoint</a:t>
            </a:r>
            <a:r>
              <a:rPr lang="en-US" dirty="0" smtClean="0"/>
              <a:t>”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58" y="1213911"/>
            <a:ext cx="8951941" cy="3187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Founded 1987, released in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  <a:endParaRPr lang="en-US" dirty="0" smtClean="0"/>
          </a:p>
          <a:p>
            <a:r>
              <a:rPr lang="en-US" dirty="0" smtClean="0"/>
              <a:t>Many gestures for editing, navigation, etc.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Flick to scroll and turn pages</a:t>
            </a:r>
            <a:r>
              <a:rPr lang="en-US" dirty="0" smtClean="0"/>
              <a:t>, circle, insert </a:t>
            </a:r>
            <a:br>
              <a:rPr lang="en-US" dirty="0" smtClean="0"/>
            </a:br>
            <a:r>
              <a:rPr lang="en-US" dirty="0" smtClean="0"/>
              <a:t>space, cross-out, insert word, get help,  …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Press and hold</a:t>
            </a:r>
            <a:r>
              <a:rPr lang="en-US" dirty="0" smtClean="0"/>
              <a:t> to start moving or selecting</a:t>
            </a:r>
          </a:p>
          <a:p>
            <a:r>
              <a:rPr lang="en-US" dirty="0" smtClean="0"/>
              <a:t>Special-purpose recognizer for the built-in gestures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1400" dirty="0" smtClean="0">
                <a:hlinkClick r:id="rId2"/>
              </a:rPr>
              <a:t>http://research.microsoft.com/en-us/um/people/bibuxton/buxtoncollection/a/pdf/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>
                <a:hlinkClick r:id="rId2"/>
              </a:rPr>
              <a:t>Go%20PenPoint%20Getting%20Started.pdf</a:t>
            </a:r>
            <a:r>
              <a:rPr lang="en-US" sz="14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341" y="3938016"/>
            <a:ext cx="2496659" cy="291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328161"/>
            <a:ext cx="5438047" cy="25298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0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4770"/>
          </a:xfrm>
        </p:spPr>
        <p:txBody>
          <a:bodyPr/>
          <a:lstStyle/>
          <a:p>
            <a:r>
              <a:rPr lang="en-US" dirty="0" smtClean="0"/>
              <a:t>Dean </a:t>
            </a:r>
            <a:r>
              <a:rPr lang="en-US" dirty="0" err="1" smtClean="0"/>
              <a:t>Rubine’s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451038"/>
            <a:ext cx="7028688" cy="49253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Dean </a:t>
            </a:r>
            <a:r>
              <a:rPr lang="en-US" dirty="0" err="1" smtClean="0"/>
              <a:t>Rubine</a:t>
            </a:r>
            <a:r>
              <a:rPr lang="en-US" dirty="0" smtClean="0"/>
              <a:t> at CMU (PhD CSD,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  <a:r>
              <a:rPr lang="en-US" dirty="0" smtClean="0"/>
              <a:t>) created novel gesture interaction techniques</a:t>
            </a:r>
          </a:p>
          <a:p>
            <a:r>
              <a:rPr lang="en-US" dirty="0" smtClean="0"/>
              <a:t>Also, a novel “open-source” flexible algorithm, which researchers used for</a:t>
            </a:r>
            <a:r>
              <a:rPr lang="en-US" i="1" dirty="0" smtClean="0"/>
              <a:t> 16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Paper: Dean </a:t>
            </a:r>
            <a:r>
              <a:rPr lang="en-US" dirty="0" err="1" smtClean="0"/>
              <a:t>Rubine</a:t>
            </a:r>
            <a:r>
              <a:rPr lang="en-US" dirty="0" smtClean="0"/>
              <a:t>. 1991. Specifying gestures by example. In </a:t>
            </a:r>
            <a:r>
              <a:rPr lang="en-US" i="1" dirty="0" smtClean="0"/>
              <a:t>Proceedings of the 18th annual conference on Computer graphics and interactive techniques</a:t>
            </a:r>
            <a:r>
              <a:rPr lang="en-US" dirty="0" smtClean="0"/>
              <a:t> (SIGGRAPH '91). ACM, 329-337. </a:t>
            </a:r>
            <a:r>
              <a:rPr lang="en-US" dirty="0" smtClean="0">
                <a:hlinkClick r:id="rId2"/>
              </a:rPr>
              <a:t>http://doi.acm.org/10.1145/122718.122753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Video: Dean </a:t>
            </a:r>
            <a:r>
              <a:rPr lang="en-US" dirty="0" err="1" smtClean="0"/>
              <a:t>Rubine</a:t>
            </a:r>
            <a:r>
              <a:rPr lang="en-US" dirty="0" smtClean="0"/>
              <a:t>. 1992. Combining gestures and direct manipulation. In </a:t>
            </a:r>
            <a:r>
              <a:rPr lang="en-US" i="1" dirty="0" smtClean="0"/>
              <a:t>Proceedings of the SIGCHI Conference on Human Factors in Computing Systems (CHI '92),</a:t>
            </a:r>
            <a:r>
              <a:rPr lang="en-US" dirty="0" smtClean="0"/>
              <a:t> ACM, </a:t>
            </a:r>
            <a:r>
              <a:rPr lang="en-US" dirty="0" smtClean="0">
                <a:hlinkClick r:id="rId3"/>
              </a:rPr>
              <a:t>actual video</a:t>
            </a:r>
            <a:r>
              <a:rPr lang="en-US" dirty="0" smtClean="0"/>
              <a:t> (10:20) or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ACM Ref for description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Powerful and influential system for </a:t>
            </a:r>
            <a:r>
              <a:rPr lang="en-US" dirty="0" smtClean="0">
                <a:solidFill>
                  <a:schemeClr val="accent2"/>
                </a:solidFill>
              </a:rPr>
              <a:t>single-stroke gesture recognition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27650" name="Picture 2" descr="http://i1.sndcdn.com/avatars-000012877243-69mg5h-crop.jpg?435a7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672" y="3801361"/>
            <a:ext cx="2243328" cy="2971295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2853" y="768096"/>
            <a:ext cx="2201147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03008" y="3096768"/>
            <a:ext cx="15456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1991</a:t>
            </a:r>
          </a:p>
          <a:p>
            <a:endParaRPr lang="en-US" sz="1400" dirty="0" smtClean="0"/>
          </a:p>
          <a:p>
            <a:r>
              <a:rPr lang="en-US" sz="1400" dirty="0" smtClean="0"/>
              <a:t>	today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64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62850"/>
          </a:xfrm>
        </p:spPr>
        <p:txBody>
          <a:bodyPr/>
          <a:lstStyle/>
          <a:p>
            <a:r>
              <a:rPr lang="en-US" dirty="0" err="1" smtClean="0"/>
              <a:t>Rubine’s</a:t>
            </a:r>
            <a:r>
              <a:rPr lang="en-US" dirty="0" smtClean="0"/>
              <a:t> Gesture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97470"/>
            <a:ext cx="8229600" cy="51448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“Eager recognition” – can recognize a gesture </a:t>
            </a:r>
            <a:r>
              <a:rPr lang="en-US" i="1" dirty="0" smtClean="0"/>
              <a:t>while mouse button is still down </a:t>
            </a:r>
            <a:r>
              <a:rPr lang="en-US" dirty="0" smtClean="0"/>
              <a:t>as soon as it is unambiguous</a:t>
            </a:r>
          </a:p>
          <a:p>
            <a:pPr lvl="1"/>
            <a:r>
              <a:rPr lang="en-US" dirty="0" smtClean="0"/>
              <a:t>Either wait for mouse pause, or</a:t>
            </a:r>
            <a:br>
              <a:rPr lang="en-US" dirty="0" smtClean="0"/>
            </a:br>
            <a:r>
              <a:rPr lang="en-US" dirty="0" smtClean="0"/>
              <a:t>immediately when unambiguous</a:t>
            </a:r>
          </a:p>
          <a:p>
            <a:pPr lvl="1"/>
            <a:r>
              <a:rPr lang="en-US" dirty="0" smtClean="0"/>
              <a:t>Allows user to continue with direct</a:t>
            </a:r>
            <a:br>
              <a:rPr lang="en-US" dirty="0" smtClean="0"/>
            </a:br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E.g., “L” gesture for rectangle,</a:t>
            </a:r>
            <a:br>
              <a:rPr lang="en-US" dirty="0" smtClean="0"/>
            </a:br>
            <a:r>
              <a:rPr lang="en-US" dirty="0" smtClean="0"/>
              <a:t>continue to drag for size</a:t>
            </a:r>
          </a:p>
          <a:p>
            <a:pPr lvl="1"/>
            <a:r>
              <a:rPr lang="en-US" dirty="0" smtClean="0"/>
              <a:t>“C” gesture for copy, “curlicue” for rotate and scale</a:t>
            </a:r>
          </a:p>
          <a:p>
            <a:r>
              <a:rPr lang="en-US" dirty="0" smtClean="0"/>
              <a:t>Multi-finger gestures also </a:t>
            </a:r>
            <a:br>
              <a:rPr lang="en-US" dirty="0" smtClean="0"/>
            </a:br>
            <a:r>
              <a:rPr lang="en-US" dirty="0" smtClean="0"/>
              <a:t>supported</a:t>
            </a:r>
          </a:p>
          <a:p>
            <a:pPr lvl="1"/>
            <a:r>
              <a:rPr lang="en-US" dirty="0" smtClean="0"/>
              <a:t>Two finger drag and resize</a:t>
            </a:r>
          </a:p>
          <a:p>
            <a:r>
              <a:rPr lang="en-US" sz="2200" i="1" dirty="0" smtClean="0">
                <a:hlinkClick r:id="rId2" action="ppaction://hlinkfile"/>
              </a:rPr>
              <a:t>local video</a:t>
            </a:r>
            <a:r>
              <a:rPr lang="en-US" sz="2200" i="1" dirty="0" smtClean="0"/>
              <a:t>,</a:t>
            </a:r>
            <a:r>
              <a:rPr lang="en-US" sz="2200" dirty="0" smtClean="0"/>
              <a:t> up through 6:00, 7:00-end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144" y="4683394"/>
            <a:ext cx="4181856" cy="2174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Shape 106" descr="This video was published in the SIGGRAPH Video Review, Issue 77: CHI '92 Technical Video Program.   It mostly demonstrates mouse gesture recognition, but at the end there is a few minutes of an early multitouch gesture system I did (recorded 1990 or 1991), using the Sensor Frame invented by Paul McAvinney." title="Combining Gestures and Direct Manipulation - Dean Rubine CHI 1992">
            <a:hlinkClick r:id="rId4"/>
          </p:cNvPr>
          <p:cNvSpPr/>
          <p:nvPr/>
        </p:nvSpPr>
        <p:spPr>
          <a:xfrm>
            <a:off x="5863373" y="1874680"/>
            <a:ext cx="2924011" cy="2193017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09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Rubine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Gesture recognition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336" y="3643714"/>
            <a:ext cx="4169665" cy="32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8846"/>
            <a:ext cx="8991600" cy="50472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Trained with a small number of examples (e.g., 15)</a:t>
            </a:r>
          </a:p>
          <a:p>
            <a:pPr lvl="1"/>
            <a:r>
              <a:rPr lang="en-US" dirty="0" smtClean="0"/>
              <a:t>Since done by a person, won’t be identical</a:t>
            </a:r>
          </a:p>
          <a:p>
            <a:pPr lvl="1"/>
            <a:r>
              <a:rPr lang="en-US" dirty="0" smtClean="0"/>
              <a:t>Examples should vary in whatever ways they will for the user</a:t>
            </a:r>
          </a:p>
          <a:p>
            <a:pPr lvl="2"/>
            <a:r>
              <a:rPr lang="en-US" dirty="0" smtClean="0"/>
              <a:t>E.g., different sizes? Different orientations?</a:t>
            </a:r>
          </a:p>
          <a:p>
            <a:r>
              <a:rPr lang="en-US" dirty="0" smtClean="0"/>
              <a:t>Automatically looks for features of all gestures, that</a:t>
            </a:r>
            <a:br>
              <a:rPr lang="en-US" dirty="0" smtClean="0"/>
            </a:br>
            <a:r>
              <a:rPr lang="en-US" dirty="0" smtClean="0"/>
              <a:t>differentiates them</a:t>
            </a:r>
          </a:p>
          <a:p>
            <a:pPr lvl="1"/>
            <a:r>
              <a:rPr lang="en-US" dirty="0" smtClean="0"/>
              <a:t>Uses a Machine Learning algorithm</a:t>
            </a:r>
          </a:p>
          <a:p>
            <a:pPr lvl="2"/>
            <a:r>
              <a:rPr lang="en-US" dirty="0" smtClean="0"/>
              <a:t>Statistical Single-Stroke Gesture Recognition</a:t>
            </a:r>
          </a:p>
          <a:p>
            <a:pPr lvl="2"/>
            <a:r>
              <a:rPr lang="fr-FR" dirty="0" err="1" smtClean="0"/>
              <a:t>Computes</a:t>
            </a:r>
            <a:r>
              <a:rPr lang="fr-FR" dirty="0" smtClean="0"/>
              <a:t> matrix inversions, discriminant</a:t>
            </a:r>
            <a:br>
              <a:rPr lang="fr-FR" dirty="0" smtClean="0"/>
            </a:br>
            <a:r>
              <a:rPr lang="fr-FR" dirty="0" smtClean="0"/>
              <a:t>values, and </a:t>
            </a:r>
            <a:r>
              <a:rPr lang="en-US" dirty="0" err="1" smtClean="0"/>
              <a:t>Mahalanobis</a:t>
            </a:r>
            <a:r>
              <a:rPr lang="en-US" dirty="0" smtClean="0"/>
              <a:t> distances</a:t>
            </a:r>
            <a:endParaRPr lang="fr-FR" dirty="0" smtClean="0"/>
          </a:p>
          <a:p>
            <a:pPr lvl="1"/>
            <a:r>
              <a:rPr lang="en-US" dirty="0" smtClean="0"/>
              <a:t>Experimentally picked a set of </a:t>
            </a:r>
            <a:r>
              <a:rPr lang="en-US" dirty="0" smtClean="0">
                <a:solidFill>
                  <a:srgbClr val="C00000"/>
                </a:solidFill>
              </a:rPr>
              <a:t>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features</a:t>
            </a:r>
            <a:r>
              <a:rPr lang="en-US" dirty="0" smtClean="0"/>
              <a:t> that seemed to work well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“cosine and the sine of the initial</a:t>
            </a:r>
            <a:br>
              <a:rPr lang="en-US" dirty="0" smtClean="0"/>
            </a:br>
            <a:r>
              <a:rPr lang="en-US" dirty="0" smtClean="0"/>
              <a:t>angle of the gesture, the length and</a:t>
            </a:r>
            <a:br>
              <a:rPr lang="en-US" dirty="0" smtClean="0"/>
            </a:br>
            <a:r>
              <a:rPr lang="en-US" dirty="0" smtClean="0"/>
              <a:t>the angle of the bounding box</a:t>
            </a:r>
            <a:br>
              <a:rPr lang="en-US" dirty="0" smtClean="0"/>
            </a:br>
            <a:r>
              <a:rPr lang="en-US" dirty="0" smtClean="0"/>
              <a:t>diagonal, …”</a:t>
            </a:r>
          </a:p>
          <a:p>
            <a:r>
              <a:rPr lang="en-US" dirty="0" smtClean="0"/>
              <a:t>Implemented in a system called</a:t>
            </a:r>
            <a:br>
              <a:rPr lang="en-US" dirty="0" smtClean="0"/>
            </a:br>
            <a:r>
              <a:rPr lang="en-US" dirty="0" smtClean="0"/>
              <a:t>GRANDMA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2800" i="1" dirty="0">
                <a:hlinkClick r:id="rId3" action="ppaction://hlinkfile"/>
              </a:rPr>
              <a:t>local video</a:t>
            </a:r>
            <a:r>
              <a:rPr lang="en-US" dirty="0" smtClean="0"/>
              <a:t>, 6:00 through 7:00</a:t>
            </a:r>
          </a:p>
          <a:p>
            <a:endParaRPr lang="en-US" dirty="0"/>
          </a:p>
        </p:txBody>
      </p:sp>
      <p:pic>
        <p:nvPicPr>
          <p:cNvPr id="7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8681" y="1329133"/>
            <a:ext cx="2045320" cy="2053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0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6546"/>
          </a:xfrm>
        </p:spPr>
        <p:txBody>
          <a:bodyPr/>
          <a:lstStyle/>
          <a:p>
            <a:r>
              <a:rPr lang="en-US" dirty="0" smtClean="0"/>
              <a:t>Uses of </a:t>
            </a:r>
            <a:r>
              <a:rPr lang="en-US" dirty="0" err="1" smtClean="0"/>
              <a:t>Rubine’s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" y="877824"/>
            <a:ext cx="8967216" cy="59801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subsequent projects re-implemented and built on his algorithm</a:t>
            </a:r>
          </a:p>
          <a:p>
            <a:pPr lvl="1"/>
            <a:r>
              <a:rPr lang="en-US" dirty="0" smtClean="0"/>
              <a:t>We implemented it twice, both called “AGATE”: </a:t>
            </a:r>
            <a:r>
              <a:rPr lang="en-US" b="1" dirty="0" smtClean="0"/>
              <a:t>A</a:t>
            </a:r>
            <a:r>
              <a:rPr lang="en-US" dirty="0" smtClean="0"/>
              <a:t> </a:t>
            </a:r>
            <a:r>
              <a:rPr lang="en-US" b="1" dirty="0" smtClean="0"/>
              <a:t>G</a:t>
            </a:r>
            <a:r>
              <a:rPr lang="en-US" dirty="0" smtClean="0"/>
              <a:t>esture-recognizer </a:t>
            </a:r>
            <a:r>
              <a:rPr lang="en-US" b="1" dirty="0" smtClean="0"/>
              <a:t>A</a:t>
            </a:r>
            <a:r>
              <a:rPr lang="en-US" dirty="0" smtClean="0"/>
              <a:t>nd </a:t>
            </a:r>
            <a:r>
              <a:rPr lang="en-US" b="1" dirty="0" smtClean="0"/>
              <a:t>T</a:t>
            </a:r>
            <a:r>
              <a:rPr lang="en-US" dirty="0" smtClean="0"/>
              <a:t>rainer by </a:t>
            </a:r>
            <a:r>
              <a:rPr lang="en-US" b="1" dirty="0" smtClean="0"/>
              <a:t>E</a:t>
            </a:r>
            <a:r>
              <a:rPr lang="en-US" dirty="0" smtClean="0"/>
              <a:t>xample</a:t>
            </a:r>
          </a:p>
          <a:p>
            <a:pPr lvl="1"/>
            <a:r>
              <a:rPr lang="en-US" dirty="0" smtClean="0"/>
              <a:t>Integrated with the standard “</a:t>
            </a:r>
            <a:r>
              <a:rPr lang="en-US" dirty="0" err="1" smtClean="0"/>
              <a:t>interactor</a:t>
            </a:r>
            <a:r>
              <a:rPr lang="en-US" dirty="0" smtClean="0"/>
              <a:t>” event handling model</a:t>
            </a:r>
          </a:p>
          <a:p>
            <a:pPr lvl="1"/>
            <a:r>
              <a:rPr lang="en-US" dirty="0" smtClean="0"/>
              <a:t>James A. Landay and Brad A. Myers.</a:t>
            </a:r>
            <a:br>
              <a:rPr lang="en-US" dirty="0" smtClean="0"/>
            </a:br>
            <a:r>
              <a:rPr lang="en-US" dirty="0" smtClean="0"/>
              <a:t>"Extending an Existing User Interface </a:t>
            </a:r>
            <a:br>
              <a:rPr lang="en-US" dirty="0" smtClean="0"/>
            </a:br>
            <a:r>
              <a:rPr lang="en-US" dirty="0" smtClean="0"/>
              <a:t>Toolkit to Support Gesture Recognition," </a:t>
            </a:r>
            <a:br>
              <a:rPr lang="en-US" dirty="0" smtClean="0"/>
            </a:br>
            <a:r>
              <a:rPr lang="en-US" i="1" dirty="0" smtClean="0"/>
              <a:t>Adjunct Proceedings of  INTERCHI'93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Amsterdam, The Netherlands, April 24-29,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1993</a:t>
            </a:r>
            <a:r>
              <a:rPr lang="en-US" dirty="0" smtClean="0"/>
              <a:t>.  pp. 91-92. (Garnet)</a:t>
            </a:r>
          </a:p>
          <a:p>
            <a:pPr lvl="1"/>
            <a:r>
              <a:rPr lang="en-US" dirty="0" smtClean="0"/>
              <a:t>Brad A. Myers, Richard G. McDaniel,</a:t>
            </a:r>
            <a:br>
              <a:rPr lang="en-US" dirty="0" smtClean="0"/>
            </a:br>
            <a:r>
              <a:rPr lang="en-US" dirty="0" smtClean="0"/>
              <a:t>Robert C. Miller, Alan </a:t>
            </a:r>
            <a:r>
              <a:rPr lang="en-US" dirty="0" err="1" smtClean="0"/>
              <a:t>Ferrency</a:t>
            </a:r>
            <a:r>
              <a:rPr lang="en-US" dirty="0" smtClean="0"/>
              <a:t>, Ellen </a:t>
            </a:r>
            <a:br>
              <a:rPr lang="en-US" dirty="0" smtClean="0"/>
            </a:br>
            <a:r>
              <a:rPr lang="en-US" dirty="0" err="1" smtClean="0"/>
              <a:t>Borison</a:t>
            </a:r>
            <a:r>
              <a:rPr lang="en-US" dirty="0" smtClean="0"/>
              <a:t>, Andrew Faulring, Andy </a:t>
            </a:r>
            <a:r>
              <a:rPr lang="en-US" dirty="0" err="1" smtClean="0"/>
              <a:t>Mickish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Patrick </a:t>
            </a:r>
            <a:r>
              <a:rPr lang="en-US" dirty="0" err="1" smtClean="0"/>
              <a:t>Doane</a:t>
            </a:r>
            <a:r>
              <a:rPr lang="en-US" dirty="0" smtClean="0"/>
              <a:t>, and Alex </a:t>
            </a:r>
            <a:r>
              <a:rPr lang="en-US" dirty="0" err="1" smtClean="0"/>
              <a:t>Klimovitski</a:t>
            </a:r>
            <a:r>
              <a:rPr lang="en-US" dirty="0" smtClean="0"/>
              <a:t>, </a:t>
            </a:r>
            <a:br>
              <a:rPr lang="en-US" dirty="0" smtClean="0"/>
            </a:br>
            <a:r>
              <a:rPr lang="en-US" i="1" dirty="0" smtClean="0"/>
              <a:t>The Amulet User Interface Development </a:t>
            </a:r>
            <a:br>
              <a:rPr lang="en-US" i="1" dirty="0" smtClean="0"/>
            </a:br>
            <a:r>
              <a:rPr lang="en-US" i="1" dirty="0" smtClean="0"/>
              <a:t>Environment</a:t>
            </a:r>
            <a:r>
              <a:rPr lang="en-US" dirty="0" smtClean="0"/>
              <a:t>. 8 minute video. Technical </a:t>
            </a:r>
            <a:br>
              <a:rPr lang="en-US" dirty="0" smtClean="0"/>
            </a:br>
            <a:r>
              <a:rPr lang="en-US" dirty="0" smtClean="0"/>
              <a:t>Video Program of the CHI‘</a:t>
            </a:r>
            <a:r>
              <a:rPr lang="en-US" dirty="0" smtClean="0">
                <a:solidFill>
                  <a:schemeClr val="accent2"/>
                </a:solidFill>
              </a:rPr>
              <a:t>1997</a:t>
            </a:r>
            <a:r>
              <a:rPr lang="en-US" dirty="0" smtClean="0"/>
              <a:t> conference. </a:t>
            </a:r>
            <a:br>
              <a:rPr lang="en-US" dirty="0" smtClean="0"/>
            </a:br>
            <a:r>
              <a:rPr lang="en-US" dirty="0" smtClean="0"/>
              <a:t>ACM, </a:t>
            </a:r>
            <a:r>
              <a:rPr lang="en-US" dirty="0">
                <a:hlinkClick r:id="rId2"/>
              </a:rPr>
              <a:t>YouTube</a:t>
            </a:r>
            <a:r>
              <a:rPr lang="en-US" dirty="0" smtClean="0"/>
              <a:t> (</a:t>
            </a:r>
            <a:r>
              <a:rPr lang="en-US" dirty="0" smtClean="0">
                <a:hlinkClick r:id="rId3" action="ppaction://hlinkfile"/>
              </a:rPr>
              <a:t>local copy</a:t>
            </a:r>
            <a:r>
              <a:rPr lang="en-US" dirty="0" smtClean="0"/>
              <a:t>) 8:27 total, </a:t>
            </a:r>
            <a:br>
              <a:rPr lang="en-US" dirty="0" smtClean="0"/>
            </a:br>
            <a:r>
              <a:rPr lang="en-US" dirty="0" smtClean="0"/>
              <a:t>gestures at 6:00-6:30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048" y="2402935"/>
            <a:ext cx="3425952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7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21346"/>
          </a:xfrm>
        </p:spPr>
        <p:txBody>
          <a:bodyPr/>
          <a:lstStyle/>
          <a:p>
            <a:r>
              <a:rPr lang="en-US" dirty="0" smtClean="0"/>
              <a:t>Improving the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3774"/>
            <a:ext cx="8229600" cy="524237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Allan Christian Long Jr., Quill: a gesture design tool for pen-based user interfaces, PhD thesis, UC Berkeley, 2001, (307 pages), </a:t>
            </a:r>
            <a:r>
              <a:rPr lang="en-US" sz="2200" dirty="0" err="1" smtClean="0">
                <a:hlinkClick r:id="rId2"/>
              </a:rPr>
              <a:t>pdf</a:t>
            </a:r>
            <a:endParaRPr lang="en-US" sz="2200" dirty="0" smtClean="0"/>
          </a:p>
          <a:p>
            <a:r>
              <a:rPr lang="en-US" dirty="0" smtClean="0"/>
              <a:t>How to know if the gestures are too similar?</a:t>
            </a:r>
          </a:p>
          <a:p>
            <a:r>
              <a:rPr lang="en-US" dirty="0" smtClean="0"/>
              <a:t>Chris Long took the </a:t>
            </a:r>
            <a:r>
              <a:rPr lang="en-US" dirty="0" err="1" smtClean="0"/>
              <a:t>Rubine</a:t>
            </a:r>
            <a:r>
              <a:rPr lang="en-US" dirty="0" smtClean="0"/>
              <a:t> recognizer and analyzes if gestures are too “confusable”</a:t>
            </a:r>
          </a:p>
          <a:p>
            <a:r>
              <a:rPr lang="en-US" dirty="0" smtClean="0"/>
              <a:t>“Quill” tool</a:t>
            </a:r>
          </a:p>
          <a:p>
            <a:r>
              <a:rPr lang="en-US" dirty="0" smtClean="0"/>
              <a:t>Similarity in recognition</a:t>
            </a:r>
            <a:br>
              <a:rPr lang="en-US" dirty="0" smtClean="0"/>
            </a:br>
            <a:r>
              <a:rPr lang="en-US" dirty="0" smtClean="0"/>
              <a:t>space not necessarily</a:t>
            </a:r>
            <a:br>
              <a:rPr lang="en-US" dirty="0" smtClean="0"/>
            </a:br>
            <a:r>
              <a:rPr lang="en-US" dirty="0" smtClean="0"/>
              <a:t>the same as in human</a:t>
            </a:r>
            <a:br>
              <a:rPr lang="en-US" dirty="0" smtClean="0"/>
            </a:br>
            <a:r>
              <a:rPr lang="en-US" dirty="0" smtClean="0"/>
              <a:t>perceptual visual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686" y="3718560"/>
            <a:ext cx="4104314" cy="3139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30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4770"/>
          </a:xfrm>
        </p:spPr>
        <p:txBody>
          <a:bodyPr/>
          <a:lstStyle/>
          <a:p>
            <a:r>
              <a:rPr lang="en-US" dirty="0" smtClean="0"/>
              <a:t>User Designed Gestures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432" y="5449825"/>
            <a:ext cx="3206569" cy="14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552" y="2701417"/>
            <a:ext cx="3584448" cy="22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67968"/>
            <a:ext cx="8229600" cy="5590032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Jacob O. Wobbrock, </a:t>
            </a:r>
            <a:r>
              <a:rPr lang="en-US" sz="1600" dirty="0" err="1" smtClean="0"/>
              <a:t>Htet</a:t>
            </a:r>
            <a:r>
              <a:rPr lang="en-US" sz="1600" dirty="0" smtClean="0"/>
              <a:t> </a:t>
            </a:r>
            <a:r>
              <a:rPr lang="en-US" sz="1600" dirty="0" err="1" smtClean="0"/>
              <a:t>Htet</a:t>
            </a:r>
            <a:r>
              <a:rPr lang="en-US" sz="1600" dirty="0" smtClean="0"/>
              <a:t> </a:t>
            </a:r>
            <a:r>
              <a:rPr lang="en-US" sz="1600" dirty="0" err="1" smtClean="0"/>
              <a:t>Aung</a:t>
            </a:r>
            <a:r>
              <a:rPr lang="en-US" sz="1600" dirty="0" smtClean="0"/>
              <a:t>, Brandon </a:t>
            </a:r>
            <a:r>
              <a:rPr lang="en-US" sz="1600" dirty="0" err="1" smtClean="0"/>
              <a:t>Rothrock</a:t>
            </a:r>
            <a:r>
              <a:rPr lang="en-US" sz="1600" dirty="0" smtClean="0"/>
              <a:t> and Brad A. Myers. "Maximizing the </a:t>
            </a:r>
            <a:r>
              <a:rPr lang="en-US" sz="1600" dirty="0" err="1" smtClean="0"/>
              <a:t>Guessability</a:t>
            </a:r>
            <a:r>
              <a:rPr lang="en-US" sz="1600" dirty="0" smtClean="0"/>
              <a:t> of Symbolic Input" (Short Talk). </a:t>
            </a:r>
            <a:r>
              <a:rPr lang="en-US" sz="1600" i="1" dirty="0" smtClean="0"/>
              <a:t>Extended Abstracts CHI'2005: Human Factors in Computing Systems</a:t>
            </a:r>
            <a:r>
              <a:rPr lang="en-US" sz="1600" dirty="0" smtClean="0"/>
              <a:t>. Portland, OR, April 2-7, </a:t>
            </a:r>
            <a:r>
              <a:rPr lang="en-US" sz="1600" dirty="0" smtClean="0">
                <a:solidFill>
                  <a:schemeClr val="tx2"/>
                </a:solidFill>
              </a:rPr>
              <a:t>2005</a:t>
            </a:r>
            <a:r>
              <a:rPr lang="en-US" sz="1600" dirty="0" smtClean="0"/>
              <a:t>. pp. 1869-1872. </a:t>
            </a:r>
            <a:r>
              <a:rPr lang="en-US" sz="1600" dirty="0" err="1" smtClean="0">
                <a:hlinkClick r:id="rId4"/>
              </a:rPr>
              <a:t>pdf</a:t>
            </a:r>
            <a:r>
              <a:rPr lang="en-US" sz="1600" dirty="0" smtClean="0"/>
              <a:t>. </a:t>
            </a:r>
            <a:r>
              <a:rPr lang="en-US" sz="1600" dirty="0" smtClean="0">
                <a:hlinkClick r:id="rId5"/>
              </a:rPr>
              <a:t>http://doi.acm.org/10.1145/1056808.1057043</a:t>
            </a:r>
            <a:endParaRPr lang="en-US" sz="1600" dirty="0" smtClean="0"/>
          </a:p>
          <a:p>
            <a:r>
              <a:rPr lang="en-US" dirty="0" smtClean="0"/>
              <a:t>When creating the </a:t>
            </a:r>
            <a:r>
              <a:rPr lang="en-US" dirty="0" err="1" smtClean="0"/>
              <a:t>EdgeWrite</a:t>
            </a:r>
            <a:r>
              <a:rPr lang="en-US" dirty="0" smtClean="0"/>
              <a:t> gestures, Jake Wobbrock wanted to know what users thought the gestures should be: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Guessability</a:t>
            </a:r>
            <a:r>
              <a:rPr lang="en-US" dirty="0" smtClean="0"/>
              <a:t> of the </a:t>
            </a:r>
            <a:r>
              <a:rPr lang="en-US" dirty="0" err="1" smtClean="0"/>
              <a:t>EdgeWrite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unistroke</a:t>
            </a:r>
            <a:r>
              <a:rPr lang="en-US" dirty="0" smtClean="0"/>
              <a:t> alphabet was improved</a:t>
            </a:r>
            <a:br>
              <a:rPr lang="en-US" dirty="0" smtClean="0"/>
            </a:br>
            <a:r>
              <a:rPr lang="en-US" dirty="0" smtClean="0"/>
              <a:t>by users from 51.0% to 80.1%”</a:t>
            </a:r>
          </a:p>
          <a:p>
            <a:r>
              <a:rPr lang="en-US" dirty="0" smtClean="0"/>
              <a:t>Multiple phases</a:t>
            </a:r>
          </a:p>
          <a:p>
            <a:pPr lvl="1"/>
            <a:r>
              <a:rPr lang="en-US" dirty="0" smtClean="0"/>
              <a:t>Participants told the constraints</a:t>
            </a:r>
          </a:p>
          <a:p>
            <a:pPr lvl="1"/>
            <a:r>
              <a:rPr lang="en-US" dirty="0" smtClean="0"/>
              <a:t>Participants propose a set of gestures – tricky not to bias answers with prompts</a:t>
            </a:r>
          </a:p>
          <a:p>
            <a:pPr lvl="1"/>
            <a:r>
              <a:rPr lang="en-US" dirty="0" smtClean="0"/>
              <a:t>Get participants to resolve conflicts </a:t>
            </a:r>
          </a:p>
          <a:p>
            <a:pPr lvl="2"/>
            <a:r>
              <a:rPr lang="en-US" dirty="0" smtClean="0"/>
              <a:t>since likely to create indistinguishable</a:t>
            </a:r>
            <a:br>
              <a:rPr lang="en-US" dirty="0" smtClean="0"/>
            </a:br>
            <a:r>
              <a:rPr lang="en-US" dirty="0" smtClean="0"/>
              <a:t>gestures</a:t>
            </a:r>
          </a:p>
        </p:txBody>
      </p:sp>
    </p:spTree>
    <p:extLst>
      <p:ext uri="{BB962C8B-B14F-4D97-AF65-F5344CB8AC3E}">
        <p14:creationId xmlns:p14="http://schemas.microsoft.com/office/powerpoint/2010/main" val="17404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Wobbrock’s</a:t>
            </a:r>
            <a:r>
              <a:rPr lang="en-US" dirty="0" smtClean="0"/>
              <a:t> new recognizers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4498847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Jacob O. Wobbrock, Andrew D. Wilson, and Yang Li. </a:t>
            </a:r>
            <a:r>
              <a:rPr lang="en-US" sz="1600" dirty="0" smtClean="0">
                <a:solidFill>
                  <a:schemeClr val="accent2"/>
                </a:solidFill>
              </a:rPr>
              <a:t>2007</a:t>
            </a:r>
            <a:r>
              <a:rPr lang="en-US" sz="1600" dirty="0" smtClean="0"/>
              <a:t>. Gestures without libraries, toolkits or training: a $1 recognizer for user interface prototypes. In </a:t>
            </a:r>
            <a:r>
              <a:rPr lang="en-US" sz="1600" i="1" dirty="0" smtClean="0"/>
              <a:t>Proceedings of the 20th annual ACM symposium on User interface software and technology</a:t>
            </a:r>
            <a:r>
              <a:rPr lang="en-US" sz="1600" dirty="0" smtClean="0"/>
              <a:t> (UIST '07). ACM, pp. 159-168. </a:t>
            </a:r>
            <a:r>
              <a:rPr lang="en-US" sz="1400" dirty="0" smtClean="0">
                <a:hlinkClick r:id="rId2"/>
              </a:rPr>
              <a:t>http://doi.acm.org/10.1145/1294211.1294238</a:t>
            </a:r>
            <a:r>
              <a:rPr lang="en-US" sz="1400" dirty="0" smtClean="0"/>
              <a:t> or </a:t>
            </a:r>
            <a:r>
              <a:rPr lang="en-US" sz="1400" dirty="0" smtClean="0">
                <a:hlinkClick r:id="rId3"/>
              </a:rPr>
              <a:t>http://faculty.washington.edu/wobbrock/pubs/uist-07.1.pdf</a:t>
            </a:r>
            <a:r>
              <a:rPr lang="en-US" sz="1400" dirty="0" smtClean="0"/>
              <a:t> </a:t>
            </a:r>
            <a:endParaRPr lang="en-US" sz="1600" dirty="0" smtClean="0"/>
          </a:p>
          <a:p>
            <a:r>
              <a:rPr lang="en-US" dirty="0" smtClean="0"/>
              <a:t>More efficient and simpler than </a:t>
            </a:r>
            <a:r>
              <a:rPr lang="en-US" dirty="0" err="1" smtClean="0"/>
              <a:t>Rubine’s</a:t>
            </a:r>
            <a:endParaRPr lang="en-US" dirty="0" smtClean="0"/>
          </a:p>
          <a:p>
            <a:r>
              <a:rPr lang="en-US" dirty="0" smtClean="0"/>
              <a:t>Became the new standard that others use for research</a:t>
            </a:r>
          </a:p>
          <a:p>
            <a:r>
              <a:rPr lang="en-US" dirty="0" err="1" smtClean="0"/>
              <a:t>Unistroke</a:t>
            </a:r>
            <a:r>
              <a:rPr lang="en-US" dirty="0" smtClean="0"/>
              <a:t> and multi-stroke versions</a:t>
            </a:r>
          </a:p>
          <a:p>
            <a:r>
              <a:rPr lang="en-US" dirty="0" smtClean="0"/>
              <a:t>Match candidate points to remembered templates</a:t>
            </a:r>
          </a:p>
          <a:p>
            <a:r>
              <a:rPr lang="en-US" dirty="0" smtClean="0"/>
              <a:t>Default: rotation, size</a:t>
            </a:r>
            <a:br>
              <a:rPr lang="en-US" dirty="0" smtClean="0"/>
            </a:br>
            <a:r>
              <a:rPr lang="en-US" dirty="0" smtClean="0"/>
              <a:t>and speed invariant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4533900"/>
            <a:ext cx="4533900" cy="2324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4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49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Question about line width – see</a:t>
            </a:r>
            <a:br>
              <a:rPr lang="en-US" dirty="0" smtClean="0"/>
            </a:br>
            <a:r>
              <a:rPr lang="en-US" dirty="0" smtClean="0"/>
              <a:t>notes below</a:t>
            </a:r>
          </a:p>
          <a:p>
            <a:r>
              <a:rPr lang="en-US" dirty="0" smtClean="0"/>
              <a:t>Midterm starting right after class</a:t>
            </a:r>
          </a:p>
          <a:p>
            <a:pPr lvl="1"/>
            <a:r>
              <a:rPr lang="en-US" dirty="0" smtClean="0"/>
              <a:t>Due tomorrow (Wed) at 3:00pm</a:t>
            </a:r>
          </a:p>
          <a:p>
            <a:pPr lvl="1"/>
            <a:r>
              <a:rPr lang="en-US" dirty="0" smtClean="0">
                <a:hlinkClick r:id="rId3"/>
              </a:rPr>
              <a:t>On Canvas</a:t>
            </a:r>
            <a:endParaRPr lang="en-US" dirty="0" smtClean="0"/>
          </a:p>
          <a:p>
            <a:r>
              <a:rPr lang="en-US" dirty="0" smtClean="0"/>
              <a:t>HW 4 deadline postponed until Thursday</a:t>
            </a:r>
          </a:p>
          <a:p>
            <a:pPr lvl="1"/>
            <a:r>
              <a:rPr lang="en-US" dirty="0" smtClean="0"/>
              <a:t>The rest of the course schedule will be updated soon</a:t>
            </a:r>
            <a:r>
              <a:rPr lang="en-US" dirty="0"/>
              <a:t> </a:t>
            </a:r>
            <a:r>
              <a:rPr lang="en-US" dirty="0" smtClean="0"/>
              <a:t>– many of the future dates will need to be adjusted / rearranged</a:t>
            </a:r>
          </a:p>
          <a:p>
            <a:endParaRPr lang="en-US" dirty="0" smtClean="0"/>
          </a:p>
          <a:p>
            <a:r>
              <a:rPr lang="en-US" dirty="0" smtClean="0"/>
              <a:t>Today’s lecture – continues with command objects and undo – homework 5</a:t>
            </a:r>
          </a:p>
          <a:p>
            <a:pPr lvl="1"/>
            <a:r>
              <a:rPr lang="en-US" dirty="0" smtClean="0"/>
              <a:t>We’ll see if we get to gestures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6656832" y="792480"/>
            <a:ext cx="12192" cy="1767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993636" y="792480"/>
            <a:ext cx="12192" cy="1767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7342632" y="792480"/>
            <a:ext cx="12192" cy="1767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679436" y="792480"/>
            <a:ext cx="12192" cy="1767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120384" y="944880"/>
            <a:ext cx="1723644" cy="29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131814" y="1366118"/>
            <a:ext cx="1723644" cy="29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6144006" y="1806247"/>
            <a:ext cx="1723644" cy="29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177534" y="2249117"/>
            <a:ext cx="1723644" cy="29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7005828" y="1439271"/>
            <a:ext cx="348996" cy="34808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415403" y="1458160"/>
            <a:ext cx="348996" cy="3480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41389" y="1450086"/>
            <a:ext cx="348996" cy="3480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77556" y="1458615"/>
            <a:ext cx="348996" cy="3480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375209" y="1451916"/>
            <a:ext cx="348996" cy="3480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527609" y="1604316"/>
            <a:ext cx="348996" cy="3480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680009" y="1756716"/>
            <a:ext cx="348996" cy="3480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832409" y="1909116"/>
            <a:ext cx="348996" cy="3480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984809" y="2061516"/>
            <a:ext cx="348996" cy="3480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386002" y="2274137"/>
            <a:ext cx="348996" cy="3480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F50F0-BC18-457C-B29A-8423CE5383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criteria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resilient to variations in sampling due to movement speed or sensing;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Support optional rotation, scale, and position invariance;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Require no advanced mathematical techniques (e.g., matrix inversions, derivatives, integrals);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easily written in few lines of code;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9158" y="4925834"/>
            <a:ext cx="2367642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Thanks to Jake Wobbrock for these slides!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87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4AA7E-752A-453B-B986-A9F95C55D7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criteria (cont.)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fast enough for interactive purposes;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Allow developers and application end-users to “teach” it new gestures with only </a:t>
            </a:r>
            <a:r>
              <a:rPr lang="en-US" altLang="en-US" sz="2400" u="sng"/>
              <a:t>one</a:t>
            </a:r>
            <a:r>
              <a:rPr lang="en-US" altLang="en-US" sz="2400"/>
              <a:t> example;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Return an </a:t>
            </a:r>
            <a:r>
              <a:rPr lang="en-US" altLang="en-US" sz="2400" i="1"/>
              <a:t>N</a:t>
            </a:r>
            <a:r>
              <a:rPr lang="en-US" altLang="en-US" sz="2400"/>
              <a:t>-best list with [0..1] scores that are independent of the number of input points;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conceptually straightforward for easy comprehension, inspection, modification, extension, debugging, etc.</a:t>
            </a:r>
          </a:p>
        </p:txBody>
      </p:sp>
    </p:spTree>
    <p:extLst>
      <p:ext uri="{BB962C8B-B14F-4D97-AF65-F5344CB8AC3E}">
        <p14:creationId xmlns:p14="http://schemas.microsoft.com/office/powerpoint/2010/main" val="15834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5AC7E-964D-4AE9-B096-F4A7A88F60C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Live demo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~100 lines of JavaScript</a:t>
            </a:r>
          </a:p>
          <a:p>
            <a:pPr lvl="1"/>
            <a:r>
              <a:rPr lang="en-US" sz="2000" dirty="0">
                <a:hlinkClick r:id="rId3"/>
              </a:rPr>
              <a:t>http://depts.washington.edu/acelab/proj/dollar/index.html</a:t>
            </a:r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  <p:pic>
        <p:nvPicPr>
          <p:cNvPr id="136201" name="Picture 9" descr="an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4214813"/>
            <a:ext cx="10414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2" name="Picture 10" descr="jake_ges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13525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3" name="Picture 11" descr="andy_ges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048000"/>
            <a:ext cx="13144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4" name="Picture 12" descr="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DA943-4C57-4BF6-8C98-C1DB5B7B78D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easy </a:t>
            </a:r>
            <a:r>
              <a:rPr lang="en-US" altLang="en-US" dirty="0" smtClean="0"/>
              <a:t>steps</a:t>
            </a:r>
            <a:br>
              <a:rPr lang="en-US" altLang="en-US" dirty="0" smtClean="0"/>
            </a:br>
            <a:r>
              <a:rPr lang="en-US" altLang="en-US" sz="3600" i="1" dirty="0" smtClean="0"/>
              <a:t>(on next slides)</a:t>
            </a:r>
            <a:endParaRPr lang="en-US" altLang="en-US" i="1" dirty="0"/>
          </a:p>
        </p:txBody>
      </p:sp>
      <p:grpSp>
        <p:nvGrpSpPr>
          <p:cNvPr id="154649" name="Group 25"/>
          <p:cNvGrpSpPr>
            <a:grpSpLocks/>
          </p:cNvGrpSpPr>
          <p:nvPr/>
        </p:nvGrpSpPr>
        <p:grpSpPr bwMode="auto">
          <a:xfrm>
            <a:off x="152400" y="2133600"/>
            <a:ext cx="3059113" cy="1701800"/>
            <a:chOff x="96" y="1344"/>
            <a:chExt cx="1927" cy="1072"/>
          </a:xfrm>
        </p:grpSpPr>
        <p:sp>
          <p:nvSpPr>
            <p:cNvPr id="154628" name="Text Box 4"/>
            <p:cNvSpPr txBox="1">
              <a:spLocks noChangeArrowheads="1"/>
            </p:cNvSpPr>
            <p:nvPr/>
          </p:nvSpPr>
          <p:spPr bwMode="auto">
            <a:xfrm>
              <a:off x="391" y="1344"/>
              <a:ext cx="1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LT Std 45 Light" pitchFamily="34" charset="0"/>
                  <a:ea typeface="+mn-ea"/>
                  <a:cs typeface="Arial" panose="020B0604020202020204" pitchFamily="34" charset="0"/>
                </a:rPr>
                <a:t>1. Resample</a:t>
              </a:r>
            </a:p>
          </p:txBody>
        </p:sp>
        <p:pic>
          <p:nvPicPr>
            <p:cNvPr id="1546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0"/>
              <a:ext cx="1927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648" name="Group 24"/>
          <p:cNvGrpSpPr>
            <a:grpSpLocks/>
          </p:cNvGrpSpPr>
          <p:nvPr/>
        </p:nvGrpSpPr>
        <p:grpSpPr bwMode="auto">
          <a:xfrm>
            <a:off x="3962400" y="1447800"/>
            <a:ext cx="3170238" cy="1752600"/>
            <a:chOff x="2496" y="912"/>
            <a:chExt cx="1997" cy="1104"/>
          </a:xfrm>
        </p:grpSpPr>
        <p:sp>
          <p:nvSpPr>
            <p:cNvPr id="154630" name="Text Box 6"/>
            <p:cNvSpPr txBox="1">
              <a:spLocks noChangeArrowheads="1"/>
            </p:cNvSpPr>
            <p:nvPr/>
          </p:nvSpPr>
          <p:spPr bwMode="auto">
            <a:xfrm>
              <a:off x="2496" y="912"/>
              <a:ext cx="18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LT Std 45 Light" pitchFamily="34" charset="0"/>
                  <a:ea typeface="+mn-ea"/>
                  <a:cs typeface="Arial" panose="020B0604020202020204" pitchFamily="34" charset="0"/>
                </a:rPr>
                <a:t>2. Rotate once to 0°</a:t>
              </a:r>
            </a:p>
          </p:txBody>
        </p:sp>
        <p:pic>
          <p:nvPicPr>
            <p:cNvPr id="154635" name="Picture 11" descr="triang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80"/>
              <a:ext cx="1901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4654" name="Group 30"/>
          <p:cNvGrpSpPr>
            <a:grpSpLocks/>
          </p:cNvGrpSpPr>
          <p:nvPr/>
        </p:nvGrpSpPr>
        <p:grpSpPr bwMode="auto">
          <a:xfrm>
            <a:off x="6096000" y="3657600"/>
            <a:ext cx="2690813" cy="2133600"/>
            <a:chOff x="3840" y="2304"/>
            <a:chExt cx="1695" cy="1344"/>
          </a:xfrm>
        </p:grpSpPr>
        <p:sp>
          <p:nvSpPr>
            <p:cNvPr id="154631" name="Text Box 7"/>
            <p:cNvSpPr txBox="1">
              <a:spLocks noChangeArrowheads="1"/>
            </p:cNvSpPr>
            <p:nvPr/>
          </p:nvSpPr>
          <p:spPr bwMode="auto">
            <a:xfrm>
              <a:off x="3840" y="2304"/>
              <a:ext cx="16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LT Std 45 Light" pitchFamily="34" charset="0"/>
                  <a:ea typeface="+mn-ea"/>
                  <a:cs typeface="Arial" panose="020B0604020202020204" pitchFamily="34" charset="0"/>
                </a:rPr>
                <a:t>3. Scale, translate</a:t>
              </a:r>
            </a:p>
          </p:txBody>
        </p:sp>
        <p:sp>
          <p:nvSpPr>
            <p:cNvPr id="154638" name="Line 14"/>
            <p:cNvSpPr>
              <a:spLocks noChangeShapeType="1"/>
            </p:cNvSpPr>
            <p:nvPr/>
          </p:nvSpPr>
          <p:spPr bwMode="auto">
            <a:xfrm>
              <a:off x="4704" y="268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>
              <a:off x="4080" y="316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4643" name="Picture 19" descr="t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839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46" name="Rectangle 22"/>
            <p:cNvSpPr>
              <a:spLocks noChangeArrowheads="1"/>
            </p:cNvSpPr>
            <p:nvPr/>
          </p:nvSpPr>
          <p:spPr bwMode="auto">
            <a:xfrm>
              <a:off x="4462" y="2868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4656" name="Group 32"/>
          <p:cNvGrpSpPr>
            <a:grpSpLocks/>
          </p:cNvGrpSpPr>
          <p:nvPr/>
        </p:nvGrpSpPr>
        <p:grpSpPr bwMode="auto">
          <a:xfrm>
            <a:off x="1676400" y="4343400"/>
            <a:ext cx="3706813" cy="1752600"/>
            <a:chOff x="1056" y="2736"/>
            <a:chExt cx="2335" cy="1104"/>
          </a:xfrm>
        </p:grpSpPr>
        <p:pic>
          <p:nvPicPr>
            <p:cNvPr id="154650" name="Picture 26" descr="t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1516" y="3092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2" name="Text Box 8"/>
            <p:cNvSpPr txBox="1">
              <a:spLocks noChangeArrowheads="1"/>
            </p:cNvSpPr>
            <p:nvPr/>
          </p:nvSpPr>
          <p:spPr bwMode="auto">
            <a:xfrm>
              <a:off x="1056" y="2736"/>
              <a:ext cx="2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LT Std 45 Light" pitchFamily="34" charset="0"/>
                  <a:ea typeface="+mn-ea"/>
                  <a:cs typeface="Arial" panose="020B0604020202020204" pitchFamily="34" charset="0"/>
                </a:rPr>
                <a:t>4. Compare to templates</a:t>
              </a:r>
            </a:p>
          </p:txBody>
        </p:sp>
        <p:pic>
          <p:nvPicPr>
            <p:cNvPr id="154652" name="Picture 28" descr="r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3107"/>
              <a:ext cx="840" cy="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18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8AAD6-3249-480C-8E78-0A3BA19C3F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1: Resample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343400" cy="4678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dirty="0"/>
              <a:t>Resample to </a:t>
            </a:r>
            <a:r>
              <a:rPr lang="en-US" altLang="en-US" sz="2800" i="1" dirty="0"/>
              <a:t>N</a:t>
            </a:r>
            <a:r>
              <a:rPr lang="en-US" altLang="en-US" sz="2800" dirty="0"/>
              <a:t> equidistant points</a:t>
            </a:r>
            <a:br>
              <a:rPr lang="en-US" altLang="en-US" sz="2800" dirty="0"/>
            </a:br>
            <a:r>
              <a:rPr lang="en-US" altLang="en-US" sz="1400" dirty="0"/>
              <a:t>(</a:t>
            </a:r>
            <a:r>
              <a:rPr lang="en-US" altLang="en-US" sz="1400" dirty="0" err="1"/>
              <a:t>Plamondon</a:t>
            </a:r>
            <a:r>
              <a:rPr lang="en-US" altLang="en-US" sz="1400" dirty="0"/>
              <a:t> &amp; Srihari 2000, 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err="1" smtClean="0"/>
              <a:t>Tappert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et al. 1990, </a:t>
            </a:r>
            <a:r>
              <a:rPr lang="en-US" altLang="en-US" sz="1400" dirty="0" err="1"/>
              <a:t>Kristensson</a:t>
            </a:r>
            <a:r>
              <a:rPr lang="en-US" altLang="en-US" sz="1400" dirty="0"/>
              <a:t> &amp; Zhai 2004)</a:t>
            </a:r>
          </a:p>
          <a:p>
            <a:endParaRPr lang="en-US" altLang="en-US" sz="1400" dirty="0"/>
          </a:p>
          <a:p>
            <a:r>
              <a:rPr lang="en-US" altLang="en-US" sz="2800" dirty="0"/>
              <a:t>Removes clusters and gaps</a:t>
            </a:r>
          </a:p>
          <a:p>
            <a:r>
              <a:rPr lang="en-US" altLang="en-US" sz="2800" dirty="0"/>
              <a:t>Accommodates different sampling rates</a:t>
            </a:r>
          </a:p>
          <a:p>
            <a:r>
              <a:rPr lang="en-US" altLang="en-US" sz="2800" dirty="0"/>
              <a:t>Allows us to compare point </a:t>
            </a:r>
            <a:r>
              <a:rPr lang="en-US" altLang="en-US" sz="2800" i="1" dirty="0"/>
              <a:t>C</a:t>
            </a:r>
            <a:r>
              <a:rPr lang="en-US" altLang="en-US" sz="2800" dirty="0"/>
              <a:t>[</a:t>
            </a:r>
            <a:r>
              <a:rPr lang="en-US" altLang="en-US" sz="2800" i="1" dirty="0"/>
              <a:t>k</a:t>
            </a:r>
            <a:r>
              <a:rPr lang="en-US" altLang="en-US" sz="2800" dirty="0"/>
              <a:t>] to </a:t>
            </a:r>
            <a:r>
              <a:rPr lang="en-US" altLang="en-US" sz="2800" i="1" dirty="0" err="1"/>
              <a:t>T</a:t>
            </a:r>
            <a:r>
              <a:rPr lang="en-US" altLang="en-US" sz="2800" i="1" baseline="-25000" dirty="0" err="1"/>
              <a:t>i</a:t>
            </a:r>
            <a:r>
              <a:rPr lang="en-US" altLang="en-US" sz="2800" dirty="0"/>
              <a:t>[</a:t>
            </a:r>
            <a:r>
              <a:rPr lang="en-US" altLang="en-US" sz="2800" i="1" dirty="0"/>
              <a:t>k</a:t>
            </a:r>
            <a:r>
              <a:rPr lang="en-US" altLang="en-US" sz="2800" dirty="0"/>
              <a:t>]</a:t>
            </a:r>
          </a:p>
        </p:txBody>
      </p:sp>
      <p:pic>
        <p:nvPicPr>
          <p:cNvPr id="1566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381125"/>
            <a:ext cx="4572000" cy="174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C6347-20F4-4240-AC1F-287E7A06FD6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</a:t>
            </a:r>
          </a:p>
        </p:txBody>
      </p:sp>
      <p:pic>
        <p:nvPicPr>
          <p:cNvPr id="146720" name="Picture 2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948738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26AEF-2F39-4F9C-9F6F-149D5E50C23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2: Rotate once to 0°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267200" cy="4678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/>
              <a:t>No closed-form solution for finding best angular alignment </a:t>
            </a:r>
            <a:r>
              <a:rPr lang="en-US" altLang="en-US" sz="1400"/>
              <a:t>(Kara &amp; Stahovich 2004)</a:t>
            </a:r>
          </a:p>
          <a:p>
            <a:r>
              <a:rPr lang="en-US" altLang="en-US" sz="2800"/>
              <a:t>Find angle from (</a:t>
            </a:r>
            <a:r>
              <a:rPr lang="en-US" altLang="en-US" sz="2800" i="1"/>
              <a:t>x</a:t>
            </a:r>
            <a:r>
              <a:rPr lang="en-US" altLang="en-US" sz="2800"/>
              <a:t>,</a:t>
            </a:r>
            <a:r>
              <a:rPr lang="en-US" altLang="en-US" sz="2800" i="1"/>
              <a:t>y</a:t>
            </a:r>
            <a:r>
              <a:rPr lang="en-US" altLang="en-US" sz="2800"/>
              <a:t>) to first point</a:t>
            </a:r>
          </a:p>
          <a:p>
            <a:pPr lvl="1"/>
            <a:r>
              <a:rPr lang="en-US" altLang="en-US" sz="2000"/>
              <a:t>Call it the “indicative angle”</a:t>
            </a:r>
          </a:p>
          <a:p>
            <a:r>
              <a:rPr lang="en-US" altLang="en-US" sz="2400"/>
              <a:t>Rotate this to 0°</a:t>
            </a:r>
          </a:p>
          <a:p>
            <a:r>
              <a:rPr lang="en-US" altLang="en-US" sz="2400"/>
              <a:t>Approximates rotational alignment between </a:t>
            </a:r>
            <a:r>
              <a:rPr lang="en-US" altLang="en-US" sz="2400" i="1"/>
              <a:t>C</a:t>
            </a:r>
            <a:r>
              <a:rPr lang="en-US" altLang="en-US" sz="2400"/>
              <a:t> and </a:t>
            </a:r>
            <a:r>
              <a:rPr lang="en-US" altLang="en-US" sz="2400" i="1"/>
              <a:t>T</a:t>
            </a:r>
            <a:r>
              <a:rPr lang="en-US" altLang="en-US" sz="2400" i="1" baseline="-25000"/>
              <a:t>i</a:t>
            </a:r>
          </a:p>
        </p:txBody>
      </p:sp>
      <p:pic>
        <p:nvPicPr>
          <p:cNvPr id="160775" name="Picture 7" descr="tria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3734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33528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35814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8628063" y="1828800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t>0°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6623050" y="1371600"/>
            <a:ext cx="2330450" cy="1471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/>
      <p:bldP spid="1607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C1B63C-DA74-4D56-A8EF-F5D9AFEAD84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977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283A7-C46F-4DA0-94D6-A7F6820178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3: Scale, translate</a:t>
            </a:r>
          </a:p>
        </p:txBody>
      </p:sp>
      <p:grpSp>
        <p:nvGrpSpPr>
          <p:cNvPr id="162830" name="Group 14"/>
          <p:cNvGrpSpPr>
            <a:grpSpLocks/>
          </p:cNvGrpSpPr>
          <p:nvPr/>
        </p:nvGrpSpPr>
        <p:grpSpPr bwMode="auto">
          <a:xfrm>
            <a:off x="5410200" y="1447800"/>
            <a:ext cx="2286000" cy="1981200"/>
            <a:chOff x="3888" y="912"/>
            <a:chExt cx="1440" cy="1248"/>
          </a:xfrm>
        </p:grpSpPr>
        <p:sp>
          <p:nvSpPr>
            <p:cNvPr id="162823" name="Line 7"/>
            <p:cNvSpPr>
              <a:spLocks noChangeShapeType="1"/>
            </p:cNvSpPr>
            <p:nvPr/>
          </p:nvSpPr>
          <p:spPr bwMode="auto">
            <a:xfrm>
              <a:off x="4608" y="912"/>
              <a:ext cx="1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2825" name="Picture 9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1142"/>
              <a:ext cx="911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4315" y="1167"/>
              <a:ext cx="864" cy="8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 flipH="1">
              <a:off x="3888" y="153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282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267200" cy="46783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/>
              <a:t>Scale to a square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Non-uniform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Aspect-invariant</a:t>
            </a:r>
          </a:p>
          <a:p>
            <a:pPr>
              <a:spcBef>
                <a:spcPct val="0"/>
              </a:spcBef>
            </a:pPr>
            <a:endParaRPr lang="en-US" altLang="en-US" sz="2800" baseline="-25000"/>
          </a:p>
          <a:p>
            <a:pPr>
              <a:spcBef>
                <a:spcPct val="0"/>
              </a:spcBef>
            </a:pPr>
            <a:r>
              <a:rPr lang="en-US" altLang="en-US" sz="2800"/>
              <a:t>Translate centroid to origin</a:t>
            </a:r>
            <a:endParaRPr lang="en-US" altLang="en-US" sz="2800" baseline="-25000"/>
          </a:p>
        </p:txBody>
      </p:sp>
    </p:spTree>
    <p:extLst>
      <p:ext uri="{BB962C8B-B14F-4D97-AF65-F5344CB8AC3E}">
        <p14:creationId xmlns:p14="http://schemas.microsoft.com/office/powerpoint/2010/main" val="16396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83418F-69B2-46F6-A8F5-8DDC35AE7C7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977313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3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46442"/>
          </a:xfrm>
        </p:spPr>
        <p:txBody>
          <a:bodyPr/>
          <a:lstStyle/>
          <a:p>
            <a:r>
              <a:rPr lang="en-US" dirty="0" smtClean="0"/>
              <a:t>What is a “Gesture”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822960"/>
            <a:ext cx="6144768" cy="59283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HCI, an input to a computer where the </a:t>
            </a:r>
            <a:r>
              <a:rPr lang="en-US" i="1" dirty="0" smtClean="0">
                <a:solidFill>
                  <a:schemeClr val="accent2"/>
                </a:solidFill>
              </a:rPr>
              <a:t>path</a:t>
            </a:r>
            <a:r>
              <a:rPr lang="en-US" dirty="0" smtClean="0"/>
              <a:t> or other properties of the input is important to its recognition, not just the end points</a:t>
            </a:r>
          </a:p>
          <a:p>
            <a:pPr lvl="1"/>
            <a:r>
              <a:rPr lang="en-US" dirty="0" smtClean="0"/>
              <a:t>Regular drag-and-drop just cares about where starts and finishes, so generally does </a:t>
            </a:r>
            <a:r>
              <a:rPr lang="en-US" i="1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count as a “gesture”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recognizer</a:t>
            </a:r>
            <a:r>
              <a:rPr lang="en-US" dirty="0" smtClean="0"/>
              <a:t> is needed to interpret the path – so it may be interpreted incorrectly</a:t>
            </a:r>
          </a:p>
          <a:p>
            <a:r>
              <a:rPr lang="en-US" dirty="0" smtClean="0"/>
              <a:t>Can be done with a mouse, a stylus or finger on </a:t>
            </a:r>
            <a:r>
              <a:rPr lang="en-US" dirty="0" err="1" smtClean="0"/>
              <a:t>touchscreen</a:t>
            </a:r>
            <a:r>
              <a:rPr lang="en-US" dirty="0" smtClean="0"/>
              <a:t>, or hands in the air in front of a camera</a:t>
            </a:r>
          </a:p>
          <a:p>
            <a:r>
              <a:rPr lang="en-US" dirty="0" smtClean="0"/>
              <a:t>Can be one or multiple fingers; one or multiple strokes</a:t>
            </a:r>
          </a:p>
          <a:p>
            <a:r>
              <a:rPr lang="en-US" dirty="0" smtClean="0"/>
              <a:t>On Smartphones, call “tap” a “gesture” to distinguish between tap, long-press, flick, drag, etc.</a:t>
            </a:r>
          </a:p>
          <a:p>
            <a:pPr lvl="1"/>
            <a:r>
              <a:rPr lang="en-US" dirty="0" smtClean="0"/>
              <a:t>Depends on </a:t>
            </a:r>
            <a:r>
              <a:rPr lang="en-US" dirty="0" smtClean="0">
                <a:solidFill>
                  <a:schemeClr val="accent2"/>
                </a:solidFill>
              </a:rPr>
              <a:t>properties</a:t>
            </a:r>
            <a:r>
              <a:rPr lang="en-US" dirty="0" smtClean="0"/>
              <a:t> of the action or of the</a:t>
            </a:r>
            <a:br>
              <a:rPr lang="en-US" dirty="0" smtClean="0"/>
            </a:br>
            <a:r>
              <a:rPr lang="en-US" i="1" dirty="0" smtClean="0"/>
              <a:t>other actions</a:t>
            </a:r>
            <a:endParaRPr lang="en-US" dirty="0" smtClean="0"/>
          </a:p>
          <a:p>
            <a:pPr lvl="2"/>
            <a:r>
              <a:rPr lang="en-US" dirty="0" smtClean="0"/>
              <a:t>Location, but also speed, timing,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3419475"/>
            <a:ext cx="2647950" cy="3438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3" name="Picture 9" descr="http://upload.wikimedia.org/wikipedia/commons/thumb/3/3d/Gestures_Scroll.png/250px-Gestures_Scro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868680"/>
            <a:ext cx="2381250" cy="2381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3250" y="6599816"/>
            <a:ext cx="2895600" cy="197224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2020 -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3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39D25-ED1B-46BF-B382-1922DBF3438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 this point…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… all templates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 and any candidate </a:t>
            </a:r>
            <a:r>
              <a:rPr lang="en-US" altLang="en-US" i="1"/>
              <a:t>C</a:t>
            </a:r>
            <a:r>
              <a:rPr lang="en-US" altLang="en-US"/>
              <a:t> have been treated identically.</a:t>
            </a:r>
          </a:p>
          <a:p>
            <a:endParaRPr lang="en-US" altLang="en-US"/>
          </a:p>
          <a:p>
            <a:r>
              <a:rPr lang="en-US" altLang="en-US"/>
              <a:t>Now we must compare </a:t>
            </a:r>
            <a:r>
              <a:rPr lang="en-US" altLang="en-US" i="1"/>
              <a:t>C</a:t>
            </a:r>
            <a:r>
              <a:rPr lang="en-US" altLang="en-US"/>
              <a:t> to each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To which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 is </a:t>
            </a:r>
            <a:r>
              <a:rPr lang="en-US" altLang="en-US" i="1"/>
              <a:t>C</a:t>
            </a:r>
            <a:r>
              <a:rPr lang="en-US" altLang="en-US"/>
              <a:t> closest?</a:t>
            </a:r>
          </a:p>
        </p:txBody>
      </p:sp>
    </p:spTree>
    <p:extLst>
      <p:ext uri="{BB962C8B-B14F-4D97-AF65-F5344CB8AC3E}">
        <p14:creationId xmlns:p14="http://schemas.microsoft.com/office/powerpoint/2010/main" val="14638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3C29B-59C6-4C47-AD49-B756F14B9CF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4: Compare to templates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562600" cy="4678363"/>
          </a:xfrm>
        </p:spPr>
        <p:txBody>
          <a:bodyPr/>
          <a:lstStyle/>
          <a:p>
            <a:r>
              <a:rPr lang="en-US" altLang="en-US"/>
              <a:t>Compute score [0..1] for each </a:t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 i="1"/>
              <a:t>C</a:t>
            </a:r>
            <a:r>
              <a:rPr lang="en-US" altLang="en-US"/>
              <a:t>,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)</a:t>
            </a:r>
          </a:p>
          <a:p>
            <a:pPr lvl="1"/>
            <a:r>
              <a:rPr lang="en-US" altLang="en-US" sz="2400"/>
              <a:t>Score is based on average distance between corresponding points</a:t>
            </a:r>
          </a:p>
          <a:p>
            <a:pPr lvl="1"/>
            <a:r>
              <a:rPr lang="en-US" altLang="en-US" sz="2400"/>
              <a:t>Score should be for </a:t>
            </a:r>
            <a:r>
              <a:rPr lang="en-US" altLang="en-US" sz="2400" i="1" u="sng"/>
              <a:t>best</a:t>
            </a:r>
            <a:r>
              <a:rPr lang="en-US" altLang="en-US" sz="2400"/>
              <a:t> angular alignment for (</a:t>
            </a:r>
            <a:r>
              <a:rPr lang="en-US" altLang="en-US" sz="2400" i="1"/>
              <a:t>C</a:t>
            </a:r>
            <a:r>
              <a:rPr lang="en-US" altLang="en-US" sz="2400"/>
              <a:t>, </a:t>
            </a:r>
            <a:r>
              <a:rPr lang="en-US" altLang="en-US" sz="2400" i="1"/>
              <a:t>T</a:t>
            </a:r>
            <a:r>
              <a:rPr lang="en-US" altLang="en-US" sz="2400" i="1" baseline="-25000"/>
              <a:t>i</a:t>
            </a:r>
            <a:r>
              <a:rPr lang="en-US" altLang="en-US" sz="2400"/>
              <a:t>)</a:t>
            </a:r>
          </a:p>
          <a:p>
            <a:pPr lvl="2"/>
            <a:r>
              <a:rPr lang="en-US" altLang="en-US" sz="2000"/>
              <a:t>Requires search over angles</a:t>
            </a:r>
          </a:p>
        </p:txBody>
      </p:sp>
      <p:grpSp>
        <p:nvGrpSpPr>
          <p:cNvPr id="166920" name="Group 8"/>
          <p:cNvGrpSpPr>
            <a:grpSpLocks/>
          </p:cNvGrpSpPr>
          <p:nvPr/>
        </p:nvGrpSpPr>
        <p:grpSpPr bwMode="auto">
          <a:xfrm>
            <a:off x="6248400" y="1589088"/>
            <a:ext cx="1873250" cy="1582737"/>
            <a:chOff x="3936" y="1001"/>
            <a:chExt cx="1180" cy="997"/>
          </a:xfrm>
        </p:grpSpPr>
        <p:pic>
          <p:nvPicPr>
            <p:cNvPr id="166916" name="Picture 4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3990" y="1001"/>
              <a:ext cx="1036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17" name="Picture 5" descr="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180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6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64A93-7978-4C8C-A432-8CA33DDBD0B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“Seed &amp; search”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5626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Find angle at which avg. point distance is minimized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Could use brute force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+1° for 360°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Or use hill climbing CW/CCW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/>
              <a:t>1° for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/>
              <a:t>180°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There can be local minima</a:t>
            </a:r>
          </a:p>
        </p:txBody>
      </p:sp>
      <p:grpSp>
        <p:nvGrpSpPr>
          <p:cNvPr id="142343" name="Group 7"/>
          <p:cNvGrpSpPr>
            <a:grpSpLocks/>
          </p:cNvGrpSpPr>
          <p:nvPr/>
        </p:nvGrpSpPr>
        <p:grpSpPr bwMode="auto">
          <a:xfrm>
            <a:off x="6248400" y="1589088"/>
            <a:ext cx="1873250" cy="1582737"/>
            <a:chOff x="3936" y="1001"/>
            <a:chExt cx="1180" cy="997"/>
          </a:xfrm>
        </p:grpSpPr>
        <p:pic>
          <p:nvPicPr>
            <p:cNvPr id="142340" name="Picture 4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3990" y="1001"/>
              <a:ext cx="1036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1" name="Picture 5" descr="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180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88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1268A-632D-481E-99CC-9C4ACE7A076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4</a:t>
            </a:r>
          </a:p>
        </p:txBody>
      </p:sp>
      <p:pic>
        <p:nvPicPr>
          <p:cNvPr id="15258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8275"/>
            <a:ext cx="896778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8967788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8931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8940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5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A7786E-111B-4C01-B3F1-8AD917B78B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$1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/>
              <a:t>Depends on 2-D pairwise point comparisons</a:t>
            </a:r>
          </a:p>
          <a:p>
            <a:pPr lvl="1"/>
            <a:r>
              <a:rPr lang="en-US" altLang="en-US" sz="2400"/>
              <a:t>Resilient to differences in sampling, rotation, scale, position, aspect, and velocity/acceleration</a:t>
            </a:r>
          </a:p>
          <a:p>
            <a:pPr lvl="1"/>
            <a:r>
              <a:rPr lang="en-US" altLang="en-US" sz="2400" u="sng"/>
              <a:t>But</a:t>
            </a:r>
            <a:r>
              <a:rPr lang="en-US" altLang="en-US" sz="2400"/>
              <a:t> no ovals </a:t>
            </a:r>
            <a:r>
              <a:rPr lang="en-US" altLang="en-US" sz="2400" i="1"/>
              <a:t>vs.</a:t>
            </a:r>
            <a:r>
              <a:rPr lang="en-US" altLang="en-US" sz="2400"/>
              <a:t> circles, rectangles </a:t>
            </a:r>
            <a:r>
              <a:rPr lang="en-US" altLang="en-US" sz="2400" i="1"/>
              <a:t>vs.</a:t>
            </a:r>
            <a:r>
              <a:rPr lang="en-US" altLang="en-US" sz="2400"/>
              <a:t> squares</a:t>
            </a:r>
            <a:br>
              <a:rPr lang="en-US" altLang="en-US" sz="2400"/>
            </a:br>
            <a:r>
              <a:rPr lang="en-US" altLang="en-US" sz="1800"/>
              <a:t>(This can be added on a per-gesture basis)</a:t>
            </a:r>
          </a:p>
          <a:p>
            <a:pPr lvl="1"/>
            <a:r>
              <a:rPr lang="en-US" altLang="en-US" sz="2400"/>
              <a:t>No differentiation based on speed</a:t>
            </a:r>
          </a:p>
          <a:p>
            <a:pPr lvl="1"/>
            <a:endParaRPr lang="en-US" altLang="en-US" sz="2400"/>
          </a:p>
          <a:p>
            <a:r>
              <a:rPr lang="en-US" altLang="en-US" sz="2400"/>
              <a:t>1-D gestures (lines) should not be scaled in 2-D</a:t>
            </a:r>
          </a:p>
          <a:p>
            <a:endParaRPr lang="en-US" altLang="en-US" sz="2400"/>
          </a:p>
          <a:p>
            <a:r>
              <a:rPr lang="en-US" altLang="en-US" sz="2400"/>
              <a:t>No features are used</a:t>
            </a:r>
          </a:p>
          <a:p>
            <a:pPr lvl="1"/>
            <a:r>
              <a:rPr lang="en-US" altLang="en-US" sz="2000"/>
              <a:t>Gesture “classes” require different templates with the same name</a:t>
            </a:r>
          </a:p>
        </p:txBody>
      </p:sp>
    </p:spTree>
    <p:extLst>
      <p:ext uri="{BB962C8B-B14F-4D97-AF65-F5344CB8AC3E}">
        <p14:creationId xmlns:p14="http://schemas.microsoft.com/office/powerpoint/2010/main" val="3208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C4E47B-33D8-4972-8E01-405EEEC550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arrow “class”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57400"/>
            <a:ext cx="60198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22F2E-5CDF-410C-96A7-F902AB555CB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597275" y="2806700"/>
            <a:ext cx="1965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45 Light" pitchFamily="34" charset="0"/>
                <a:ea typeface="+mn-ea"/>
                <a:cs typeface="Arial" panose="020B0604020202020204" pitchFamily="34" charset="0"/>
              </a:rPr>
              <a:t>Evaluation</a:t>
            </a:r>
          </a:p>
        </p:txBody>
      </p:sp>
      <p:pic>
        <p:nvPicPr>
          <p:cNvPr id="97284" name="Picture 4" descr="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29050"/>
            <a:ext cx="12954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81000" y="1143000"/>
            <a:ext cx="8382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2832-BCC0-4900-97F8-F1BF78950C6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114800" cy="46783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Tested $1, </a:t>
            </a:r>
            <a:r>
              <a:rPr lang="en-US" altLang="en-US" sz="2800" dirty="0" err="1" smtClean="0"/>
              <a:t>Rubine</a:t>
            </a:r>
            <a:r>
              <a:rPr lang="en-US" altLang="en-US" sz="2800" dirty="0" smtClean="0"/>
              <a:t>, DTW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10 subjects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16 gestures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10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000" dirty="0"/>
              <a:t> (slow, med, fast)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4800 gestures total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1-5 (disliked, liked)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Train on </a:t>
            </a:r>
            <a:r>
              <a:rPr lang="en-US" altLang="en-US" sz="2400" i="1" dirty="0"/>
              <a:t>E</a:t>
            </a:r>
            <a:r>
              <a:rPr lang="en-US" altLang="en-US" sz="2400" dirty="0"/>
              <a:t>=1-9, test on one random from 10-</a:t>
            </a:r>
            <a:r>
              <a:rPr lang="en-US" altLang="en-US" sz="2400" i="1" dirty="0"/>
              <a:t>E</a:t>
            </a:r>
            <a:r>
              <a:rPr lang="en-US" altLang="en-US" sz="2400" dirty="0"/>
              <a:t>. Repeat 100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400" dirty="0"/>
              <a:t> for error rate.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1,248,000 total tests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3-factor within-subjects design </a:t>
            </a:r>
            <a:r>
              <a:rPr lang="en-US" altLang="en-US" sz="1400" dirty="0"/>
              <a:t>(recognizer, speed, num. train)</a:t>
            </a:r>
          </a:p>
        </p:txBody>
      </p:sp>
      <p:pic>
        <p:nvPicPr>
          <p:cNvPr id="111621" name="Picture 5" descr="Pocket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21034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Pocket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10185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4022725" y="1571625"/>
            <a:ext cx="1098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1624" name="Picture 8" descr="ges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3528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E619A-BE99-4253-A453-B7DC7334553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Recognition errors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886200" cy="4678363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$1	0.98% errors </a:t>
            </a:r>
            <a:br>
              <a:rPr lang="en-US" altLang="en-US" sz="1800"/>
            </a:br>
            <a:r>
              <a:rPr lang="en-US" altLang="en-US" sz="1400"/>
              <a:t>(1.21% without searching over angles)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DTW	0.85%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Rubine	7.17%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endParaRPr lang="en-US" altLang="en-US" sz="1800"/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With 1 template: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/>
              <a:t>$1:       2.73%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/>
              <a:t>DTW:   2.14%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With 9 templates: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/>
              <a:t>$1:       0.45%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/>
              <a:t>DTW:   0.54%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endParaRPr lang="en-US" altLang="en-US" sz="1800"/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>
                <a:solidFill>
                  <a:srgbClr val="FF0000"/>
                </a:solidFill>
              </a:rPr>
              <a:t>DTW: 80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>
                <a:solidFill>
                  <a:srgbClr val="FF0000"/>
                </a:solidFill>
              </a:rPr>
              <a:t> slower than $1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>
                <a:solidFill>
                  <a:srgbClr val="FF0000"/>
                </a:solidFill>
              </a:rPr>
              <a:t>Speedup possible, but complex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endParaRPr lang="en-US" altLang="en-US" sz="1800"/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Rubine with 9 train: 4.70%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200"/>
              <a:t>(Rubine reported ~6.5%.)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511675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15000"/>
            <a:ext cx="2605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5803900" y="1752600"/>
            <a:ext cx="3200400" cy="754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(2,N=780)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=867.33, p&lt;.0001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t>     (overall)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(2,N=780)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=668.43, p&lt;.0001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t>   (vs. Rubine)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(2,N=780)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=0.13, n.s.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t>               ($1 vs. DTW)</a:t>
            </a:r>
          </a:p>
        </p:txBody>
      </p:sp>
    </p:spTree>
    <p:extLst>
      <p:ext uri="{BB962C8B-B14F-4D97-AF65-F5344CB8AC3E}">
        <p14:creationId xmlns:p14="http://schemas.microsoft.com/office/powerpoint/2010/main" val="4219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Wobbrock’s</a:t>
            </a:r>
            <a:r>
              <a:rPr lang="en-US" dirty="0" smtClean="0"/>
              <a:t> subsequent gesture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hlinkClick r:id="rId2"/>
              </a:rPr>
              <a:t>AGATe</a:t>
            </a:r>
            <a:r>
              <a:rPr lang="en-US" dirty="0"/>
              <a:t>: </a:t>
            </a:r>
            <a:r>
              <a:rPr lang="en-US" dirty="0" err="1"/>
              <a:t>AGreement</a:t>
            </a:r>
            <a:r>
              <a:rPr lang="en-US" dirty="0"/>
              <a:t> Analysis Toolkit - for calculating agreement in gesture-elicitation </a:t>
            </a:r>
            <a:r>
              <a:rPr lang="en-US" dirty="0" smtClean="0"/>
              <a:t>studies (CHI’2015)</a:t>
            </a:r>
            <a:endParaRPr lang="en-US" dirty="0"/>
          </a:p>
          <a:p>
            <a:r>
              <a:rPr lang="en-US" dirty="0" err="1">
                <a:hlinkClick r:id="rId3"/>
              </a:rPr>
              <a:t>GHoST</a:t>
            </a:r>
            <a:r>
              <a:rPr lang="en-US" dirty="0"/>
              <a:t>: Gesture </a:t>
            </a:r>
            <a:r>
              <a:rPr lang="en-US" dirty="0" err="1"/>
              <a:t>HeatmapS</a:t>
            </a:r>
            <a:r>
              <a:rPr lang="en-US" dirty="0"/>
              <a:t> Toolkit - for visualizing variation in gesture articulation (ICMI </a:t>
            </a:r>
            <a:r>
              <a:rPr lang="en-US" dirty="0" smtClean="0"/>
              <a:t>’2014)</a:t>
            </a:r>
            <a:endParaRPr lang="en-US" dirty="0"/>
          </a:p>
          <a:p>
            <a:r>
              <a:rPr lang="en-US" dirty="0">
                <a:hlinkClick r:id="rId4"/>
              </a:rPr>
              <a:t>GREAT</a:t>
            </a:r>
            <a:r>
              <a:rPr lang="en-US" dirty="0"/>
              <a:t>: Gesture </a:t>
            </a:r>
            <a:r>
              <a:rPr lang="en-US" dirty="0" err="1"/>
              <a:t>RElative</a:t>
            </a:r>
            <a:r>
              <a:rPr lang="en-US" dirty="0"/>
              <a:t> Accuracy Toolkit - for measuring variation in gesture articulation (</a:t>
            </a:r>
            <a:r>
              <a:rPr lang="en-US" dirty="0" smtClean="0"/>
              <a:t>ICMI’2013</a:t>
            </a:r>
            <a:r>
              <a:rPr lang="en-US" dirty="0"/>
              <a:t>)</a:t>
            </a:r>
          </a:p>
          <a:p>
            <a:r>
              <a:rPr lang="en-US" dirty="0" err="1">
                <a:hlinkClick r:id="rId5"/>
              </a:rPr>
              <a:t>GECKo</a:t>
            </a:r>
            <a:r>
              <a:rPr lang="en-US" dirty="0"/>
              <a:t>: </a:t>
            </a:r>
            <a:r>
              <a:rPr lang="en-US" dirty="0" err="1"/>
              <a:t>GEsture</a:t>
            </a:r>
            <a:r>
              <a:rPr lang="en-US" dirty="0"/>
              <a:t> Clustering </a:t>
            </a:r>
            <a:r>
              <a:rPr lang="en-US" dirty="0" err="1"/>
              <a:t>toolKit</a:t>
            </a:r>
            <a:r>
              <a:rPr lang="en-US" dirty="0"/>
              <a:t> - for clustering gestures and calculating </a:t>
            </a:r>
            <a:r>
              <a:rPr lang="en-US" dirty="0" smtClean="0"/>
              <a:t>agreement (GI ‘2013</a:t>
            </a:r>
            <a:r>
              <a:rPr lang="en-US" dirty="0"/>
              <a:t>)</a:t>
            </a:r>
          </a:p>
          <a:p>
            <a:r>
              <a:rPr lang="en-US" dirty="0">
                <a:hlinkClick r:id="rId6"/>
              </a:rPr>
              <a:t>$P</a:t>
            </a:r>
            <a:r>
              <a:rPr lang="en-US" dirty="0"/>
              <a:t>: Point-cloud </a:t>
            </a:r>
            <a:r>
              <a:rPr lang="en-US" dirty="0" err="1"/>
              <a:t>multistroke</a:t>
            </a:r>
            <a:r>
              <a:rPr lang="en-US" dirty="0"/>
              <a:t> recognizer - for recognizing </a:t>
            </a:r>
            <a:r>
              <a:rPr lang="en-US" dirty="0" err="1"/>
              <a:t>multistroke</a:t>
            </a:r>
            <a:r>
              <a:rPr lang="en-US" dirty="0"/>
              <a:t> gestures as </a:t>
            </a:r>
            <a:r>
              <a:rPr lang="en-US" dirty="0" smtClean="0"/>
              <a:t>point-clouds (</a:t>
            </a:r>
            <a:r>
              <a:rPr lang="en-US" dirty="0"/>
              <a:t>ICMI </a:t>
            </a:r>
            <a:r>
              <a:rPr lang="en-US" dirty="0" smtClean="0"/>
              <a:t>‘2012)</a:t>
            </a:r>
            <a:endParaRPr lang="en-US" dirty="0"/>
          </a:p>
          <a:p>
            <a:r>
              <a:rPr lang="en-US" dirty="0">
                <a:hlinkClick r:id="rId7"/>
              </a:rPr>
              <a:t>$N</a:t>
            </a:r>
            <a:r>
              <a:rPr lang="en-US" dirty="0"/>
              <a:t>: </a:t>
            </a:r>
            <a:r>
              <a:rPr lang="en-US" dirty="0" err="1"/>
              <a:t>Multistroke</a:t>
            </a:r>
            <a:r>
              <a:rPr lang="en-US" dirty="0"/>
              <a:t> recognizer - for recognizing </a:t>
            </a:r>
            <a:r>
              <a:rPr lang="en-US" dirty="0" err="1"/>
              <a:t>multistroke</a:t>
            </a:r>
            <a:r>
              <a:rPr lang="en-US" dirty="0"/>
              <a:t> gestures as </a:t>
            </a:r>
            <a:r>
              <a:rPr lang="en-US" dirty="0" smtClean="0"/>
              <a:t>strokes (</a:t>
            </a:r>
            <a:r>
              <a:rPr lang="en-US" dirty="0"/>
              <a:t>GI </a:t>
            </a:r>
            <a:r>
              <a:rPr lang="en-US" dirty="0" smtClean="0"/>
              <a:t>‘2012)</a:t>
            </a:r>
            <a:endParaRPr lang="en-US" dirty="0"/>
          </a:p>
          <a:p>
            <a:r>
              <a:rPr lang="en-US" dirty="0">
                <a:hlinkClick r:id="rId8"/>
              </a:rPr>
              <a:t>$1</a:t>
            </a:r>
            <a:r>
              <a:rPr lang="en-US" dirty="0"/>
              <a:t>: </a:t>
            </a:r>
            <a:r>
              <a:rPr lang="en-US" dirty="0" err="1"/>
              <a:t>Unistroke</a:t>
            </a:r>
            <a:r>
              <a:rPr lang="en-US" dirty="0"/>
              <a:t> recognizer - for recognizing </a:t>
            </a:r>
            <a:r>
              <a:rPr lang="en-US" dirty="0" err="1"/>
              <a:t>unistroke</a:t>
            </a:r>
            <a:r>
              <a:rPr lang="en-US" dirty="0"/>
              <a:t> gestures as </a:t>
            </a:r>
            <a:r>
              <a:rPr lang="en-US" dirty="0" smtClean="0"/>
              <a:t>strokes (UIST’2007)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Gesture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291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fast to enter</a:t>
            </a:r>
          </a:p>
          <a:p>
            <a:r>
              <a:rPr lang="en-US" dirty="0" smtClean="0"/>
              <a:t>Single gesture can give both parameters </a:t>
            </a:r>
            <a:r>
              <a:rPr lang="en-US" i="1" dirty="0" smtClean="0"/>
              <a:t>and </a:t>
            </a:r>
            <a:r>
              <a:rPr lang="en-US" dirty="0" smtClean="0"/>
              <a:t>command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cross out</a:t>
            </a:r>
            <a:r>
              <a:rPr lang="en-US" dirty="0" smtClean="0"/>
              <a:t> gesture tells both what to do and to what</a:t>
            </a:r>
          </a:p>
          <a:p>
            <a:r>
              <a:rPr lang="en-US" dirty="0" smtClean="0"/>
              <a:t>Large space of potential gestures</a:t>
            </a:r>
          </a:p>
          <a:p>
            <a:r>
              <a:rPr lang="en-US" dirty="0" smtClean="0"/>
              <a:t>Can be “natural”</a:t>
            </a:r>
          </a:p>
          <a:p>
            <a:r>
              <a:rPr lang="en-US" dirty="0" smtClean="0"/>
              <a:t>Can fit in easily with event-based programming</a:t>
            </a:r>
          </a:p>
          <a:p>
            <a:pPr lvl="1"/>
            <a:r>
              <a:rPr lang="en-US" dirty="0" smtClean="0"/>
              <a:t>Assuming gestures simply invoke a command</a:t>
            </a:r>
          </a:p>
          <a:p>
            <a:r>
              <a:rPr lang="en-US" dirty="0" smtClean="0"/>
              <a:t>Can be integrated with the toolkit</a:t>
            </a:r>
          </a:p>
          <a:p>
            <a:pPr lvl="1"/>
            <a:r>
              <a:rPr lang="en-US" dirty="0" smtClean="0"/>
              <a:t>E.g., get events when a gesture starts / finished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08176"/>
          </a:xfrm>
        </p:spPr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426654"/>
            <a:ext cx="8229600" cy="503510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Quick flick down / up / left / right</a:t>
            </a:r>
          </a:p>
          <a:p>
            <a:pPr lvl="1"/>
            <a:r>
              <a:rPr lang="en-US" dirty="0" smtClean="0">
                <a:hlinkClick r:id="rId2"/>
              </a:rPr>
              <a:t>New behaviors</a:t>
            </a:r>
            <a:r>
              <a:rPr lang="en-US" dirty="0" smtClean="0"/>
              <a:t> in iOS7 in various apps (no affordance)</a:t>
            </a:r>
          </a:p>
          <a:p>
            <a:pPr lvl="2"/>
            <a:r>
              <a:rPr lang="en-US" dirty="0" smtClean="0"/>
              <a:t>Left and right in Messages, Safari</a:t>
            </a:r>
          </a:p>
          <a:p>
            <a:pPr lvl="2"/>
            <a:r>
              <a:rPr lang="en-US" dirty="0" smtClean="0"/>
              <a:t>Up and down in home screens</a:t>
            </a:r>
          </a:p>
          <a:p>
            <a:r>
              <a:rPr lang="en-US" dirty="0" smtClean="0"/>
              <a:t>Swipe down from top</a:t>
            </a:r>
          </a:p>
          <a:p>
            <a:r>
              <a:rPr lang="en-US" dirty="0" smtClean="0"/>
              <a:t>Swipe up from bottom</a:t>
            </a:r>
          </a:p>
          <a:p>
            <a:r>
              <a:rPr lang="en-US" dirty="0" smtClean="0"/>
              <a:t>Press and hold</a:t>
            </a:r>
          </a:p>
          <a:p>
            <a:r>
              <a:rPr lang="en-US" dirty="0" smtClean="0"/>
              <a:t>Press hard (“3D”)</a:t>
            </a:r>
          </a:p>
          <a:p>
            <a:r>
              <a:rPr lang="en-US" dirty="0" smtClean="0"/>
              <a:t>Two finger zoom</a:t>
            </a:r>
          </a:p>
          <a:p>
            <a:pPr lvl="1"/>
            <a:r>
              <a:rPr lang="en-US" dirty="0" smtClean="0"/>
              <a:t>Also in photo</a:t>
            </a:r>
          </a:p>
          <a:p>
            <a:r>
              <a:rPr lang="en-US" dirty="0" smtClean="0"/>
              <a:t>Two finger zoom and rotate </a:t>
            </a:r>
          </a:p>
          <a:p>
            <a:pPr lvl="1"/>
            <a:r>
              <a:rPr lang="en-US" dirty="0" smtClean="0"/>
              <a:t>Google maps</a:t>
            </a:r>
          </a:p>
          <a:p>
            <a:r>
              <a:rPr lang="en-US" dirty="0" smtClean="0"/>
              <a:t>Undo – shake</a:t>
            </a:r>
          </a:p>
          <a:p>
            <a:r>
              <a:rPr lang="en-US" dirty="0" smtClean="0"/>
              <a:t>Tilt up – turn on</a:t>
            </a:r>
          </a:p>
          <a:p>
            <a:r>
              <a:rPr lang="en-US" dirty="0" smtClean="0"/>
              <a:t>Double click and hold = zoom</a:t>
            </a:r>
          </a:p>
          <a:p>
            <a:r>
              <a:rPr lang="en-US" dirty="0" smtClean="0"/>
              <a:t>Three finger tap – accessibility</a:t>
            </a:r>
          </a:p>
          <a:p>
            <a:r>
              <a:rPr lang="en-US" dirty="0" smtClean="0"/>
              <a:t>Shake left-right = undo (sometimes)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35844" name="Picture 4" descr="C:\Users\bam\AppData\Local\Temp\SNAGHTML17d4a36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064" y="3669792"/>
            <a:ext cx="3733936" cy="3188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9" name="Straight Connector 8"/>
          <p:cNvCxnSpPr>
            <a:stCxn id="35844" idx="0"/>
            <a:endCxn id="35844" idx="2"/>
          </p:cNvCxnSpPr>
          <p:nvPr/>
        </p:nvCxnSpPr>
        <p:spPr bwMode="auto">
          <a:xfrm>
            <a:off x="7277032" y="3669792"/>
            <a:ext cx="0" cy="3188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44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Glass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" y="1560767"/>
            <a:ext cx="8229600" cy="469372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hlinkClick r:id="rId2"/>
              </a:rPr>
              <a:t>https://support.google.com/glass/answer/3064184?hl=en</a:t>
            </a:r>
            <a:endParaRPr lang="en-US" sz="1800" dirty="0" smtClean="0"/>
          </a:p>
          <a:p>
            <a:r>
              <a:rPr lang="en-US" dirty="0" smtClean="0"/>
              <a:t>Small touch pad on right side &amp;</a:t>
            </a:r>
            <a:br>
              <a:rPr lang="en-US" dirty="0" smtClean="0"/>
            </a:br>
            <a:r>
              <a:rPr lang="en-US" dirty="0" smtClean="0"/>
              <a:t>Motion sensor</a:t>
            </a:r>
          </a:p>
          <a:p>
            <a:r>
              <a:rPr lang="en-US" b="1" dirty="0" smtClean="0"/>
              <a:t>Activate Glass:</a:t>
            </a:r>
            <a:r>
              <a:rPr lang="en-US" dirty="0" smtClean="0"/>
              <a:t> Tap the touchpad to turn the display on</a:t>
            </a:r>
          </a:p>
          <a:p>
            <a:r>
              <a:rPr lang="en-US" b="1" dirty="0" smtClean="0"/>
              <a:t>Swipe forward and back: </a:t>
            </a:r>
            <a:r>
              <a:rPr lang="en-US" dirty="0" smtClean="0"/>
              <a:t>affect content being shown</a:t>
            </a:r>
          </a:p>
          <a:p>
            <a:r>
              <a:rPr lang="en-US" b="1" dirty="0" smtClean="0"/>
              <a:t>Select an item:</a:t>
            </a:r>
            <a:r>
              <a:rPr lang="en-US" dirty="0" smtClean="0"/>
              <a:t> Tap</a:t>
            </a:r>
          </a:p>
          <a:p>
            <a:r>
              <a:rPr lang="en-US" b="1" dirty="0" smtClean="0"/>
              <a:t>Tilt head up / down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display on / off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398" y="0"/>
            <a:ext cx="2396602" cy="24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656" y="4730133"/>
            <a:ext cx="2218943" cy="212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6016" y="4725013"/>
            <a:ext cx="2157984" cy="213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5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Gesture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808"/>
            <a:ext cx="8272272" cy="4619117"/>
          </a:xfrm>
        </p:spPr>
        <p:txBody>
          <a:bodyPr>
            <a:normAutofit/>
          </a:bodyPr>
          <a:lstStyle/>
          <a:p>
            <a:r>
              <a:rPr lang="en-US" dirty="0" smtClean="0"/>
              <a:t>All Smartphones have libraries to support programming apps with gestures</a:t>
            </a:r>
          </a:p>
          <a:p>
            <a:pPr lvl="1"/>
            <a:r>
              <a:rPr lang="en-US" dirty="0" smtClean="0"/>
              <a:t>Often provided to the code by “events” like “mouse-down” </a:t>
            </a:r>
            <a:r>
              <a:rPr lang="en-US" dirty="0" smtClean="0">
                <a:sym typeface="Wingdings" pitchFamily="2" charset="2"/>
              </a:rPr>
              <a:t> “swipe-left”</a:t>
            </a:r>
          </a:p>
          <a:p>
            <a:r>
              <a:rPr lang="en-US" dirty="0" smtClean="0">
                <a:sym typeface="Wingdings" pitchFamily="2" charset="2"/>
              </a:rPr>
              <a:t>Android provides nice tool to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define gestures by example</a:t>
            </a:r>
          </a:p>
          <a:p>
            <a:pPr lvl="1"/>
            <a:r>
              <a:rPr lang="en-US" sz="1700" dirty="0">
                <a:hlinkClick r:id="rId2"/>
              </a:rPr>
              <a:t>http://developer.android.com/training/gestures/index.html</a:t>
            </a:r>
          </a:p>
          <a:p>
            <a:pPr lvl="1"/>
            <a:r>
              <a:rPr lang="en-US" sz="1700" dirty="0" smtClean="0">
                <a:hlinkClick r:id="rId2"/>
              </a:rPr>
              <a:t>http://android-coding.blogspot.com/2011/09/gestures-</a:t>
            </a:r>
            <a:br>
              <a:rPr lang="en-US" sz="1700" dirty="0" smtClean="0">
                <a:hlinkClick r:id="rId2"/>
              </a:rPr>
            </a:br>
            <a:r>
              <a:rPr lang="en-US" sz="1700" dirty="0" smtClean="0">
                <a:hlinkClick r:id="rId2"/>
              </a:rPr>
              <a:t>builder-create-your-gestures.html</a:t>
            </a:r>
            <a:endParaRPr lang="en-US" sz="1700" dirty="0" smtClean="0"/>
          </a:p>
          <a:p>
            <a:pPr lvl="1"/>
            <a:r>
              <a:rPr lang="en-US" sz="1700" dirty="0" smtClean="0">
                <a:hlinkClick r:id="rId3"/>
              </a:rPr>
              <a:t>http://android-developers.blogspot.com/2009/10/gestures-</a:t>
            </a:r>
            <a:br>
              <a:rPr lang="en-US" sz="1700" dirty="0" smtClean="0">
                <a:hlinkClick r:id="rId3"/>
              </a:rPr>
            </a:br>
            <a:r>
              <a:rPr lang="en-US" sz="1700" dirty="0" smtClean="0">
                <a:hlinkClick r:id="rId3"/>
              </a:rPr>
              <a:t>on-android-16.html</a:t>
            </a:r>
            <a:endParaRPr lang="en-US" sz="17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pic>
        <p:nvPicPr>
          <p:cNvPr id="37890" name="Picture 2" descr="GesturesBui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48000"/>
            <a:ext cx="2286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0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6274"/>
          </a:xfrm>
        </p:spPr>
        <p:txBody>
          <a:bodyPr/>
          <a:lstStyle/>
          <a:p>
            <a:r>
              <a:rPr lang="en-US" dirty="0" smtClean="0"/>
              <a:t>Funny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1"/>
            <a:ext cx="8229600" cy="20726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Tyson R. Henry, Scott E. Hudson, </a:t>
            </a:r>
            <a:r>
              <a:rPr lang="en-US" dirty="0" err="1" smtClean="0"/>
              <a:t>Andrey</a:t>
            </a:r>
            <a:r>
              <a:rPr lang="en-US" dirty="0" smtClean="0"/>
              <a:t> K. </a:t>
            </a:r>
            <a:r>
              <a:rPr lang="en-US" dirty="0" err="1" smtClean="0"/>
              <a:t>Yeatts</a:t>
            </a:r>
            <a:r>
              <a:rPr lang="en-US" dirty="0" smtClean="0"/>
              <a:t>, Brad A. Myers, and Steven Feiner. "A Nose Gesture Interface Device: Extending Virtual Realities," </a:t>
            </a:r>
            <a:r>
              <a:rPr lang="en-US" i="1" dirty="0" smtClean="0"/>
              <a:t>ACM Symposium on User Interface Software and Technology</a:t>
            </a:r>
            <a:r>
              <a:rPr lang="en-US" dirty="0" smtClean="0"/>
              <a:t>, Hilton Head, SC, Nov. 11-13,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  <a:r>
              <a:rPr lang="en-US" dirty="0" smtClean="0"/>
              <a:t>. pp. 65-68. </a:t>
            </a:r>
            <a:r>
              <a:rPr lang="en-US" dirty="0" smtClean="0">
                <a:hlinkClick r:id="rId2"/>
              </a:rPr>
              <a:t>ACM DL</a:t>
            </a:r>
            <a:r>
              <a:rPr lang="en-US" dirty="0" smtClean="0"/>
              <a:t> or </a:t>
            </a:r>
            <a:r>
              <a:rPr lang="en-US" dirty="0" smtClean="0">
                <a:hlinkClick r:id="rId3"/>
              </a:rPr>
              <a:t>local copy</a:t>
            </a:r>
            <a:r>
              <a:rPr lang="en-US" dirty="0" smtClean="0"/>
              <a:t> </a:t>
            </a:r>
            <a:r>
              <a:rPr lang="en-US" smtClean="0"/>
              <a:t>and </a:t>
            </a:r>
            <a:r>
              <a:rPr lang="en-US" smtClean="0">
                <a:hlinkClick r:id="rId4"/>
              </a:rPr>
              <a:t>slides</a:t>
            </a:r>
            <a:r>
              <a:rPr lang="en-US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7967"/>
            <a:ext cx="4255008" cy="342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PUBLIC\xfer\cropped\slide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0130" y="3608832"/>
            <a:ext cx="4913870" cy="3249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7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58050"/>
          </a:xfrm>
        </p:spPr>
        <p:txBody>
          <a:bodyPr/>
          <a:lstStyle/>
          <a:p>
            <a:r>
              <a:rPr lang="en-US" dirty="0" smtClean="0"/>
              <a:t>More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88" y="719328"/>
            <a:ext cx="8229600" cy="604113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From Bill Buxton, </a:t>
            </a:r>
            <a:r>
              <a:rPr lang="en-US" dirty="0" smtClean="0">
                <a:hlinkClick r:id="rId2"/>
              </a:rPr>
              <a:t>www.billbuxton.com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first gesture-related stuff that I did was the single-stroke shorthand that I developed for entering music to the score editor.  This was the stepping stone to </a:t>
            </a:r>
            <a:r>
              <a:rPr lang="en-US" dirty="0" err="1" smtClean="0"/>
              <a:t>Unistrokes</a:t>
            </a:r>
            <a:r>
              <a:rPr lang="en-US" dirty="0" smtClean="0"/>
              <a:t> and that to </a:t>
            </a:r>
            <a:r>
              <a:rPr lang="en-US" dirty="0" err="1" smtClean="0"/>
              <a:t>Grafitti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Buxton, W., </a:t>
            </a:r>
            <a:r>
              <a:rPr lang="en-US" b="1" dirty="0" err="1" smtClean="0"/>
              <a:t>Sniderman</a:t>
            </a:r>
            <a:r>
              <a:rPr lang="en-US" b="1" dirty="0" smtClean="0"/>
              <a:t>, R., Reeves, W., Patel, S. &amp; Baecker, R. (1979)</a:t>
            </a:r>
            <a:r>
              <a:rPr lang="en-US" dirty="0" smtClean="0"/>
              <a:t>. </a:t>
            </a:r>
            <a:r>
              <a:rPr lang="en-US" u="sng" dirty="0" smtClean="0">
                <a:hlinkClick r:id="rId3"/>
              </a:rPr>
              <a:t>The Evolution of the SSSP Score Editing </a:t>
            </a:r>
            <a:r>
              <a:rPr lang="en-US" u="sng" dirty="0" err="1" smtClean="0">
                <a:hlinkClick r:id="rId3"/>
              </a:rPr>
              <a:t>Tools.</a:t>
            </a:r>
            <a:r>
              <a:rPr lang="en-US" i="1" dirty="0" err="1" smtClean="0"/>
              <a:t>Computer</a:t>
            </a:r>
            <a:r>
              <a:rPr lang="en-US" i="1" dirty="0" smtClean="0"/>
              <a:t> Music Journal</a:t>
            </a:r>
            <a:r>
              <a:rPr lang="en-US" dirty="0" smtClean="0"/>
              <a:t> 3(4), 14-25. [</a:t>
            </a:r>
            <a:r>
              <a:rPr lang="en-US" u="sng" dirty="0" smtClean="0">
                <a:hlinkClick r:id="rId4"/>
              </a:rPr>
              <a:t>PDF</a:t>
            </a:r>
            <a:r>
              <a:rPr lang="en-US" dirty="0" smtClean="0"/>
              <a:t>]  [</a:t>
            </a:r>
            <a:r>
              <a:rPr lang="en-US" u="sng" dirty="0" smtClean="0">
                <a:hlinkClick r:id="rId5"/>
              </a:rPr>
              <a:t>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The paper that you referred to as well as the accompanying video can be found here;</a:t>
            </a:r>
          </a:p>
          <a:p>
            <a:pPr lvl="1"/>
            <a:r>
              <a:rPr lang="en-US" b="1" dirty="0" smtClean="0"/>
              <a:t>Buxton, W., Fiume, E., Hill, R., Lee, A. &amp; Woo, C. (1983).</a:t>
            </a:r>
            <a:r>
              <a:rPr lang="en-US" dirty="0" smtClean="0"/>
              <a:t> </a:t>
            </a:r>
            <a:r>
              <a:rPr lang="en-US" u="sng" dirty="0" smtClean="0">
                <a:hlinkClick r:id="rId6"/>
              </a:rPr>
              <a:t>Continuous Hand-Gesture Driven Input.</a:t>
            </a:r>
            <a:r>
              <a:rPr lang="en-US" dirty="0" smtClean="0"/>
              <a:t> </a:t>
            </a:r>
            <a:r>
              <a:rPr lang="en-US" i="1" dirty="0" smtClean="0"/>
              <a:t>Proceedings of Graphics Interface '83,</a:t>
            </a:r>
            <a:r>
              <a:rPr lang="en-US" dirty="0" smtClean="0"/>
              <a:t> 9th Conference of the Canadian Man-Computer Communications Society, Edmonton, May 1983, 191-195. [</a:t>
            </a:r>
            <a:r>
              <a:rPr lang="en-US" u="sng" dirty="0" smtClean="0">
                <a:hlinkClick r:id="rId7"/>
              </a:rPr>
              <a:t>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For a review of Marking and Gesture stuff, see the following two draft chapters of the yet-to-be-finished (!) input book:</a:t>
            </a:r>
          </a:p>
          <a:p>
            <a:pPr lvl="1"/>
            <a:r>
              <a:rPr lang="en-US" u="sng" dirty="0" smtClean="0">
                <a:hlinkClick r:id="rId8"/>
              </a:rPr>
              <a:t>http://www.billbuxton.com/inputManuscript.html</a:t>
            </a:r>
            <a:endParaRPr lang="en-US" dirty="0" smtClean="0"/>
          </a:p>
          <a:p>
            <a:pPr lvl="1"/>
            <a:r>
              <a:rPr lang="en-US" u="sng" dirty="0" smtClean="0">
                <a:hlinkClick r:id="rId9"/>
              </a:rPr>
              <a:t>Marking Interfaces</a:t>
            </a:r>
            <a:endParaRPr lang="en-US" dirty="0" smtClean="0"/>
          </a:p>
          <a:p>
            <a:pPr lvl="1"/>
            <a:r>
              <a:rPr lang="en-US" u="sng" dirty="0" smtClean="0">
                <a:hlinkClick r:id="rId10"/>
              </a:rPr>
              <a:t>Gesture Driven Input</a:t>
            </a:r>
            <a:endParaRPr lang="en-US" dirty="0" smtClean="0"/>
          </a:p>
          <a:p>
            <a:r>
              <a:rPr lang="en-US" dirty="0" smtClean="0"/>
              <a:t>IMHO, the most useful thing that I have written that guides me, at least, in terms of gestures, is:</a:t>
            </a:r>
          </a:p>
          <a:p>
            <a:pPr lvl="1"/>
            <a:r>
              <a:rPr lang="en-US" b="1" dirty="0" smtClean="0"/>
              <a:t>Buxton, W. (1986).</a:t>
            </a:r>
            <a:r>
              <a:rPr lang="en-US" dirty="0" smtClean="0"/>
              <a:t> </a:t>
            </a:r>
            <a:r>
              <a:rPr lang="en-US" u="sng" dirty="0" smtClean="0">
                <a:hlinkClick r:id="rId11"/>
              </a:rPr>
              <a:t>Chunking and Phrasing and the Design of Human-Computer Dialogues</a:t>
            </a:r>
            <a:r>
              <a:rPr lang="en-US" dirty="0" smtClean="0"/>
              <a:t>, </a:t>
            </a:r>
            <a:r>
              <a:rPr lang="en-US" i="1" dirty="0" smtClean="0"/>
              <a:t>Proceedings of the IFIP World Computer Congress</a:t>
            </a:r>
            <a:r>
              <a:rPr lang="en-US" dirty="0" smtClean="0"/>
              <a:t>, Dublin, Ireland, 475-480.</a:t>
            </a:r>
          </a:p>
          <a:p>
            <a:r>
              <a:rPr lang="en-US" b="1" dirty="0" smtClean="0"/>
              <a:t>The two things that I always discuss when I speak about gestures are:</a:t>
            </a:r>
            <a:endParaRPr lang="en-US" dirty="0" smtClean="0"/>
          </a:p>
          <a:p>
            <a:pPr lvl="1"/>
            <a:r>
              <a:rPr lang="en-US" b="1" dirty="0" err="1" smtClean="0"/>
              <a:t>Kreuger’s</a:t>
            </a:r>
            <a:r>
              <a:rPr lang="en-US" b="1" dirty="0" smtClean="0"/>
              <a:t> work &amp; introduction of the pinch gesture, etc.: </a:t>
            </a:r>
            <a:r>
              <a:rPr lang="en-US" u="sng" dirty="0" smtClean="0">
                <a:hlinkClick r:id="rId12"/>
              </a:rPr>
              <a:t>http://www.youtube.com/watch?v=d4DUIeXSEpk</a:t>
            </a:r>
            <a:endParaRPr lang="en-US" dirty="0" smtClean="0"/>
          </a:p>
          <a:p>
            <a:pPr lvl="1"/>
            <a:r>
              <a:rPr lang="en-US" b="1" dirty="0" smtClean="0"/>
              <a:t>Richard Bolt’s work combining gesture and speech: </a:t>
            </a:r>
            <a:r>
              <a:rPr lang="en-US" u="sng" dirty="0" smtClean="0">
                <a:hlinkClick r:id="rId13"/>
              </a:rPr>
              <a:t>http://www.youtube.com/watch?v=RyBEUyEtxQo</a:t>
            </a:r>
            <a:endParaRPr lang="en-US" dirty="0" smtClean="0"/>
          </a:p>
          <a:p>
            <a:r>
              <a:rPr lang="en-US" b="1" dirty="0" smtClean="0"/>
              <a:t>There is also some nice examples from Lincoln Lab:</a:t>
            </a:r>
            <a:endParaRPr lang="en-US" dirty="0" smtClean="0"/>
          </a:p>
          <a:p>
            <a:pPr lvl="1"/>
            <a:r>
              <a:rPr lang="en-US" dirty="0" err="1" smtClean="0"/>
              <a:t>Applicon</a:t>
            </a:r>
            <a:r>
              <a:rPr lang="en-US" dirty="0" smtClean="0"/>
              <a:t> (circa 1970).  </a:t>
            </a:r>
            <a:r>
              <a:rPr lang="en-US" u="sng" dirty="0" smtClean="0">
                <a:hlinkClick r:id="rId14"/>
              </a:rPr>
              <a:t>An interactive trainable computer aided circuit design system using hand-drawn shapes to enter data and commands</a:t>
            </a:r>
            <a:r>
              <a:rPr lang="en-US" dirty="0" smtClean="0"/>
              <a:t>.  </a:t>
            </a:r>
            <a:r>
              <a:rPr lang="en-US" dirty="0" err="1" smtClean="0"/>
              <a:t>Applicon</a:t>
            </a:r>
            <a:r>
              <a:rPr lang="en-US" dirty="0" smtClean="0"/>
              <a:t>.  16 mm film.  2:25 min excerpt</a:t>
            </a:r>
          </a:p>
          <a:p>
            <a:pPr lvl="2"/>
            <a:r>
              <a:rPr lang="en-US" dirty="0" smtClean="0"/>
              <a:t>The quick story is this – </a:t>
            </a:r>
            <a:r>
              <a:rPr lang="en-US" dirty="0" err="1" smtClean="0"/>
              <a:t>Applicon</a:t>
            </a:r>
            <a:r>
              <a:rPr lang="en-US" dirty="0" smtClean="0"/>
              <a:t> was a spin-off from Lincoln Labs, and the recognition stuff was born there.  Fontaine Richardson, who was behind the work, was a key person at the lab.  There was little published on this stuff, but it was the offspring of Sketchpad, and – I believe – the first commercial system to use these types of gestures – or gestures at all.</a:t>
            </a:r>
          </a:p>
          <a:p>
            <a:pPr lvl="1"/>
            <a:r>
              <a:rPr lang="en-US" u="sng" dirty="0" smtClean="0">
                <a:hlinkClick r:id="rId15"/>
              </a:rPr>
              <a:t>http://www.billbuxton.com/Lincoln.html</a:t>
            </a:r>
            <a:endParaRPr lang="en-US" dirty="0" smtClean="0"/>
          </a:p>
          <a:p>
            <a:pPr lvl="1"/>
            <a:r>
              <a:rPr lang="en-US" u="sng" dirty="0" smtClean="0">
                <a:hlinkClick r:id="rId16"/>
              </a:rPr>
              <a:t>http://www.billbuxton.com/LincolnLab.pdf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An old summary which still has some relevance:</a:t>
            </a:r>
            <a:endParaRPr lang="en-US" dirty="0" smtClean="0"/>
          </a:p>
          <a:p>
            <a:pPr lvl="1"/>
            <a:r>
              <a:rPr lang="en-US" b="1" dirty="0" smtClean="0"/>
              <a:t>Buxton, W. (1995).</a:t>
            </a:r>
            <a:r>
              <a:rPr lang="en-US" dirty="0" smtClean="0"/>
              <a:t> </a:t>
            </a:r>
            <a:r>
              <a:rPr lang="en-US" u="sng" dirty="0" smtClean="0">
                <a:hlinkClick r:id="rId17"/>
              </a:rPr>
              <a:t>Touch, Gesture &amp; Marking</a:t>
            </a:r>
            <a:r>
              <a:rPr lang="en-US" dirty="0" smtClean="0"/>
              <a:t>. Chapter 7 in R.M. Baecker, J. Grudin, W. Buxton and S. Greenberg, S. (Eds.)(1995). </a:t>
            </a:r>
            <a:r>
              <a:rPr lang="en-US" u="sng" dirty="0" smtClean="0">
                <a:hlinkClick r:id="rId18"/>
              </a:rPr>
              <a:t>Readings in Human Computer Interaction: Toward the Year 2000</a:t>
            </a:r>
            <a:r>
              <a:rPr lang="en-US" dirty="0" smtClean="0"/>
              <a:t> San Francisco: Morgan Kaufmann Publishers.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01890"/>
          </a:xfrm>
        </p:spPr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741" y="5254752"/>
            <a:ext cx="4701259" cy="1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896"/>
            <a:ext cx="8229600" cy="54010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affordance – user has to know they can be done</a:t>
            </a:r>
          </a:p>
          <a:p>
            <a:r>
              <a:rPr lang="en-US" dirty="0" smtClean="0"/>
              <a:t>No in-place information on what they look like</a:t>
            </a:r>
          </a:p>
          <a:p>
            <a:r>
              <a:rPr lang="en-US" dirty="0" smtClean="0"/>
              <a:t>User may find it hard to remember which gesture does what operation (especially if lots)</a:t>
            </a:r>
          </a:p>
          <a:p>
            <a:r>
              <a:rPr lang="en-US" dirty="0" smtClean="0"/>
              <a:t>System may recognize them incorrectly</a:t>
            </a:r>
          </a:p>
          <a:p>
            <a:r>
              <a:rPr lang="en-US" dirty="0" smtClean="0"/>
              <a:t>Often cannot be entered correctly by users with disabilities, etc.</a:t>
            </a:r>
          </a:p>
          <a:p>
            <a:r>
              <a:rPr lang="en-US" dirty="0" smtClean="0"/>
              <a:t>Can be </a:t>
            </a:r>
            <a:r>
              <a:rPr lang="en-US" u="sng" dirty="0" smtClean="0"/>
              <a:t>un</a:t>
            </a:r>
            <a:r>
              <a:rPr lang="en-US" dirty="0" smtClean="0"/>
              <a:t>natural if designed poorly</a:t>
            </a:r>
          </a:p>
          <a:p>
            <a:r>
              <a:rPr lang="en-US" dirty="0" smtClean="0"/>
              <a:t>Hard to provide feedback of what is happening, especially if continuous</a:t>
            </a:r>
          </a:p>
          <a:p>
            <a:r>
              <a:rPr lang="en-US" dirty="0" smtClean="0"/>
              <a:t>Implementation challenge: creating a good recognizer</a:t>
            </a:r>
          </a:p>
          <a:p>
            <a:r>
              <a:rPr lang="en-US" dirty="0" smtClean="0"/>
              <a:t>Designer must decide if</a:t>
            </a:r>
            <a:br>
              <a:rPr lang="en-US" dirty="0" smtClean="0"/>
            </a:br>
            <a:r>
              <a:rPr lang="en-US" dirty="0" smtClean="0"/>
              <a:t>rotation and size invariant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823" y="5352288"/>
            <a:ext cx="1689897" cy="1505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713476" cy="1295400"/>
          </a:xfrm>
        </p:spPr>
        <p:txBody>
          <a:bodyPr/>
          <a:lstStyle/>
          <a:p>
            <a:r>
              <a:rPr lang="en-US" sz="3600" dirty="0" smtClean="0"/>
              <a:t>Gestures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Character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Handwriting recognition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36" y="1499806"/>
            <a:ext cx="8229600" cy="50716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 entry using hand-printing</a:t>
            </a:r>
            <a:br>
              <a:rPr lang="en-US" sz="2800" dirty="0" smtClean="0"/>
            </a:br>
            <a:r>
              <a:rPr lang="en-US" sz="2800" dirty="0" smtClean="0"/>
              <a:t>and hand-writing</a:t>
            </a:r>
          </a:p>
          <a:p>
            <a:pPr lvl="1"/>
            <a:r>
              <a:rPr lang="en-US" dirty="0" smtClean="0"/>
              <a:t>Rand tablet (1964)</a:t>
            </a:r>
          </a:p>
          <a:p>
            <a:pPr lvl="1"/>
            <a:r>
              <a:rPr lang="en-US" dirty="0" smtClean="0"/>
              <a:t>PARC Tab </a:t>
            </a:r>
            <a:r>
              <a:rPr lang="en-US" dirty="0" err="1" smtClean="0"/>
              <a:t>QuickWriting</a:t>
            </a:r>
            <a:r>
              <a:rPr lang="en-US" dirty="0" smtClean="0"/>
              <a:t> (1989)</a:t>
            </a:r>
          </a:p>
          <a:p>
            <a:pPr lvl="1"/>
            <a:r>
              <a:rPr lang="en-US" dirty="0" smtClean="0"/>
              <a:t>Go </a:t>
            </a:r>
            <a:r>
              <a:rPr lang="en-US" dirty="0" err="1" smtClean="0"/>
              <a:t>PenPoint</a:t>
            </a:r>
            <a:r>
              <a:rPr lang="en-US" dirty="0" smtClean="0"/>
              <a:t> (1991)</a:t>
            </a:r>
          </a:p>
          <a:p>
            <a:pPr lvl="1"/>
            <a:r>
              <a:rPr lang="en-US" dirty="0" smtClean="0"/>
              <a:t>Apple Newton (1993)</a:t>
            </a:r>
          </a:p>
          <a:p>
            <a:pPr lvl="1"/>
            <a:r>
              <a:rPr lang="en-US" dirty="0" smtClean="0"/>
              <a:t>Palm Graffiti (1996)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err="1" smtClean="0"/>
              <a:t>TabletPC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(2002)</a:t>
            </a:r>
          </a:p>
          <a:p>
            <a:pPr lvl="1"/>
            <a:r>
              <a:rPr lang="en-US" dirty="0" err="1" smtClean="0"/>
              <a:t>EdgeWrite</a:t>
            </a:r>
            <a:r>
              <a:rPr lang="en-US" dirty="0" smtClean="0"/>
              <a:t> (2003)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2" descr="C:\Users\bam\AppData\Local\Temp\SNAGHTML186656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701" y="1"/>
            <a:ext cx="2941299" cy="2657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32256" r="75216"/>
          <a:stretch>
            <a:fillRect/>
          </a:stretch>
        </p:blipFill>
        <p:spPr bwMode="auto">
          <a:xfrm>
            <a:off x="7433292" y="2700528"/>
            <a:ext cx="1686324" cy="19933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31530" r="50706" b="50305"/>
          <a:stretch>
            <a:fillRect/>
          </a:stretch>
        </p:blipFill>
        <p:spPr bwMode="auto">
          <a:xfrm>
            <a:off x="4343400" y="3538728"/>
            <a:ext cx="2535936" cy="548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 descr="http://www.technobuffalo.com/wp-content/uploads/2011/06/apple-newton6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7144" y="4547616"/>
            <a:ext cx="2126120" cy="2310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 descr="PalmPilot5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0676" y="4120896"/>
            <a:ext cx="1255034" cy="168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4" descr="C:\Documents and Settings\jrock\My Documents\My Education\My PhD\Research\Publications\iwsawc 2003\title.jpg"/>
          <p:cNvPicPr>
            <a:picLocks noChangeAspect="1" noChangeArrowheads="1"/>
          </p:cNvPicPr>
          <p:nvPr/>
        </p:nvPicPr>
        <p:blipFill>
          <a:blip r:embed="rId8" cstate="print"/>
          <a:srcRect b="24420"/>
          <a:stretch>
            <a:fillRect/>
          </a:stretch>
        </p:blipFill>
        <p:spPr bwMode="auto">
          <a:xfrm>
            <a:off x="7498080" y="4967032"/>
            <a:ext cx="1645920" cy="933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6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15441"/>
          </a:xfrm>
        </p:spPr>
        <p:txBody>
          <a:bodyPr/>
          <a:lstStyle/>
          <a:p>
            <a:r>
              <a:rPr lang="en-US" dirty="0" smtClean="0"/>
              <a:t>Gestures in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85664"/>
            <a:ext cx="6248400" cy="3425761"/>
          </a:xfrm>
        </p:spPr>
        <p:txBody>
          <a:bodyPr>
            <a:normAutofit/>
          </a:bodyPr>
          <a:lstStyle/>
          <a:p>
            <a:r>
              <a:rPr lang="en-US" dirty="0" smtClean="0"/>
              <a:t>Gestures for 3D manipulation</a:t>
            </a:r>
          </a:p>
          <a:p>
            <a:pPr lvl="1"/>
            <a:r>
              <a:rPr lang="en-US" dirty="0" smtClean="0"/>
              <a:t>Mainly </a:t>
            </a:r>
            <a:r>
              <a:rPr lang="en-US" dirty="0" smtClean="0">
                <a:solidFill>
                  <a:schemeClr val="accent2"/>
                </a:solidFill>
              </a:rPr>
              <a:t>pose</a:t>
            </a:r>
            <a:r>
              <a:rPr lang="en-US" dirty="0" smtClean="0"/>
              <a:t> and path of fingers with </a:t>
            </a:r>
            <a:r>
              <a:rPr lang="en-US" dirty="0" err="1" smtClean="0"/>
              <a:t>datagloves</a:t>
            </a:r>
            <a:endParaRPr lang="en-US" dirty="0" smtClean="0"/>
          </a:p>
          <a:p>
            <a:pPr lvl="1"/>
            <a:r>
              <a:rPr lang="en-US" dirty="0" smtClean="0"/>
              <a:t>Also elaborate gestures in Teddy</a:t>
            </a:r>
          </a:p>
          <a:p>
            <a:pPr lvl="1"/>
            <a:r>
              <a:rPr lang="en-US" dirty="0" smtClean="0"/>
              <a:t>May depend on path and timing</a:t>
            </a:r>
          </a:p>
          <a:p>
            <a:pPr lvl="1"/>
            <a:r>
              <a:rPr lang="en-US" dirty="0" err="1" smtClean="0"/>
              <a:t>Wii</a:t>
            </a:r>
            <a:r>
              <a:rPr lang="en-US" dirty="0" smtClean="0"/>
              <a:t> controller gestures</a:t>
            </a:r>
          </a:p>
          <a:p>
            <a:pPr lvl="1"/>
            <a:r>
              <a:rPr lang="en-US" dirty="0" err="1" smtClean="0"/>
              <a:t>Kinect</a:t>
            </a:r>
            <a:r>
              <a:rPr lang="en-US" dirty="0" smtClean="0"/>
              <a:t> Body 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2" descr="http://blog.gadgethelpline.com/wp-content/uploads/2012/02/mreport.jpg"/>
          <p:cNvPicPr>
            <a:picLocks noChangeAspect="1" noChangeArrowheads="1"/>
          </p:cNvPicPr>
          <p:nvPr/>
        </p:nvPicPr>
        <p:blipFill>
          <a:blip r:embed="rId2" cstate="print"/>
          <a:srcRect l="17973" r="14708" b="14014"/>
          <a:stretch>
            <a:fillRect/>
          </a:stretch>
        </p:blipFill>
        <p:spPr bwMode="auto">
          <a:xfrm>
            <a:off x="6242304" y="0"/>
            <a:ext cx="2901696" cy="250545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95362"/>
            <a:ext cx="2645664" cy="21626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422" y="4631314"/>
            <a:ext cx="2760402" cy="22266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7388" y="2584705"/>
            <a:ext cx="2926612" cy="223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gamersmint.com/wp-content/uploads/2010/08/kinect_hh_02.jpg"/>
          <p:cNvPicPr>
            <a:picLocks noChangeAspect="1" noChangeArrowheads="1"/>
          </p:cNvPicPr>
          <p:nvPr/>
        </p:nvPicPr>
        <p:blipFill>
          <a:blip r:embed="rId6" cstate="print"/>
          <a:srcRect l="7106" t="5836" r="10905" b="12196"/>
          <a:stretch>
            <a:fillRect/>
          </a:stretch>
        </p:blipFill>
        <p:spPr bwMode="auto">
          <a:xfrm>
            <a:off x="5897572" y="4901184"/>
            <a:ext cx="3198324" cy="19568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38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vappingo.com/word-blog/wp-content/uploads/2010/11/proofreading_symb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893" y="1475232"/>
            <a:ext cx="3779107" cy="42069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163312" cy="1295400"/>
          </a:xfrm>
        </p:spPr>
        <p:txBody>
          <a:bodyPr/>
          <a:lstStyle/>
          <a:p>
            <a:r>
              <a:rPr lang="en-US" dirty="0" smtClean="0"/>
              <a:t>Gestures for Proofreading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" y="1414462"/>
            <a:ext cx="5114544" cy="52179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Well-known proofreading symbols on paper</a:t>
            </a:r>
          </a:p>
          <a:p>
            <a:r>
              <a:rPr lang="en-US" dirty="0" smtClean="0"/>
              <a:t>Many investigated using these gestures</a:t>
            </a:r>
          </a:p>
          <a:p>
            <a:r>
              <a:rPr lang="en-US" dirty="0" smtClean="0"/>
              <a:t>COLEMAN, M. L. Text editing on a graphic display device using hand-drawn proofreader's symbols. In </a:t>
            </a:r>
            <a:r>
              <a:rPr lang="en-US" i="1" dirty="0" smtClean="0"/>
              <a:t>Pertinent Concepts in Computer Graphics, Proceedings of the Second University of Illinois Conference on Computer Graphics</a:t>
            </a:r>
            <a:r>
              <a:rPr lang="en-US" dirty="0" smtClean="0"/>
              <a:t>, M. </a:t>
            </a:r>
            <a:r>
              <a:rPr lang="en-US" dirty="0" err="1" smtClean="0"/>
              <a:t>Faiman</a:t>
            </a:r>
            <a:r>
              <a:rPr lang="en-US" dirty="0" smtClean="0"/>
              <a:t> and j. </a:t>
            </a:r>
            <a:r>
              <a:rPr lang="en-US" dirty="0" err="1" smtClean="0"/>
              <a:t>Nievergelt</a:t>
            </a:r>
            <a:r>
              <a:rPr lang="en-US" dirty="0" smtClean="0"/>
              <a:t>, Eds. University of Illinois Press, Urbana, Chicago, London, </a:t>
            </a:r>
            <a:r>
              <a:rPr lang="en-US" dirty="0" smtClean="0">
                <a:solidFill>
                  <a:schemeClr val="accent2"/>
                </a:solidFill>
              </a:rPr>
              <a:t>1969</a:t>
            </a:r>
            <a:r>
              <a:rPr lang="en-US" dirty="0" smtClean="0"/>
              <a:t>, pp. 283-290.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RHYNE, J. R., AND WOLF, C. G. </a:t>
            </a:r>
            <a:r>
              <a:rPr lang="en-US" i="1" dirty="0" smtClean="0"/>
              <a:t>Gestural interfaces for information processing applications</a:t>
            </a:r>
            <a:r>
              <a:rPr lang="en-US" dirty="0" smtClean="0"/>
              <a:t>. Tech. Rep. RC12179, IBM T.J. Watson Research Center, Sept. </a:t>
            </a:r>
            <a:r>
              <a:rPr lang="en-US" dirty="0" smtClean="0">
                <a:solidFill>
                  <a:schemeClr val="accent2"/>
                </a:solidFill>
              </a:rPr>
              <a:t>1986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9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18453"/>
          </a:xfrm>
        </p:spPr>
        <p:txBody>
          <a:bodyPr/>
          <a:lstStyle/>
          <a:p>
            <a:r>
              <a:rPr lang="en-US" dirty="0" smtClean="0"/>
              <a:t>Trainable Gesture Recognizer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92" y="1475233"/>
            <a:ext cx="8229600" cy="26212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Applicon</a:t>
            </a:r>
            <a:r>
              <a:rPr lang="en-US" dirty="0" smtClean="0"/>
              <a:t> (circa 1970).  </a:t>
            </a:r>
            <a:r>
              <a:rPr lang="en-US" i="1" dirty="0" smtClean="0"/>
              <a:t>An interactive trainable computer aided circuit design system using hand-drawn shapes to enter data and commands</a:t>
            </a:r>
            <a:r>
              <a:rPr lang="en-US" dirty="0" smtClean="0"/>
              <a:t>.  </a:t>
            </a:r>
            <a:r>
              <a:rPr lang="en-US" dirty="0" err="1" smtClean="0"/>
              <a:t>Applicon</a:t>
            </a:r>
            <a:r>
              <a:rPr lang="en-US" dirty="0" smtClean="0"/>
              <a:t>.  16 mm film.  </a:t>
            </a:r>
            <a:r>
              <a:rPr lang="en-US" dirty="0" smtClean="0">
                <a:hlinkClick r:id="rId2"/>
              </a:rPr>
              <a:t>Video (2:25 min excerpt)</a:t>
            </a:r>
            <a:endParaRPr lang="en-US" dirty="0" smtClean="0"/>
          </a:p>
          <a:p>
            <a:pPr lvl="1"/>
            <a:r>
              <a:rPr lang="en-US" dirty="0" smtClean="0"/>
              <a:t>From Bill Buxton </a:t>
            </a:r>
            <a:r>
              <a:rPr lang="en-US" dirty="0" smtClean="0">
                <a:hlinkClick r:id="rId3"/>
              </a:rPr>
              <a:t>Lincoln Labs page</a:t>
            </a:r>
            <a:r>
              <a:rPr lang="en-US" dirty="0" smtClean="0"/>
              <a:t>. See the </a:t>
            </a:r>
            <a:r>
              <a:rPr lang="en-US" dirty="0" smtClean="0">
                <a:hlinkClick r:id="rId4"/>
              </a:rPr>
              <a:t>Wikipedia entry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76725"/>
            <a:ext cx="3371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8848" y="4331055"/>
            <a:ext cx="3767328" cy="252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7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67772</TotalTime>
  <Words>3877</Words>
  <Application>Microsoft Office PowerPoint</Application>
  <PresentationFormat>On-screen Show (4:3)</PresentationFormat>
  <Paragraphs>436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Bliss Regular</vt:lpstr>
      <vt:lpstr>Frutiger LT Std 45 Light</vt:lpstr>
      <vt:lpstr>Symbol</vt:lpstr>
      <vt:lpstr>Tahoma</vt:lpstr>
      <vt:lpstr>Times New Roman</vt:lpstr>
      <vt:lpstr>Wingdings</vt:lpstr>
      <vt:lpstr>lecture template_polo</vt:lpstr>
      <vt:lpstr>Lecture 15: Toolkit support for Gestural Input Techniques, Handwriting Recognition</vt:lpstr>
      <vt:lpstr>Logistics</vt:lpstr>
      <vt:lpstr>What is a “Gesture”</vt:lpstr>
      <vt:lpstr>Advantages of Gesture Recognition</vt:lpstr>
      <vt:lpstr>Disadvantages</vt:lpstr>
      <vt:lpstr>Gestures  Character  Handwriting recognition</vt:lpstr>
      <vt:lpstr>Gestures in 3D</vt:lpstr>
      <vt:lpstr>Gestures for Proofreading</vt:lpstr>
      <vt:lpstr>Trainable Gesture Recognizer</vt:lpstr>
      <vt:lpstr>Early Gesture Recognition</vt:lpstr>
      <vt:lpstr>Early Graphical Editing Gestures</vt:lpstr>
      <vt:lpstr>Go Corp’s “PenPoint” OS</vt:lpstr>
      <vt:lpstr>Dean Rubine’s System</vt:lpstr>
      <vt:lpstr>Rubine’s Gesture Innovations</vt:lpstr>
      <vt:lpstr>Rubine: Gesture recognition algorithm</vt:lpstr>
      <vt:lpstr>Uses of Rubine’s algorithm</vt:lpstr>
      <vt:lpstr>Improving the Gestures</vt:lpstr>
      <vt:lpstr>User Designed Gestures</vt:lpstr>
      <vt:lpstr>Wobbrock’s new recognizers</vt:lpstr>
      <vt:lpstr>Design criteria</vt:lpstr>
      <vt:lpstr>Design criteria (cont.)</vt:lpstr>
      <vt:lpstr>Live demo</vt:lpstr>
      <vt:lpstr>Four easy steps (on next slides)</vt:lpstr>
      <vt:lpstr>Step 1: Resample</vt:lpstr>
      <vt:lpstr>Step 1</vt:lpstr>
      <vt:lpstr>Step 2: Rotate once to 0°</vt:lpstr>
      <vt:lpstr>Step 2</vt:lpstr>
      <vt:lpstr>Step 3: Scale, translate</vt:lpstr>
      <vt:lpstr>Step 3</vt:lpstr>
      <vt:lpstr>At this point…</vt:lpstr>
      <vt:lpstr>Step 4: Compare to templates</vt:lpstr>
      <vt:lpstr>“Seed &amp; search”</vt:lpstr>
      <vt:lpstr>Step 4</vt:lpstr>
      <vt:lpstr>Limitations of $1</vt:lpstr>
      <vt:lpstr>arrow “class”</vt:lpstr>
      <vt:lpstr>PowerPoint Presentation</vt:lpstr>
      <vt:lpstr>Method</vt:lpstr>
      <vt:lpstr>Recognition errors</vt:lpstr>
      <vt:lpstr>Wobbrock’s subsequent gesture work</vt:lpstr>
      <vt:lpstr>iPhone Gestures</vt:lpstr>
      <vt:lpstr>Google Glass Gestures</vt:lpstr>
      <vt:lpstr>Android Gesture Builder</vt:lpstr>
      <vt:lpstr>Funny</vt:lpstr>
      <vt:lpstr>More References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1346</cp:revision>
  <cp:lastPrinted>1601-01-01T00:00:00Z</cp:lastPrinted>
  <dcterms:created xsi:type="dcterms:W3CDTF">2001-06-15T20:03:27Z</dcterms:created>
  <dcterms:modified xsi:type="dcterms:W3CDTF">2020-10-22T17:30:58Z</dcterms:modified>
</cp:coreProperties>
</file>