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4"/>
  </p:notesMasterIdLst>
  <p:sldIdLst>
    <p:sldId id="282"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86" r:id="rId20"/>
    <p:sldId id="371" r:id="rId21"/>
    <p:sldId id="373" r:id="rId22"/>
    <p:sldId id="375" r:id="rId23"/>
    <p:sldId id="376" r:id="rId24"/>
    <p:sldId id="377" r:id="rId25"/>
    <p:sldId id="378" r:id="rId26"/>
    <p:sldId id="379" r:id="rId27"/>
    <p:sldId id="380" r:id="rId28"/>
    <p:sldId id="381" r:id="rId29"/>
    <p:sldId id="382" r:id="rId30"/>
    <p:sldId id="383" r:id="rId31"/>
    <p:sldId id="384" r:id="rId32"/>
    <p:sldId id="38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26" autoAdjust="0"/>
    <p:restoredTop sz="86416" autoAdjust="0"/>
  </p:normalViewPr>
  <p:slideViewPr>
    <p:cSldViewPr snapToGrid="0">
      <p:cViewPr varScale="1">
        <p:scale>
          <a:sx n="64" d="100"/>
          <a:sy n="64" d="100"/>
        </p:scale>
        <p:origin x="72" y="180"/>
      </p:cViewPr>
      <p:guideLst>
        <p:guide orient="horz" pos="2160"/>
        <p:guide pos="288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16.xml"/><Relationship Id="rId7" Type="http://schemas.openxmlformats.org/officeDocument/2006/relationships/slide" Target="slides/slide26.xml"/><Relationship Id="rId2" Type="http://schemas.openxmlformats.org/officeDocument/2006/relationships/slide" Target="slides/slide11.xml"/><Relationship Id="rId1" Type="http://schemas.openxmlformats.org/officeDocument/2006/relationships/slide" Target="slides/slide1.xml"/><Relationship Id="rId6" Type="http://schemas.openxmlformats.org/officeDocument/2006/relationships/slide" Target="slides/slide25.xml"/><Relationship Id="rId11" Type="http://schemas.openxmlformats.org/officeDocument/2006/relationships/slide" Target="slides/slide31.xml"/><Relationship Id="rId5" Type="http://schemas.openxmlformats.org/officeDocument/2006/relationships/slide" Target="slides/slide20.xml"/><Relationship Id="rId10" Type="http://schemas.openxmlformats.org/officeDocument/2006/relationships/slide" Target="slides/slide30.xml"/><Relationship Id="rId4" Type="http://schemas.openxmlformats.org/officeDocument/2006/relationships/slide" Target="slides/slide17.xml"/><Relationship Id="rId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smtClean="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9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13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865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14</a:t>
            </a:fld>
            <a:endParaRPr lang="en-US"/>
          </a:p>
        </p:txBody>
      </p:sp>
    </p:spTree>
    <p:extLst>
      <p:ext uri="{BB962C8B-B14F-4D97-AF65-F5344CB8AC3E}">
        <p14:creationId xmlns:p14="http://schemas.microsoft.com/office/powerpoint/2010/main" val="416329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16</a:t>
            </a:fld>
            <a:endParaRPr lang="en-US" smtClean="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19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17</a:t>
            </a:fld>
            <a:endParaRPr lang="en-US" smtClean="0"/>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90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581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949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on WHY</a:t>
            </a:r>
          </a:p>
          <a:p>
            <a:r>
              <a:rPr lang="en-US" dirty="0" smtClean="0"/>
              <a:t>Especially when doesn’t go the direction you want.</a:t>
            </a:r>
            <a:endParaRPr lang="en-US" dirty="0"/>
          </a:p>
        </p:txBody>
      </p:sp>
      <p:sp>
        <p:nvSpPr>
          <p:cNvPr id="4" name="Slide Number Placeholder 3"/>
          <p:cNvSpPr>
            <a:spLocks noGrp="1"/>
          </p:cNvSpPr>
          <p:nvPr>
            <p:ph type="sldNum" sz="quarter" idx="10"/>
          </p:nvPr>
        </p:nvSpPr>
        <p:spPr/>
        <p:txBody>
          <a:bodyPr/>
          <a:lstStyle/>
          <a:p>
            <a:fld id="{1BBB7A3F-BB7F-4D63-9C6A-E348C1E8C26A}" type="slidenum">
              <a:rPr lang="en-US" smtClean="0"/>
              <a:pPr/>
              <a:t>21</a:t>
            </a:fld>
            <a:endParaRPr lang="en-US"/>
          </a:p>
        </p:txBody>
      </p:sp>
    </p:spTree>
    <p:extLst>
      <p:ext uri="{BB962C8B-B14F-4D97-AF65-F5344CB8AC3E}">
        <p14:creationId xmlns:p14="http://schemas.microsoft.com/office/powerpoint/2010/main" val="357047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24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10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F059-5DF9-4AD4-8CEE-11A69565B9A7}" type="slidenum">
              <a:rPr lang="en-US"/>
              <a:pPr/>
              <a:t>25</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693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DA14F-66FD-46F5-A786-D555CB724F45}" type="slidenum">
              <a:rPr lang="en-US"/>
              <a:pPr/>
              <a:t>26</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208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2</a:t>
            </a:fld>
            <a:endParaRPr lang="en-US"/>
          </a:p>
        </p:txBody>
      </p:sp>
    </p:spTree>
    <p:extLst>
      <p:ext uri="{BB962C8B-B14F-4D97-AF65-F5344CB8AC3E}">
        <p14:creationId xmlns:p14="http://schemas.microsoft.com/office/powerpoint/2010/main" val="230142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544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28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281685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cs typeface="Arial" panose="020B0604020202020204" pitchFamily="34" charset="0"/>
              </a:defRPr>
            </a:lvl1pPr>
            <a:lvl2pPr marL="742950" indent="-285750" eaLnBrk="0" hangingPunct="0">
              <a:defRPr sz="2000">
                <a:solidFill>
                  <a:schemeClr val="tx1"/>
                </a:solidFill>
                <a:latin typeface="Tahoma" panose="020B0604030504040204" pitchFamily="34" charset="0"/>
                <a:cs typeface="Arial" panose="020B0604020202020204" pitchFamily="34" charset="0"/>
              </a:defRPr>
            </a:lvl2pPr>
            <a:lvl3pPr marL="1143000" indent="-228600" eaLnBrk="0" hangingPunct="0">
              <a:defRPr sz="2000">
                <a:solidFill>
                  <a:schemeClr val="tx1"/>
                </a:solidFill>
                <a:latin typeface="Tahoma" panose="020B0604030504040204" pitchFamily="34" charset="0"/>
                <a:cs typeface="Arial" panose="020B0604020202020204" pitchFamily="34" charset="0"/>
              </a:defRPr>
            </a:lvl3pPr>
            <a:lvl4pPr marL="1600200" indent="-228600" eaLnBrk="0" hangingPunct="0">
              <a:defRPr sz="2000">
                <a:solidFill>
                  <a:schemeClr val="tx1"/>
                </a:solidFill>
                <a:latin typeface="Tahoma" panose="020B0604030504040204" pitchFamily="34" charset="0"/>
                <a:cs typeface="Arial" panose="020B0604020202020204" pitchFamily="34" charset="0"/>
              </a:defRPr>
            </a:lvl4pPr>
            <a:lvl5pPr marL="2057400" indent="-228600" eaLnBrk="0" hangingPunct="0">
              <a:defRPr sz="20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eaLnBrk="1" hangingPunct="1"/>
            <a:fld id="{1A9C9A80-23BE-4989-A0F8-0CC16AEDEB53}"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63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30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129620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49BC1-1A62-4D1D-8D41-E4164D6A460C}" type="slidenum">
              <a:rPr lang="en-US" smtClean="0"/>
              <a:pPr/>
              <a:t>31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noFill/>
          <a:ln/>
        </p:spPr>
        <p:txBody>
          <a:bodyPr/>
          <a:lstStyle/>
          <a:p>
            <a:endParaRPr lang="en-US" smtClean="0"/>
          </a:p>
        </p:txBody>
      </p:sp>
    </p:spTree>
    <p:extLst>
      <p:ext uri="{BB962C8B-B14F-4D97-AF65-F5344CB8AC3E}">
        <p14:creationId xmlns:p14="http://schemas.microsoft.com/office/powerpoint/2010/main" val="2529222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32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38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736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129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247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80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7</a:t>
            </a:fld>
            <a:endParaRPr lang="en-US"/>
          </a:p>
        </p:txBody>
      </p:sp>
    </p:spTree>
    <p:extLst>
      <p:ext uri="{BB962C8B-B14F-4D97-AF65-F5344CB8AC3E}">
        <p14:creationId xmlns:p14="http://schemas.microsoft.com/office/powerpoint/2010/main" val="225187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5449A-32C3-4F65-805E-047EFCA611D8}" type="slidenum">
              <a:rPr lang="en-US"/>
              <a:pPr/>
              <a:t>11</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04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12</a:t>
            </a:fld>
            <a:endParaRPr lang="en-US"/>
          </a:p>
        </p:txBody>
      </p:sp>
    </p:spTree>
    <p:extLst>
      <p:ext uri="{BB962C8B-B14F-4D97-AF65-F5344CB8AC3E}">
        <p14:creationId xmlns:p14="http://schemas.microsoft.com/office/powerpoint/2010/main" val="1545214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3072084" y="3072086"/>
            <a:ext cx="6858000" cy="713831"/>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261122" name="Rectangle 2"/>
          <p:cNvSpPr>
            <a:spLocks noGrp="1" noChangeArrowheads="1"/>
          </p:cNvSpPr>
          <p:nvPr>
            <p:ph type="ctrTitle"/>
          </p:nvPr>
        </p:nvSpPr>
        <p:spPr>
          <a:xfrm>
            <a:off x="1087440"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083593" y="4425954"/>
            <a:ext cx="6750847"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a:xfrm>
            <a:off x="760806" y="6248400"/>
            <a:ext cx="2133600" cy="457200"/>
          </a:xfrm>
        </p:spPr>
        <p:txBody>
          <a:bodyPr/>
          <a:lstStyle>
            <a:lvl1pPr>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a:lvl1pPr>
          </a:lstStyle>
          <a:p>
            <a:pPr>
              <a:defRPr/>
            </a:pPr>
            <a:r>
              <a:rPr lang="en-US" altLang="en-US" smtClean="0"/>
              <a:t>© 2020 - Brad Myers</a:t>
            </a:r>
            <a:endParaRPr lang="en-US" altLang="en-US"/>
          </a:p>
        </p:txBody>
      </p:sp>
      <p:sp>
        <p:nvSpPr>
          <p:cNvPr id="12" name="Rectangle 6"/>
          <p:cNvSpPr>
            <a:spLocks noGrp="1" noChangeArrowheads="1"/>
          </p:cNvSpPr>
          <p:nvPr>
            <p:ph type="sldNum" sz="quarter" idx="12"/>
          </p:nvPr>
        </p:nvSpPr>
        <p:spPr>
          <a:xfrm>
            <a:off x="6700840" y="6248400"/>
            <a:ext cx="2133600" cy="457200"/>
          </a:xfrm>
        </p:spPr>
        <p:txBody>
          <a:bodyPr/>
          <a:lstStyle>
            <a:lvl1pPr>
              <a:defRPr/>
            </a:lvl1pPr>
          </a:lstStyle>
          <a:p>
            <a:pPr>
              <a:defRPr/>
            </a:pPr>
            <a:fld id="{1B3B77B1-CE06-4CD1-893A-1C072024AD65}" type="slidenum">
              <a:rPr lang="en-US" altLang="en-US"/>
              <a:pPr>
                <a:defRPr/>
              </a:pPr>
              <a:t>‹#›</a:t>
            </a:fld>
            <a:endParaRPr lang="en-US" altLang="en-US"/>
          </a:p>
        </p:txBody>
      </p:sp>
      <p:pic>
        <p:nvPicPr>
          <p:cNvPr id="14" name="Picture 12" descr="red_hcii_logo"/>
          <p:cNvPicPr>
            <a:picLocks noChangeAspect="1" noChangeArrowheads="1"/>
          </p:cNvPicPr>
          <p:nvPr userDrawn="1"/>
        </p:nvPicPr>
        <p:blipFill>
          <a:blip r:embed="rId2" cstate="print"/>
          <a:srcRect/>
          <a:stretch>
            <a:fillRect/>
          </a:stretch>
        </p:blipFill>
        <p:spPr bwMode="auto">
          <a:xfrm>
            <a:off x="881505" y="3910016"/>
            <a:ext cx="1143000" cy="13239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2790701" y="6432551"/>
            <a:ext cx="3562597" cy="273050"/>
          </a:xfrm>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xfrm>
            <a:off x="457200" y="6435972"/>
            <a:ext cx="2133600" cy="269631"/>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3124200" y="6435972"/>
            <a:ext cx="2895600" cy="269631"/>
          </a:xfrm>
          <a:ln/>
        </p:spPr>
        <p:txBody>
          <a:bodyPr/>
          <a:lstStyle>
            <a:lvl1pPr>
              <a:defRPr/>
            </a:lvl1pPr>
          </a:lstStyle>
          <a:p>
            <a:pPr>
              <a:defRPr/>
            </a:pPr>
            <a:r>
              <a:rPr lang="en-US" altLang="en-US" smtClean="0"/>
              <a:t>© 2020 - Brad Myers</a:t>
            </a:r>
            <a:endParaRPr lang="en-US" altLang="en-US"/>
          </a:p>
        </p:txBody>
      </p:sp>
      <p:sp>
        <p:nvSpPr>
          <p:cNvPr id="6" name="Rectangle 12"/>
          <p:cNvSpPr>
            <a:spLocks noGrp="1" noChangeArrowheads="1"/>
          </p:cNvSpPr>
          <p:nvPr>
            <p:ph type="sldNum" sz="quarter" idx="12"/>
          </p:nvPr>
        </p:nvSpPr>
        <p:spPr>
          <a:xfrm>
            <a:off x="6553200" y="6435972"/>
            <a:ext cx="2133600" cy="269631"/>
          </a:xfrm>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263"/>
            <a:ext cx="40386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dt" sz="half" idx="10"/>
          </p:nvPr>
        </p:nvSpPr>
        <p:spPr>
          <a:xfrm>
            <a:off x="457200" y="6432550"/>
            <a:ext cx="2133600" cy="273050"/>
          </a:xfrm>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xfrm>
            <a:off x="3124200" y="6432550"/>
            <a:ext cx="2895600" cy="273050"/>
          </a:xfrm>
          <a:ln/>
        </p:spPr>
        <p:txBody>
          <a:bodyPr/>
          <a:lstStyle>
            <a:lvl1pPr>
              <a:defRPr/>
            </a:lvl1pPr>
          </a:lstStyle>
          <a:p>
            <a:pPr>
              <a:defRPr/>
            </a:pPr>
            <a:r>
              <a:rPr lang="en-US" altLang="en-US" smtClean="0"/>
              <a:t>© 2020 - Brad Myers</a:t>
            </a:r>
            <a:endParaRPr lang="en-US" altLang="en-US"/>
          </a:p>
        </p:txBody>
      </p:sp>
      <p:sp>
        <p:nvSpPr>
          <p:cNvPr id="7" name="Rectangle 12"/>
          <p:cNvSpPr>
            <a:spLocks noGrp="1" noChangeArrowheads="1"/>
          </p:cNvSpPr>
          <p:nvPr>
            <p:ph type="sldNum" sz="quarter" idx="12"/>
          </p:nvPr>
        </p:nvSpPr>
        <p:spPr>
          <a:xfrm>
            <a:off x="6553200" y="6432550"/>
            <a:ext cx="2133600" cy="273050"/>
          </a:xfrm>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
          <p:cNvSpPr>
            <a:spLocks noGrp="1" noChangeArrowheads="1"/>
          </p:cNvSpPr>
          <p:nvPr>
            <p:ph type="dt" sz="half" idx="10"/>
          </p:nvPr>
        </p:nvSpPr>
        <p:spPr>
          <a:xfrm>
            <a:off x="457200" y="6400800"/>
            <a:ext cx="2133600" cy="304800"/>
          </a:xfrm>
          <a:ln/>
        </p:spPr>
        <p:txBody>
          <a:bodyPr/>
          <a:lstStyle>
            <a:lvl1pPr>
              <a:defRPr/>
            </a:lvl1pPr>
          </a:lstStyle>
          <a:p>
            <a:pPr>
              <a:defRPr/>
            </a:pPr>
            <a:endParaRPr lang="en-US" altLang="en-US" dirty="0"/>
          </a:p>
        </p:txBody>
      </p:sp>
      <p:sp>
        <p:nvSpPr>
          <p:cNvPr id="8" name="Rectangle 11"/>
          <p:cNvSpPr>
            <a:spLocks noGrp="1" noChangeArrowheads="1"/>
          </p:cNvSpPr>
          <p:nvPr>
            <p:ph type="ftr" sz="quarter" idx="11"/>
          </p:nvPr>
        </p:nvSpPr>
        <p:spPr>
          <a:xfrm>
            <a:off x="3124200" y="6400800"/>
            <a:ext cx="2895600" cy="304800"/>
          </a:xfrm>
          <a:ln/>
        </p:spPr>
        <p:txBody>
          <a:bodyPr/>
          <a:lstStyle>
            <a:lvl1pPr>
              <a:defRPr/>
            </a:lvl1pPr>
          </a:lstStyle>
          <a:p>
            <a:pPr>
              <a:defRPr/>
            </a:pPr>
            <a:r>
              <a:rPr lang="en-US" altLang="en-US" smtClean="0"/>
              <a:t>© 2020 - Brad Myers</a:t>
            </a:r>
            <a:endParaRPr lang="en-US" altLang="en-US" dirty="0"/>
          </a:p>
        </p:txBody>
      </p:sp>
      <p:sp>
        <p:nvSpPr>
          <p:cNvPr id="9" name="Rectangle 12"/>
          <p:cNvSpPr>
            <a:spLocks noGrp="1" noChangeArrowheads="1"/>
          </p:cNvSpPr>
          <p:nvPr>
            <p:ph type="sldNum" sz="quarter" idx="12"/>
          </p:nvPr>
        </p:nvSpPr>
        <p:spPr>
          <a:xfrm>
            <a:off x="6553200" y="6400800"/>
            <a:ext cx="2133600" cy="304800"/>
          </a:xfrm>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xfrm>
            <a:off x="457200" y="6471138"/>
            <a:ext cx="2133600" cy="234462"/>
          </a:xfrm>
          <a:ln/>
        </p:spPr>
        <p:txBody>
          <a:bodyPr/>
          <a:lstStyle>
            <a:lvl1pPr>
              <a:defRPr/>
            </a:lvl1pPr>
          </a:lstStyle>
          <a:p>
            <a:pPr>
              <a:defRPr/>
            </a:pPr>
            <a:endParaRPr lang="en-US" altLang="en-US" dirty="0"/>
          </a:p>
        </p:txBody>
      </p:sp>
      <p:sp>
        <p:nvSpPr>
          <p:cNvPr id="4" name="Rectangle 11"/>
          <p:cNvSpPr>
            <a:spLocks noGrp="1" noChangeArrowheads="1"/>
          </p:cNvSpPr>
          <p:nvPr>
            <p:ph type="ftr" sz="quarter" idx="11"/>
          </p:nvPr>
        </p:nvSpPr>
        <p:spPr>
          <a:xfrm>
            <a:off x="3124200" y="6471138"/>
            <a:ext cx="2895600" cy="234462"/>
          </a:xfrm>
          <a:ln/>
        </p:spPr>
        <p:txBody>
          <a:bodyPr/>
          <a:lstStyle>
            <a:lvl1pPr>
              <a:defRPr/>
            </a:lvl1pPr>
          </a:lstStyle>
          <a:p>
            <a:pPr>
              <a:defRPr/>
            </a:pPr>
            <a:r>
              <a:rPr lang="en-US" altLang="en-US" smtClean="0"/>
              <a:t>© 2020 - Brad Myers</a:t>
            </a:r>
            <a:endParaRPr lang="en-US" altLang="en-US"/>
          </a:p>
        </p:txBody>
      </p:sp>
      <p:sp>
        <p:nvSpPr>
          <p:cNvPr id="5" name="Rectangle 12"/>
          <p:cNvSpPr>
            <a:spLocks noGrp="1" noChangeArrowheads="1"/>
          </p:cNvSpPr>
          <p:nvPr>
            <p:ph type="sldNum" sz="quarter" idx="12"/>
          </p:nvPr>
        </p:nvSpPr>
        <p:spPr>
          <a:xfrm>
            <a:off x="6553200" y="6471138"/>
            <a:ext cx="2133600" cy="234462"/>
          </a:xfrm>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2020 -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4"/>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2737263" y="6248400"/>
            <a:ext cx="366947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2020 - Brad Myers</a:t>
            </a:r>
            <a:endParaRPr lang="en-US" altLang="en-US"/>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pic>
        <p:nvPicPr>
          <p:cNvPr id="14" name="Picture 2" descr="red_hcii_logo"/>
          <p:cNvPicPr>
            <a:picLocks noChangeAspect="1" noChangeArrowheads="1"/>
          </p:cNvPicPr>
          <p:nvPr userDrawn="1"/>
        </p:nvPicPr>
        <p:blipFill>
          <a:blip r:embed="rId9" cstate="print"/>
          <a:srcRect/>
          <a:stretch>
            <a:fillRect/>
          </a:stretch>
        </p:blipFill>
        <p:spPr bwMode="auto">
          <a:xfrm>
            <a:off x="6618288" y="134938"/>
            <a:ext cx="2386012"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cmu.edu/~ajko/papers/Ko2004LearningBarriers.pdf" TargetMode="External"/><Relationship Id="rId2" Type="http://schemas.openxmlformats.org/officeDocument/2006/relationships/hyperlink" Target="http://vlhcc04.dsi.uniroma1.it/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s.cmu.edu/~bam/uicourse/05631fall2020/HW3/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ko-marmalade-whyline/whyline-java-new%20(1.5%20min).m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NatProg/papers/Stylos2007APIDesignDecision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atenary.wordpress.com/2011/05/19/how-dopractitioners-perceive-software-engineering-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l.acm.org/citation.cfm?id=2337223.23372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p:txBody>
          <a:bodyPr/>
          <a:lstStyle/>
          <a:p>
            <a:r>
              <a:rPr lang="en-US" sz="2800" dirty="0" smtClean="0"/>
              <a:t>Lecture </a:t>
            </a:r>
            <a:r>
              <a:rPr lang="en-US" sz="2800" dirty="0" smtClean="0"/>
              <a:t>13:</a:t>
            </a:r>
            <a:r>
              <a:rPr lang="en-US" sz="2800" dirty="0" smtClean="0"/>
              <a:t/>
            </a:r>
            <a:br>
              <a:rPr lang="en-US" sz="2800" dirty="0" smtClean="0"/>
            </a:br>
            <a:r>
              <a:rPr lang="en-US" dirty="0"/>
              <a:t>Evaluation of APIs and UI Tools, API Usability, Cognitive </a:t>
            </a:r>
            <a:r>
              <a:rPr lang="en-US" dirty="0" smtClean="0"/>
              <a:t>Dimensions</a:t>
            </a:r>
            <a:r>
              <a:rPr lang="en-US" b="0" dirty="0" smtClean="0"/>
              <a:t>.</a:t>
            </a:r>
            <a:endParaRPr lang="en-US" b="0" dirty="0"/>
          </a:p>
        </p:txBody>
      </p:sp>
      <p:sp>
        <p:nvSpPr>
          <p:cNvPr id="5124" name="Rectangle 3"/>
          <p:cNvSpPr>
            <a:spLocks noGrp="1" noChangeArrowheads="1"/>
          </p:cNvSpPr>
          <p:nvPr>
            <p:ph type="subTitle" idx="1"/>
          </p:nvPr>
        </p:nvSpPr>
        <p:spPr/>
        <p:txBody>
          <a:bodyPr>
            <a:normAutofit/>
          </a:bodyPr>
          <a:lstStyle/>
          <a:p>
            <a:r>
              <a:rPr lang="en-US" dirty="0" smtClean="0"/>
              <a:t>05-431/631 Software </a:t>
            </a:r>
            <a:r>
              <a:rPr lang="en-US" dirty="0"/>
              <a:t>Structures for User Interfaces (SSUI)</a:t>
            </a:r>
            <a:endParaRPr lang="en-US" dirty="0" smtClean="0"/>
          </a:p>
          <a:p>
            <a:r>
              <a:rPr lang="en-US" dirty="0" smtClean="0"/>
              <a:t>Fall, 2020</a:t>
            </a:r>
            <a:endParaRPr lang="en-US" dirty="0"/>
          </a:p>
        </p:txBody>
      </p:sp>
      <p:sp>
        <p:nvSpPr>
          <p:cNvPr id="2" name="Footer Placeholder 1"/>
          <p:cNvSpPr>
            <a:spLocks noGrp="1"/>
          </p:cNvSpPr>
          <p:nvPr>
            <p:ph type="ftr" sz="quarter" idx="11"/>
          </p:nvPr>
        </p:nvSpPr>
        <p:spPr/>
        <p:txBody>
          <a:bodyPr/>
          <a:lstStyle/>
          <a:p>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fld id="{1B3B77B1-CE06-4CD1-893A-1C072024AD65}" type="slidenum">
              <a:rPr lang="en-US" altLang="en-US" smtClean="0"/>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48862"/>
          </a:xfrm>
        </p:spPr>
        <p:txBody>
          <a:bodyPr/>
          <a:lstStyle/>
          <a:p>
            <a:r>
              <a:rPr lang="en-US" dirty="0" smtClean="0"/>
              <a:t>Coordination / Dependencies</a:t>
            </a:r>
            <a:endParaRPr lang="en-US" dirty="0"/>
          </a:p>
        </p:txBody>
      </p:sp>
      <p:sp>
        <p:nvSpPr>
          <p:cNvPr id="3" name="Content Placeholder 2"/>
          <p:cNvSpPr>
            <a:spLocks noGrp="1"/>
          </p:cNvSpPr>
          <p:nvPr>
            <p:ph idx="1"/>
          </p:nvPr>
        </p:nvSpPr>
        <p:spPr>
          <a:xfrm>
            <a:off x="457200" y="1417638"/>
            <a:ext cx="8229600" cy="5141424"/>
          </a:xfrm>
        </p:spPr>
        <p:txBody>
          <a:bodyPr>
            <a:normAutofit fontScale="85000" lnSpcReduction="20000"/>
          </a:bodyPr>
          <a:lstStyle/>
          <a:p>
            <a:r>
              <a:rPr lang="en-US" dirty="0"/>
              <a:t>“Discovering Relevant </a:t>
            </a:r>
            <a:r>
              <a:rPr lang="en-US" dirty="0" smtClean="0"/>
              <a:t>Dependencies” among the classes</a:t>
            </a:r>
          </a:p>
          <a:p>
            <a:r>
              <a:rPr lang="en-US" sz="1800" dirty="0"/>
              <a:t>Andrew J. </a:t>
            </a:r>
            <a:r>
              <a:rPr lang="en-US" sz="1800" dirty="0" err="1"/>
              <a:t>Ko</a:t>
            </a:r>
            <a:r>
              <a:rPr lang="en-US" sz="1800" dirty="0"/>
              <a:t>, Brad A. Myers, and </a:t>
            </a:r>
            <a:r>
              <a:rPr lang="en-US" sz="1800" dirty="0" err="1"/>
              <a:t>Htet</a:t>
            </a:r>
            <a:r>
              <a:rPr lang="en-US" sz="1800" dirty="0"/>
              <a:t> </a:t>
            </a:r>
            <a:r>
              <a:rPr lang="en-US" sz="1800" dirty="0" err="1"/>
              <a:t>Htet</a:t>
            </a:r>
            <a:r>
              <a:rPr lang="en-US" sz="1800" dirty="0"/>
              <a:t> Aung. "Six Learning Barriers in End-User Programming Systems." </a:t>
            </a:r>
            <a:r>
              <a:rPr lang="en-US" sz="1800" i="1" dirty="0">
                <a:hlinkClick r:id="rId2"/>
              </a:rPr>
              <a:t>VL/HCC'04</a:t>
            </a:r>
            <a:r>
              <a:rPr lang="en-US" sz="1800" i="1" dirty="0"/>
              <a:t>: IEEE Symposium on Visual Languages and Human-Centric Computing</a:t>
            </a:r>
            <a:r>
              <a:rPr lang="en-US" sz="1800" dirty="0"/>
              <a:t>, Rome, Italy, September 26-29, 2004. pp. 199-206. </a:t>
            </a:r>
            <a:r>
              <a:rPr lang="en-US" sz="1800" dirty="0">
                <a:hlinkClick r:id="rId3"/>
              </a:rPr>
              <a:t>pdf</a:t>
            </a:r>
            <a:r>
              <a:rPr lang="en-US" sz="1800" dirty="0"/>
              <a:t>. </a:t>
            </a:r>
            <a:r>
              <a:rPr lang="en-US" sz="1800" b="1" dirty="0"/>
              <a:t>(Winner, Most Influential Paper Award for important influences on VL/HCC research or commerce over the last 10+/-1 years in 2013.)</a:t>
            </a:r>
            <a:endParaRPr lang="en-US" sz="1800" dirty="0"/>
          </a:p>
          <a:p>
            <a:pPr lvl="1"/>
            <a:r>
              <a:rPr lang="en-US" dirty="0"/>
              <a:t>Design - I don’t know what I want the computer to do</a:t>
            </a:r>
            <a:r>
              <a:rPr lang="en-US" dirty="0" smtClean="0"/>
              <a:t>...</a:t>
            </a:r>
          </a:p>
          <a:p>
            <a:pPr lvl="1"/>
            <a:r>
              <a:rPr lang="en-US" dirty="0"/>
              <a:t>Selection - I think I know what I want the computer to do, but I don’t know what to </a:t>
            </a:r>
            <a:r>
              <a:rPr lang="en-US" dirty="0" smtClean="0"/>
              <a:t>use</a:t>
            </a:r>
          </a:p>
          <a:p>
            <a:pPr lvl="1"/>
            <a:r>
              <a:rPr lang="en-US" dirty="0">
                <a:solidFill>
                  <a:schemeClr val="tx2"/>
                </a:solidFill>
              </a:rPr>
              <a:t>Coordination</a:t>
            </a:r>
            <a:r>
              <a:rPr lang="en-US" dirty="0"/>
              <a:t> - I think I know what things to use, but I don't know how to make them work </a:t>
            </a:r>
            <a:r>
              <a:rPr lang="en-US" dirty="0" smtClean="0"/>
              <a:t>together</a:t>
            </a:r>
          </a:p>
          <a:p>
            <a:pPr lvl="1"/>
            <a:r>
              <a:rPr lang="en-US" dirty="0"/>
              <a:t>Use - I think I know what to use, but I don't know how to use </a:t>
            </a:r>
            <a:r>
              <a:rPr lang="en-US" dirty="0" smtClean="0"/>
              <a:t>it</a:t>
            </a:r>
          </a:p>
          <a:p>
            <a:pPr lvl="1"/>
            <a:r>
              <a:rPr lang="en-US" dirty="0"/>
              <a:t>Understanding </a:t>
            </a:r>
            <a:r>
              <a:rPr lang="en-US" dirty="0" smtClean="0"/>
              <a:t>- I </a:t>
            </a:r>
            <a:r>
              <a:rPr lang="en-US" dirty="0"/>
              <a:t>thought I knew how to use this, but it didn’t do what I </a:t>
            </a:r>
            <a:r>
              <a:rPr lang="en-US" dirty="0" smtClean="0"/>
              <a:t>expected</a:t>
            </a:r>
          </a:p>
          <a:p>
            <a:pPr lvl="1"/>
            <a:r>
              <a:rPr lang="en-US" dirty="0"/>
              <a:t>Information - I think I know why it didn’t do what I expected, but I don’t know how to </a:t>
            </a:r>
            <a:r>
              <a:rPr lang="en-US" dirty="0" smtClean="0"/>
              <a:t>check</a:t>
            </a:r>
            <a:endParaRPr lang="en-US" dirty="0"/>
          </a:p>
        </p:txBody>
      </p:sp>
      <p:sp>
        <p:nvSpPr>
          <p:cNvPr id="4" name="Footer Placeholder 3"/>
          <p:cNvSpPr>
            <a:spLocks noGrp="1"/>
          </p:cNvSpPr>
          <p:nvPr>
            <p:ph type="ftr" sz="quarter" idx="11"/>
          </p:nvPr>
        </p:nvSpPr>
        <p:spPr>
          <a:xfrm>
            <a:off x="3124200" y="6400800"/>
            <a:ext cx="2895600" cy="304800"/>
          </a:xfrm>
        </p:spPr>
        <p:txBody>
          <a:bodyPr/>
          <a:lstStyle/>
          <a:p>
            <a:pPr>
              <a:defRPr/>
            </a:pPr>
            <a:r>
              <a:rPr lang="en-US" altLang="en-US" dirty="0" smtClean="0"/>
              <a:t>© 2017 - Brad Myers</a:t>
            </a:r>
            <a:endParaRPr lang="en-US" altLang="en-US" dirty="0"/>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10</a:t>
            </a:fld>
            <a:endParaRPr lang="en-US" altLang="en-US"/>
          </a:p>
        </p:txBody>
      </p:sp>
    </p:spTree>
    <p:extLst>
      <p:ext uri="{BB962C8B-B14F-4D97-AF65-F5344CB8AC3E}">
        <p14:creationId xmlns:p14="http://schemas.microsoft.com/office/powerpoint/2010/main" val="4236280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C48507A-D7A7-46D5-A812-6720B2F13C4F}" type="slidenum">
              <a:rPr lang="en-US" altLang="en-US"/>
              <a:pPr/>
              <a:t>11</a:t>
            </a:fld>
            <a:endParaRPr lang="en-US" altLang="en-US"/>
          </a:p>
        </p:txBody>
      </p:sp>
      <p:pic>
        <p:nvPicPr>
          <p:cNvPr id="198660" name="Picture 4"/>
          <p:cNvPicPr>
            <a:picLocks noChangeAspect="1" noChangeArrowheads="1"/>
          </p:cNvPicPr>
          <p:nvPr/>
        </p:nvPicPr>
        <p:blipFill>
          <a:blip r:embed="rId3" cstate="print"/>
          <a:srcRect/>
          <a:stretch>
            <a:fillRect/>
          </a:stretch>
        </p:blipFill>
        <p:spPr bwMode="auto">
          <a:xfrm>
            <a:off x="3505200" y="2438400"/>
            <a:ext cx="5638800" cy="3416300"/>
          </a:xfrm>
          <a:prstGeom prst="rect">
            <a:avLst/>
          </a:prstGeom>
          <a:noFill/>
        </p:spPr>
      </p:pic>
      <p:sp>
        <p:nvSpPr>
          <p:cNvPr id="198658" name="Rectangle 2"/>
          <p:cNvSpPr>
            <a:spLocks noGrp="1" noChangeArrowheads="1"/>
          </p:cNvSpPr>
          <p:nvPr>
            <p:ph type="title"/>
          </p:nvPr>
        </p:nvSpPr>
        <p:spPr>
          <a:xfrm>
            <a:off x="457200" y="122238"/>
            <a:ext cx="7543800" cy="931862"/>
          </a:xfrm>
        </p:spPr>
        <p:txBody>
          <a:bodyPr/>
          <a:lstStyle/>
          <a:p>
            <a:r>
              <a:rPr lang="en-US" dirty="0" smtClean="0"/>
              <a:t>Don Norman’s “Gulfs</a:t>
            </a:r>
            <a:r>
              <a:rPr lang="en-US" dirty="0"/>
              <a:t>”</a:t>
            </a:r>
          </a:p>
        </p:txBody>
      </p:sp>
      <p:sp>
        <p:nvSpPr>
          <p:cNvPr id="198659" name="Rectangle 3"/>
          <p:cNvSpPr>
            <a:spLocks noGrp="1" noChangeArrowheads="1"/>
          </p:cNvSpPr>
          <p:nvPr>
            <p:ph type="body" idx="1"/>
          </p:nvPr>
        </p:nvSpPr>
        <p:spPr>
          <a:xfrm>
            <a:off x="386702" y="1095131"/>
            <a:ext cx="8650288" cy="5181600"/>
          </a:xfrm>
        </p:spPr>
        <p:txBody>
          <a:bodyPr>
            <a:normAutofit lnSpcReduction="10000"/>
          </a:bodyPr>
          <a:lstStyle/>
          <a:p>
            <a:pPr>
              <a:lnSpc>
                <a:spcPct val="90000"/>
              </a:lnSpc>
            </a:pPr>
            <a:r>
              <a:rPr lang="en-US" sz="1800" dirty="0"/>
              <a:t>Donald A. Norman and Stephen W. Draper. 1986. </a:t>
            </a:r>
            <a:r>
              <a:rPr lang="en-US" sz="1800" i="1" dirty="0"/>
              <a:t>User Centered System Design; New Perspectives on Human-Computer Interaction</a:t>
            </a:r>
            <a:r>
              <a:rPr lang="en-US" sz="1800" dirty="0"/>
              <a:t>. L. Erlbaum Assoc. Inc., Hillsdale, NJ, USA</a:t>
            </a:r>
            <a:r>
              <a:rPr lang="en-US" sz="1800" dirty="0" smtClean="0"/>
              <a:t>.</a:t>
            </a:r>
          </a:p>
          <a:p>
            <a:pPr>
              <a:lnSpc>
                <a:spcPct val="90000"/>
              </a:lnSpc>
            </a:pPr>
            <a:r>
              <a:rPr lang="en-US" dirty="0" smtClean="0"/>
              <a:t>“</a:t>
            </a:r>
            <a:r>
              <a:rPr lang="en-US" dirty="0"/>
              <a:t>Gulf of Evaluation”</a:t>
            </a:r>
          </a:p>
          <a:p>
            <a:pPr>
              <a:lnSpc>
                <a:spcPct val="90000"/>
              </a:lnSpc>
            </a:pPr>
            <a:r>
              <a:rPr lang="en-US" dirty="0"/>
              <a:t>“Gulf of Execution”</a:t>
            </a:r>
          </a:p>
          <a:p>
            <a:pPr>
              <a:lnSpc>
                <a:spcPct val="90000"/>
              </a:lnSpc>
            </a:pPr>
            <a:r>
              <a:rPr lang="en-US" dirty="0"/>
              <a:t>7 stages:</a:t>
            </a:r>
          </a:p>
          <a:p>
            <a:pPr lvl="1">
              <a:lnSpc>
                <a:spcPct val="90000"/>
              </a:lnSpc>
            </a:pPr>
            <a:r>
              <a:rPr lang="en-US" dirty="0"/>
              <a:t>Form goal</a:t>
            </a:r>
          </a:p>
          <a:p>
            <a:pPr lvl="1">
              <a:lnSpc>
                <a:spcPct val="90000"/>
              </a:lnSpc>
            </a:pPr>
            <a:r>
              <a:rPr lang="en-US" dirty="0"/>
              <a:t>Form intention</a:t>
            </a:r>
          </a:p>
          <a:p>
            <a:pPr lvl="1">
              <a:lnSpc>
                <a:spcPct val="90000"/>
              </a:lnSpc>
            </a:pPr>
            <a:r>
              <a:rPr lang="en-US" dirty="0"/>
              <a:t>Specify action</a:t>
            </a:r>
          </a:p>
          <a:p>
            <a:pPr lvl="1">
              <a:lnSpc>
                <a:spcPct val="90000"/>
              </a:lnSpc>
            </a:pPr>
            <a:r>
              <a:rPr lang="en-US" dirty="0"/>
              <a:t>Execute action</a:t>
            </a:r>
          </a:p>
          <a:p>
            <a:pPr lvl="1">
              <a:lnSpc>
                <a:spcPct val="90000"/>
              </a:lnSpc>
            </a:pPr>
            <a:r>
              <a:rPr lang="en-US" dirty="0"/>
              <a:t>Perceive state</a:t>
            </a:r>
          </a:p>
          <a:p>
            <a:pPr lvl="1">
              <a:lnSpc>
                <a:spcPct val="90000"/>
              </a:lnSpc>
            </a:pPr>
            <a:r>
              <a:rPr lang="en-US" dirty="0"/>
              <a:t>Interpret state</a:t>
            </a:r>
          </a:p>
          <a:p>
            <a:pPr lvl="1">
              <a:lnSpc>
                <a:spcPct val="90000"/>
              </a:lnSpc>
            </a:pPr>
            <a:r>
              <a:rPr lang="en-US" dirty="0"/>
              <a:t>Evaluate outcome</a:t>
            </a:r>
          </a:p>
        </p:txBody>
      </p:sp>
      <p:sp>
        <p:nvSpPr>
          <p:cNvPr id="2" name="Footer Placeholder 1"/>
          <p:cNvSpPr>
            <a:spLocks noGrp="1"/>
          </p:cNvSpPr>
          <p:nvPr>
            <p:ph type="ftr" sz="quarter" idx="11"/>
          </p:nvPr>
        </p:nvSpPr>
        <p:spPr/>
        <p:txBody>
          <a:bodyPr/>
          <a:lstStyle/>
          <a:p>
            <a:pPr>
              <a:defRPr/>
            </a:pPr>
            <a:r>
              <a:rPr lang="en-US" altLang="en-US" smtClean="0"/>
              <a:t>© 2017 - Brad Myers</a:t>
            </a:r>
            <a:endParaRPr lang="en-US" altLang="en-US"/>
          </a:p>
        </p:txBody>
      </p:sp>
    </p:spTree>
    <p:extLst>
      <p:ext uri="{BB962C8B-B14F-4D97-AF65-F5344CB8AC3E}">
        <p14:creationId xmlns:p14="http://schemas.microsoft.com/office/powerpoint/2010/main" val="409297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606361" y="2026746"/>
            <a:ext cx="3972064" cy="3469715"/>
          </a:xfrm>
          <a:prstGeom prst="rect">
            <a:avLst/>
          </a:prstGeom>
          <a:noFill/>
          <a:effectLst/>
        </p:spPr>
      </p:pic>
      <p:sp>
        <p:nvSpPr>
          <p:cNvPr id="2" name="Title 1"/>
          <p:cNvSpPr>
            <a:spLocks noGrp="1"/>
          </p:cNvSpPr>
          <p:nvPr>
            <p:ph type="title"/>
          </p:nvPr>
        </p:nvSpPr>
        <p:spPr/>
        <p:txBody>
          <a:bodyPr/>
          <a:lstStyle/>
          <a:p>
            <a:r>
              <a:rPr lang="en-US" dirty="0" smtClean="0"/>
              <a:t>Product Lifecycle</a:t>
            </a:r>
            <a:endParaRPr lang="en-US" dirty="0"/>
          </a:p>
        </p:txBody>
      </p:sp>
      <p:sp>
        <p:nvSpPr>
          <p:cNvPr id="3" name="Content Placeholder 2"/>
          <p:cNvSpPr>
            <a:spLocks noGrp="1"/>
          </p:cNvSpPr>
          <p:nvPr>
            <p:ph idx="1"/>
          </p:nvPr>
        </p:nvSpPr>
        <p:spPr>
          <a:xfrm>
            <a:off x="5831830" y="1147016"/>
            <a:ext cx="3288121" cy="1621971"/>
          </a:xfrm>
          <a:effectLst/>
        </p:spPr>
        <p:txBody>
          <a:bodyPr>
            <a:normAutofit lnSpcReduction="10000"/>
          </a:bodyPr>
          <a:lstStyle/>
          <a:p>
            <a:pPr>
              <a:buNone/>
            </a:pPr>
            <a:r>
              <a:rPr lang="en-US" sz="2000" dirty="0" smtClean="0"/>
              <a:t>Exploratory Studies</a:t>
            </a:r>
          </a:p>
          <a:p>
            <a:pPr lvl="1" defTabSz="914400">
              <a:buClr>
                <a:srgbClr val="3399FF"/>
              </a:buClr>
              <a:buSzPct val="55000"/>
              <a:buFont typeface="Wingdings" pitchFamily="2" charset="2"/>
              <a:buChar char="n"/>
              <a:defRPr/>
            </a:pPr>
            <a:r>
              <a:rPr lang="en-US" sz="1800" dirty="0" smtClean="0"/>
              <a:t>Contextual Inquiries</a:t>
            </a:r>
          </a:p>
          <a:p>
            <a:pPr lvl="1" defTabSz="914400">
              <a:buClr>
                <a:srgbClr val="3399FF"/>
              </a:buClr>
              <a:buSzPct val="55000"/>
              <a:buFont typeface="Wingdings" pitchFamily="2" charset="2"/>
              <a:buChar char="n"/>
              <a:defRPr/>
            </a:pPr>
            <a:r>
              <a:rPr lang="en-US" sz="1800" dirty="0" smtClean="0"/>
              <a:t>Surveys</a:t>
            </a:r>
          </a:p>
          <a:p>
            <a:pPr lvl="1" defTabSz="914400">
              <a:buClr>
                <a:srgbClr val="3399FF"/>
              </a:buClr>
              <a:buSzPct val="55000"/>
              <a:buFont typeface="Wingdings" pitchFamily="2" charset="2"/>
              <a:buChar char="n"/>
              <a:defRPr/>
            </a:pPr>
            <a:r>
              <a:rPr lang="en-US" sz="1800" dirty="0" smtClean="0"/>
              <a:t>Lab Studies</a:t>
            </a:r>
          </a:p>
          <a:p>
            <a:pPr lvl="1" defTabSz="914400">
              <a:buClr>
                <a:srgbClr val="3399FF"/>
              </a:buClr>
              <a:buSzPct val="55000"/>
              <a:buFont typeface="Wingdings" pitchFamily="2" charset="2"/>
              <a:buChar char="n"/>
              <a:defRPr/>
            </a:pPr>
            <a:r>
              <a:rPr lang="en-US" sz="1800" dirty="0" smtClean="0"/>
              <a:t>Corpus data mining</a:t>
            </a:r>
          </a:p>
        </p:txBody>
      </p:sp>
      <p:sp>
        <p:nvSpPr>
          <p:cNvPr id="6" name="Content Placeholder 2"/>
          <p:cNvSpPr txBox="1">
            <a:spLocks/>
          </p:cNvSpPr>
          <p:nvPr/>
        </p:nvSpPr>
        <p:spPr bwMode="auto">
          <a:xfrm>
            <a:off x="173957" y="4299849"/>
            <a:ext cx="306795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kumimoji="0" lang="en-US" sz="2400" b="0" i="0" u="none" strike="noStrike" kern="0" cap="none" spc="0" normalizeH="0" baseline="0" noProof="0" dirty="0" smtClean="0">
                <a:ln>
                  <a:noFill/>
                </a:ln>
                <a:uLnTx/>
                <a:uFillTx/>
                <a:latin typeface="+mn-lt"/>
                <a:ea typeface="+mn-ea"/>
                <a:cs typeface="+mn-cs"/>
              </a:rPr>
              <a:t>   </a:t>
            </a:r>
            <a:r>
              <a:rPr lang="en-US" dirty="0" smtClean="0">
                <a:ea typeface="Tahoma" pitchFamily="34" charset="0"/>
                <a:cs typeface="Tahoma" pitchFamily="34" charset="0"/>
              </a:rPr>
              <a:t>Evaluative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Expert analyses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Usability Evaluation</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Formal Lab studies</a:t>
            </a:r>
          </a:p>
        </p:txBody>
      </p:sp>
      <p:sp>
        <p:nvSpPr>
          <p:cNvPr id="7" name="Content Placeholder 2"/>
          <p:cNvSpPr txBox="1">
            <a:spLocks/>
          </p:cNvSpPr>
          <p:nvPr/>
        </p:nvSpPr>
        <p:spPr bwMode="auto">
          <a:xfrm>
            <a:off x="6304656" y="4303816"/>
            <a:ext cx="2828464" cy="1933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60000"/>
              <a:buFont typeface="Wingdings" pitchFamily="2" charset="2"/>
              <a:buNone/>
              <a:tabLst/>
              <a:defRPr/>
            </a:pPr>
            <a:r>
              <a:rPr lang="en-US" dirty="0" smtClean="0">
                <a:ea typeface="Tahoma" pitchFamily="34" charset="0"/>
                <a:cs typeface="Tahoma" pitchFamily="34" charset="0"/>
              </a:rPr>
              <a:t>   Design Practices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“Natural programming”</a:t>
            </a:r>
          </a:p>
          <a:p>
            <a:pPr marL="742950" marR="0" lvl="1" indent="-285750" algn="l" defTabSz="914400" rtl="0" eaLnBrk="1" fontAlgn="base" latinLnBrk="0" hangingPunct="1">
              <a:lnSpc>
                <a:spcPct val="100000"/>
              </a:lnSpc>
              <a:spcBef>
                <a:spcPct val="20000"/>
              </a:spcBef>
              <a:spcAft>
                <a:spcPct val="0"/>
              </a:spcAft>
              <a:buClr>
                <a:srgbClr val="3399FF"/>
              </a:buClr>
              <a:buSzPct val="55000"/>
              <a:buFont typeface="Wingdings" pitchFamily="2" charset="2"/>
              <a:buChar char="n"/>
              <a:tabLst/>
              <a:defRPr/>
            </a:pPr>
            <a:r>
              <a:rPr lang="en-US" sz="1800" dirty="0" smtClean="0">
                <a:ea typeface="Tahoma" pitchFamily="34" charset="0"/>
                <a:cs typeface="Tahoma" pitchFamily="34" charset="0"/>
              </a:rPr>
              <a:t>Graphic &amp; Interaction Design</a:t>
            </a:r>
          </a:p>
          <a:p>
            <a:pPr marL="742950" lvl="1" indent="-285750" algn="l">
              <a:spcBef>
                <a:spcPct val="20000"/>
              </a:spcBef>
              <a:buClr>
                <a:srgbClr val="3399FF"/>
              </a:buClr>
              <a:buSzPct val="55000"/>
              <a:buFont typeface="Wingdings" pitchFamily="2" charset="2"/>
              <a:buChar char="n"/>
              <a:defRPr/>
            </a:pPr>
            <a:r>
              <a:rPr lang="en-US" sz="1800" dirty="0" smtClean="0">
                <a:ea typeface="Tahoma" pitchFamily="34" charset="0"/>
                <a:cs typeface="Tahoma" pitchFamily="34" charset="0"/>
              </a:rPr>
              <a:t>Prototyping</a:t>
            </a:r>
            <a:r>
              <a:rPr lang="en-US" sz="1800" dirty="0" smtClean="0">
                <a:latin typeface="Verdana" pitchFamily="-112" charset="0"/>
                <a:ea typeface="ＭＳ Ｐゴシック" pitchFamily="-112" charset="-128"/>
                <a:cs typeface="ＭＳ Ｐゴシック" pitchFamily="-112" charset="-128"/>
              </a:rPr>
              <a:t>	</a:t>
            </a:r>
            <a:endParaRPr lang="en-US" sz="1800" dirty="0">
              <a:latin typeface="Verdana" pitchFamily="-112" charset="0"/>
              <a:ea typeface="ＭＳ Ｐゴシック" pitchFamily="-112" charset="-128"/>
              <a:cs typeface="ＭＳ Ｐゴシック" pitchFamily="-112" charset="-128"/>
            </a:endParaRPr>
          </a:p>
        </p:txBody>
      </p:sp>
      <p:sp>
        <p:nvSpPr>
          <p:cNvPr id="9" name="Content Placeholder 2"/>
          <p:cNvSpPr txBox="1">
            <a:spLocks/>
          </p:cNvSpPr>
          <p:nvPr/>
        </p:nvSpPr>
        <p:spPr bwMode="auto">
          <a:xfrm>
            <a:off x="-6523" y="1770953"/>
            <a:ext cx="3291138"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accent2"/>
              </a:buClr>
              <a:buSzPct val="60000"/>
              <a:defRPr/>
            </a:pPr>
            <a:r>
              <a:rPr lang="en-US" kern="0" dirty="0" smtClean="0">
                <a:latin typeface="+mn-lt"/>
                <a:cs typeface="+mn-cs"/>
              </a:rPr>
              <a:t>  </a:t>
            </a:r>
            <a:r>
              <a:rPr lang="en-US" dirty="0" smtClean="0">
                <a:ea typeface="Tahoma" pitchFamily="34" charset="0"/>
                <a:cs typeface="Tahoma" pitchFamily="34" charset="0"/>
              </a:rPr>
              <a:t> Field Studies</a:t>
            </a:r>
          </a:p>
          <a:p>
            <a:pPr marL="742950" lvl="1" indent="-285750" algn="l">
              <a:spcBef>
                <a:spcPct val="20000"/>
              </a:spcBef>
              <a:buClr>
                <a:srgbClr val="3399FF"/>
              </a:buClr>
              <a:buSzPct val="55000"/>
              <a:buFont typeface="Wingdings" pitchFamily="2" charset="2"/>
              <a:buChar char="n"/>
            </a:pPr>
            <a:r>
              <a:rPr lang="en-US" sz="1800" dirty="0" smtClean="0">
                <a:ea typeface="Tahoma" pitchFamily="34" charset="0"/>
                <a:cs typeface="Tahoma" pitchFamily="34" charset="0"/>
              </a:rPr>
              <a:t>Logs &amp; error reports</a:t>
            </a:r>
          </a:p>
        </p:txBody>
      </p:sp>
      <p:sp>
        <p:nvSpPr>
          <p:cNvPr id="8" name="Footer Placeholder 7"/>
          <p:cNvSpPr>
            <a:spLocks noGrp="1"/>
          </p:cNvSpPr>
          <p:nvPr>
            <p:ph type="ftr" sz="quarter" idx="11"/>
          </p:nvPr>
        </p:nvSpPr>
        <p:spPr/>
        <p:txBody>
          <a:bodyPr/>
          <a:lstStyle/>
          <a:p>
            <a:pPr>
              <a:defRPr/>
            </a:pPr>
            <a:r>
              <a:rPr lang="en-US" altLang="en-US" smtClean="0"/>
              <a:t>© 2020 - Brad Myers</a:t>
            </a:r>
            <a:endParaRPr lang="en-US" altLang="en-US"/>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12</a:t>
            </a:fld>
            <a:endParaRPr lang="en-US" altLang="en-US"/>
          </a:p>
        </p:txBody>
      </p:sp>
    </p:spTree>
    <p:extLst>
      <p:ext uri="{BB962C8B-B14F-4D97-AF65-F5344CB8AC3E}">
        <p14:creationId xmlns:p14="http://schemas.microsoft.com/office/powerpoint/2010/main" val="7881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122238"/>
            <a:ext cx="7543800" cy="762000"/>
          </a:xfrm>
        </p:spPr>
        <p:txBody>
          <a:bodyPr/>
          <a:lstStyle/>
          <a:p>
            <a:pPr eaLnBrk="1" hangingPunct="1"/>
            <a:r>
              <a:rPr lang="en-US" smtClean="0"/>
              <a:t>Design and Development</a:t>
            </a:r>
          </a:p>
        </p:txBody>
      </p:sp>
      <p:sp>
        <p:nvSpPr>
          <p:cNvPr id="19460" name="Rectangle 3"/>
          <p:cNvSpPr>
            <a:spLocks noGrp="1" noChangeArrowheads="1"/>
          </p:cNvSpPr>
          <p:nvPr>
            <p:ph type="body" idx="1"/>
          </p:nvPr>
        </p:nvSpPr>
        <p:spPr>
          <a:xfrm>
            <a:off x="304800" y="1006475"/>
            <a:ext cx="8229600" cy="4738688"/>
          </a:xfrm>
        </p:spPr>
        <p:txBody>
          <a:bodyPr>
            <a:normAutofit fontScale="92500"/>
          </a:bodyPr>
          <a:lstStyle/>
          <a:p>
            <a:pPr eaLnBrk="1" hangingPunct="1">
              <a:lnSpc>
                <a:spcPct val="90000"/>
              </a:lnSpc>
            </a:pPr>
            <a:r>
              <a:rPr lang="en-US" sz="2100" dirty="0" smtClean="0"/>
              <a:t>Use CIs, other field studies and surveys to </a:t>
            </a:r>
            <a:r>
              <a:rPr lang="en-US" sz="2100" dirty="0" smtClean="0">
                <a:solidFill>
                  <a:srgbClr val="C00000"/>
                </a:solidFill>
              </a:rPr>
              <a:t>find problems to solve</a:t>
            </a:r>
          </a:p>
          <a:p>
            <a:pPr lvl="1" eaLnBrk="1" hangingPunct="1">
              <a:lnSpc>
                <a:spcPct val="90000"/>
              </a:lnSpc>
            </a:pPr>
            <a:r>
              <a:rPr lang="en-US" sz="2000" dirty="0" smtClean="0"/>
              <a:t>Ko, A.J., Myers, B.A., and Aung, H.H. “Six Learning Barriers in End-User Programming Systems,” in </a:t>
            </a:r>
            <a:r>
              <a:rPr lang="en-US" sz="2000" i="1" dirty="0" smtClean="0"/>
              <a:t>IEEE VL/HCC’2004</a:t>
            </a:r>
            <a:r>
              <a:rPr lang="en-US" sz="2000" dirty="0" smtClean="0"/>
              <a:t>. pp. 199-206.</a:t>
            </a:r>
          </a:p>
          <a:p>
            <a:pPr lvl="1" eaLnBrk="1" hangingPunct="1">
              <a:lnSpc>
                <a:spcPct val="90000"/>
              </a:lnSpc>
            </a:pPr>
            <a:r>
              <a:rPr lang="en-US" sz="2000" dirty="0" smtClean="0"/>
              <a:t>Ko, A.J. and DeLine, R. “A Field Study of Information Needs in Collocated Software Development Teams,” in </a:t>
            </a:r>
            <a:r>
              <a:rPr lang="en-US" sz="2000" i="1" dirty="0" smtClean="0"/>
              <a:t>ICSE'2007.</a:t>
            </a:r>
            <a:endParaRPr lang="en-US" sz="2000" dirty="0" smtClean="0"/>
          </a:p>
          <a:p>
            <a:pPr lvl="1" eaLnBrk="1" hangingPunct="1">
              <a:lnSpc>
                <a:spcPct val="90000"/>
              </a:lnSpc>
            </a:pPr>
            <a:r>
              <a:rPr lang="en-US" sz="2000" dirty="0" smtClean="0"/>
              <a:t>Thomas D. LaToza and Brad Myers. "Developers Ask Reachability Questions", </a:t>
            </a:r>
            <a:r>
              <a:rPr lang="en-US" sz="2000" i="1" dirty="0" smtClean="0"/>
              <a:t>ICSE'2010: 32nd International Conference on Software Engineering</a:t>
            </a:r>
            <a:r>
              <a:rPr lang="en-US" sz="2000" dirty="0" smtClean="0"/>
              <a:t>, Cape Town, South Africa, 2-8 May 2010. pp. 185-194. </a:t>
            </a:r>
            <a:r>
              <a:rPr lang="en-US" sz="2000" dirty="0" smtClean="0">
                <a:hlinkClick r:id="rId3"/>
              </a:rPr>
              <a:t>pdf</a:t>
            </a:r>
            <a:endParaRPr lang="en-US" sz="2000" dirty="0" smtClean="0"/>
          </a:p>
          <a:p>
            <a:pPr lvl="1" eaLnBrk="1" hangingPunct="1">
              <a:lnSpc>
                <a:spcPct val="90000"/>
              </a:lnSpc>
            </a:pPr>
            <a:r>
              <a:rPr lang="en-US" sz="2000" dirty="0" smtClean="0"/>
              <a:t>Also surveys, etc.: Myers, B., Park, S.Y., Nakano, Y., Mueller, G., and Ko, A. “How Designers Design and Program  Interactive Behaviors,” in </a:t>
            </a:r>
            <a:r>
              <a:rPr lang="en-US" sz="2000" i="1" dirty="0" smtClean="0"/>
              <a:t>IEEE</a:t>
            </a:r>
            <a:r>
              <a:rPr lang="en-US" sz="2000" dirty="0" smtClean="0"/>
              <a:t> </a:t>
            </a:r>
            <a:r>
              <a:rPr lang="en-US" sz="2000" i="1" dirty="0" smtClean="0"/>
              <a:t>VL/HCC‘2008.</a:t>
            </a:r>
            <a:r>
              <a:rPr lang="en-US" sz="2000" dirty="0" smtClean="0"/>
              <a:t> pp. 185-188. </a:t>
            </a:r>
          </a:p>
          <a:p>
            <a:pPr eaLnBrk="1" hangingPunct="1">
              <a:lnSpc>
                <a:spcPct val="90000"/>
              </a:lnSpc>
            </a:pPr>
            <a:r>
              <a:rPr lang="en-US" sz="2100" dirty="0" smtClean="0"/>
              <a:t>Iterative design and usability </a:t>
            </a:r>
            <a:r>
              <a:rPr lang="en-US" sz="2100" dirty="0" smtClean="0">
                <a:solidFill>
                  <a:srgbClr val="C00000"/>
                </a:solidFill>
              </a:rPr>
              <a:t>testing of versions</a:t>
            </a:r>
          </a:p>
          <a:p>
            <a:pPr lvl="1" eaLnBrk="1" hangingPunct="1">
              <a:lnSpc>
                <a:spcPct val="90000"/>
              </a:lnSpc>
            </a:pPr>
            <a:r>
              <a:rPr lang="en-US" sz="2000" dirty="0" smtClean="0"/>
              <a:t>E.g., in the development of Alice</a:t>
            </a:r>
          </a:p>
          <a:p>
            <a:pPr lvl="1" eaLnBrk="1" hangingPunct="1">
              <a:lnSpc>
                <a:spcPct val="90000"/>
              </a:lnSpc>
            </a:pPr>
            <a:r>
              <a:rPr lang="en-US" sz="2000" dirty="0" smtClean="0"/>
              <a:t>E.g., paper prototypes for </a:t>
            </a:r>
            <a:r>
              <a:rPr lang="en-US" sz="2000" dirty="0" err="1" smtClean="0"/>
              <a:t>LaToza’s</a:t>
            </a:r>
            <a:r>
              <a:rPr lang="en-US" sz="2000" dirty="0" smtClean="0"/>
              <a:t> Reacher</a:t>
            </a:r>
          </a:p>
          <a:p>
            <a:pPr eaLnBrk="1" hangingPunct="1">
              <a:lnSpc>
                <a:spcPct val="90000"/>
              </a:lnSpc>
            </a:pPr>
            <a:r>
              <a:rPr lang="en-US" sz="2100" dirty="0" smtClean="0">
                <a:solidFill>
                  <a:srgbClr val="C00000"/>
                </a:solidFill>
              </a:rPr>
              <a:t>Summative testing </a:t>
            </a:r>
            <a:r>
              <a:rPr lang="en-US" sz="2100" dirty="0" smtClean="0"/>
              <a:t>at end</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13</a:t>
            </a:fld>
            <a:endParaRPr lang="en-US" altLang="en-US"/>
          </a:p>
        </p:txBody>
      </p:sp>
    </p:spTree>
    <p:extLst>
      <p:ext uri="{BB962C8B-B14F-4D97-AF65-F5344CB8AC3E}">
        <p14:creationId xmlns:p14="http://schemas.microsoft.com/office/powerpoint/2010/main" val="2107043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Methods</a:t>
            </a:r>
            <a:endParaRPr lang="en-US" dirty="0"/>
          </a:p>
        </p:txBody>
      </p:sp>
      <p:sp>
        <p:nvSpPr>
          <p:cNvPr id="3" name="Content Placeholder 2"/>
          <p:cNvSpPr>
            <a:spLocks noGrp="1"/>
          </p:cNvSpPr>
          <p:nvPr>
            <p:ph idx="1"/>
          </p:nvPr>
        </p:nvSpPr>
        <p:spPr>
          <a:xfrm>
            <a:off x="381000" y="3986636"/>
            <a:ext cx="8763000" cy="1843819"/>
          </a:xfrm>
          <a:effectLst/>
        </p:spPr>
        <p:txBody>
          <a:bodyPr>
            <a:normAutofit fontScale="92500" lnSpcReduction="10000"/>
          </a:bodyPr>
          <a:lstStyle/>
          <a:p>
            <a:r>
              <a:rPr lang="en-US" dirty="0" smtClean="0"/>
              <a:t>Does my tool work?</a:t>
            </a:r>
          </a:p>
          <a:p>
            <a:r>
              <a:rPr lang="en-US" dirty="0" smtClean="0"/>
              <a:t>Does it solve the developer’s problems?</a:t>
            </a:r>
          </a:p>
          <a:p>
            <a:r>
              <a:rPr lang="en-US" dirty="0" smtClean="0">
                <a:solidFill>
                  <a:srgbClr val="C00000"/>
                </a:solidFill>
              </a:rPr>
              <a:t>“If the user can’t use it, it doesn’t work!”</a:t>
            </a:r>
          </a:p>
          <a:p>
            <a:pPr lvl="1">
              <a:buNone/>
            </a:pPr>
            <a:r>
              <a:rPr lang="en-US" dirty="0" smtClean="0"/>
              <a:t>    ̶̶  Susan Dray</a:t>
            </a:r>
            <a:endParaRPr lang="en-US" dirty="0"/>
          </a:p>
        </p:txBody>
      </p:sp>
      <p:pic>
        <p:nvPicPr>
          <p:cNvPr id="5"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2719137" y="1178678"/>
            <a:ext cx="3339433" cy="2917093"/>
          </a:xfrm>
          <a:prstGeom prst="rect">
            <a:avLst/>
          </a:prstGeom>
          <a:noFill/>
        </p:spPr>
      </p:pic>
      <p:sp>
        <p:nvSpPr>
          <p:cNvPr id="7" name="Oval 6"/>
          <p:cNvSpPr/>
          <p:nvPr/>
        </p:nvSpPr>
        <p:spPr bwMode="auto">
          <a:xfrm rot="19206621">
            <a:off x="2723250" y="2321762"/>
            <a:ext cx="1123926" cy="1470752"/>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cs typeface="Arial" charset="0"/>
            </a:endParaRPr>
          </a:p>
        </p:txBody>
      </p:sp>
      <p:grpSp>
        <p:nvGrpSpPr>
          <p:cNvPr id="10" name="Group 9"/>
          <p:cNvGrpSpPr/>
          <p:nvPr/>
        </p:nvGrpSpPr>
        <p:grpSpPr>
          <a:xfrm>
            <a:off x="3429000" y="5739804"/>
            <a:ext cx="3360330" cy="762000"/>
            <a:chOff x="3429000" y="5867400"/>
            <a:chExt cx="3360330" cy="762000"/>
          </a:xfrm>
        </p:grpSpPr>
        <p:pic>
          <p:nvPicPr>
            <p:cNvPr id="435202" name="Picture 2" descr="Susan Dray"/>
            <p:cNvPicPr>
              <a:picLocks noChangeAspect="1" noChangeArrowheads="1"/>
            </p:cNvPicPr>
            <p:nvPr/>
          </p:nvPicPr>
          <p:blipFill>
            <a:blip r:embed="rId4" cstate="print"/>
            <a:srcRect/>
            <a:stretch>
              <a:fillRect/>
            </a:stretch>
          </p:blipFill>
          <p:spPr bwMode="auto">
            <a:xfrm>
              <a:off x="3429000" y="5867400"/>
              <a:ext cx="544285" cy="762000"/>
            </a:xfrm>
            <a:prstGeom prst="rect">
              <a:avLst/>
            </a:prstGeom>
            <a:noFill/>
          </p:spPr>
        </p:pic>
        <p:pic>
          <p:nvPicPr>
            <p:cNvPr id="435204" name="Picture 4" descr="http://gator714.hostgator.com/~susandra/wp-content/uploads/2012/03/DrayAssociates_Logo_350w.png"/>
            <p:cNvPicPr>
              <a:picLocks noChangeAspect="1" noChangeArrowheads="1"/>
            </p:cNvPicPr>
            <p:nvPr/>
          </p:nvPicPr>
          <p:blipFill>
            <a:blip r:embed="rId5" cstate="print"/>
            <a:srcRect/>
            <a:stretch>
              <a:fillRect/>
            </a:stretch>
          </p:blipFill>
          <p:spPr bwMode="auto">
            <a:xfrm>
              <a:off x="4188002" y="5867400"/>
              <a:ext cx="2601328" cy="505401"/>
            </a:xfrm>
            <a:prstGeom prst="rect">
              <a:avLst/>
            </a:prstGeom>
            <a:noFill/>
          </p:spPr>
        </p:pic>
      </p:grpSp>
      <p:sp>
        <p:nvSpPr>
          <p:cNvPr id="8" name="Footer Placeholder 7"/>
          <p:cNvSpPr>
            <a:spLocks noGrp="1"/>
          </p:cNvSpPr>
          <p:nvPr>
            <p:ph type="ftr" sz="quarter" idx="11"/>
          </p:nvPr>
        </p:nvSpPr>
        <p:spPr/>
        <p:txBody>
          <a:bodyPr/>
          <a:lstStyle/>
          <a:p>
            <a:pPr>
              <a:defRPr/>
            </a:pPr>
            <a:r>
              <a:rPr lang="en-US" altLang="en-US" smtClean="0"/>
              <a:t>© 2020 - Brad Myers</a:t>
            </a:r>
            <a:endParaRPr lang="en-US" altLang="en-US"/>
          </a:p>
        </p:txBody>
      </p:sp>
      <p:sp>
        <p:nvSpPr>
          <p:cNvPr id="9" name="Slide Number Placeholder 8"/>
          <p:cNvSpPr>
            <a:spLocks noGrp="1"/>
          </p:cNvSpPr>
          <p:nvPr>
            <p:ph type="sldNum" sz="quarter" idx="12"/>
          </p:nvPr>
        </p:nvSpPr>
        <p:spPr/>
        <p:txBody>
          <a:bodyPr/>
          <a:lstStyle/>
          <a:p>
            <a:pPr>
              <a:defRPr/>
            </a:pPr>
            <a:fld id="{A3B315BA-FF6E-4F83-822C-B6704CDD7611}" type="slidenum">
              <a:rPr lang="en-US" altLang="en-US" smtClean="0"/>
              <a:pPr>
                <a:defRPr/>
              </a:pPr>
              <a:t>14</a:t>
            </a:fld>
            <a:endParaRPr lang="en-US" altLang="en-US"/>
          </a:p>
        </p:txBody>
      </p:sp>
    </p:spTree>
    <p:extLst>
      <p:ext uri="{BB962C8B-B14F-4D97-AF65-F5344CB8AC3E}">
        <p14:creationId xmlns:p14="http://schemas.microsoft.com/office/powerpoint/2010/main" val="15639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89998"/>
          </a:xfrm>
        </p:spPr>
        <p:txBody>
          <a:bodyPr/>
          <a:lstStyle/>
          <a:p>
            <a:r>
              <a:rPr lang="en-US" dirty="0" smtClean="0"/>
              <a:t>Expert Analyses</a:t>
            </a:r>
            <a:endParaRPr lang="en-US" dirty="0"/>
          </a:p>
        </p:txBody>
      </p:sp>
      <p:sp>
        <p:nvSpPr>
          <p:cNvPr id="3" name="Content Placeholder 2"/>
          <p:cNvSpPr>
            <a:spLocks noGrp="1"/>
          </p:cNvSpPr>
          <p:nvPr>
            <p:ph idx="1"/>
          </p:nvPr>
        </p:nvSpPr>
        <p:spPr>
          <a:xfrm>
            <a:off x="634976" y="1285286"/>
            <a:ext cx="8039792" cy="5147264"/>
          </a:xfrm>
        </p:spPr>
        <p:txBody>
          <a:bodyPr>
            <a:normAutofit fontScale="92500" lnSpcReduction="20000"/>
          </a:bodyPr>
          <a:lstStyle/>
          <a:p>
            <a:r>
              <a:rPr lang="en-US" sz="2800" dirty="0" smtClean="0"/>
              <a:t>Usability experts evaluating designs to look for problems</a:t>
            </a:r>
          </a:p>
          <a:p>
            <a:pPr lvl="1"/>
            <a:r>
              <a:rPr lang="en-US" sz="2400" dirty="0" smtClean="0"/>
              <a:t>Heuristic Analysis – [Nielsen] set of guidelines</a:t>
            </a:r>
          </a:p>
          <a:p>
            <a:pPr lvl="1"/>
            <a:r>
              <a:rPr lang="en-US" sz="2400" dirty="0" smtClean="0"/>
              <a:t>Cognitive Dimensions – [Green] another set</a:t>
            </a:r>
          </a:p>
          <a:p>
            <a:pPr lvl="1"/>
            <a:r>
              <a:rPr lang="en-US" sz="2400" dirty="0" smtClean="0"/>
              <a:t>Cognitive Walkthroughs – evaluate a task</a:t>
            </a:r>
          </a:p>
          <a:p>
            <a:r>
              <a:rPr lang="en-US" sz="2800" dirty="0" smtClean="0"/>
              <a:t>Can be inexpensive and quick</a:t>
            </a:r>
          </a:p>
          <a:p>
            <a:r>
              <a:rPr lang="en-US" sz="2800" dirty="0" smtClean="0"/>
              <a:t>However, experienced evaluators are better</a:t>
            </a:r>
          </a:p>
          <a:p>
            <a:pPr lvl="1"/>
            <a:r>
              <a:rPr lang="en-US" sz="2400" dirty="0" smtClean="0"/>
              <a:t>22% vs. 41% vs. 60% of errors found [</a:t>
            </a:r>
            <a:r>
              <a:rPr lang="en-US" sz="2400" dirty="0" smtClean="0"/>
              <a:t>Nielsen]</a:t>
            </a:r>
            <a:endParaRPr lang="en-US" sz="2400" dirty="0" smtClean="0"/>
          </a:p>
          <a:p>
            <a:r>
              <a:rPr lang="en-US" dirty="0" smtClean="0"/>
              <a:t>Disadvantage: “just” opinions, open to </a:t>
            </a:r>
            <a:r>
              <a:rPr lang="en-US" dirty="0" smtClean="0"/>
              <a:t>arguments</a:t>
            </a:r>
          </a:p>
          <a:p>
            <a:pPr marL="465138" indent="-465138">
              <a:buNone/>
            </a:pPr>
            <a:r>
              <a:rPr lang="en-US" sz="1900" dirty="0" smtClean="0"/>
              <a:t>[Nielsen] </a:t>
            </a:r>
            <a:r>
              <a:rPr lang="en-US" sz="1900" dirty="0" err="1" smtClean="0"/>
              <a:t>Jakob</a:t>
            </a:r>
            <a:r>
              <a:rPr lang="en-US" sz="1900" dirty="0" smtClean="0"/>
              <a:t> </a:t>
            </a:r>
            <a:r>
              <a:rPr lang="en-US" sz="1900" dirty="0"/>
              <a:t>Nielsen. </a:t>
            </a:r>
            <a:r>
              <a:rPr lang="en-US" sz="1900" i="1" dirty="0"/>
              <a:t>Usability Engineering. Boston, Academic Press. 1993</a:t>
            </a:r>
            <a:r>
              <a:rPr lang="en-US" sz="1900" i="1" dirty="0" smtClean="0"/>
              <a:t>.</a:t>
            </a:r>
          </a:p>
          <a:p>
            <a:pPr marL="465138" indent="-465138">
              <a:buNone/>
            </a:pPr>
            <a:r>
              <a:rPr lang="en-US" sz="1900" dirty="0"/>
              <a:t>[</a:t>
            </a:r>
            <a:r>
              <a:rPr lang="en-US" sz="1900" dirty="0" smtClean="0"/>
              <a:t>Green]</a:t>
            </a:r>
            <a:r>
              <a:rPr lang="en-US" sz="1900" dirty="0"/>
              <a:t> </a:t>
            </a:r>
            <a:r>
              <a:rPr lang="en-US" sz="1900" dirty="0" smtClean="0"/>
              <a:t>T.R.G</a:t>
            </a:r>
            <a:r>
              <a:rPr lang="en-US" sz="1900" dirty="0"/>
              <a:t>. Green and M. </a:t>
            </a:r>
            <a:r>
              <a:rPr lang="en-US" sz="1900" dirty="0" err="1"/>
              <a:t>Petre</a:t>
            </a:r>
            <a:r>
              <a:rPr lang="en-US" sz="1900" dirty="0"/>
              <a:t>. “Usability Analysis of Visual Programming Environments: A 'Cognitive Dimensions' Framework,” </a:t>
            </a:r>
            <a:r>
              <a:rPr lang="en-US" sz="1900" i="1" dirty="0"/>
              <a:t>Journal of Visual Languages and Computing. 1996. vol. 7, no. 2. pp. 131-174. </a:t>
            </a:r>
          </a:p>
          <a:p>
            <a:pPr marL="0" indent="0">
              <a:buNone/>
            </a:pPr>
            <a:endParaRPr lang="en-US" sz="1900" i="1" dirty="0"/>
          </a:p>
          <a:p>
            <a:pPr marL="0" indent="0">
              <a:buNone/>
            </a:pPr>
            <a:endParaRPr lang="en-US" dirty="0" smtClean="0"/>
          </a:p>
          <a:p>
            <a:endParaRPr lang="en-US" sz="2800" dirty="0" smtClean="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15</a:t>
            </a:fld>
            <a:endParaRPr lang="en-US" altLang="en-US"/>
          </a:p>
        </p:txBody>
      </p:sp>
    </p:spTree>
    <p:extLst>
      <p:ext uri="{BB962C8B-B14F-4D97-AF65-F5344CB8AC3E}">
        <p14:creationId xmlns:p14="http://schemas.microsoft.com/office/powerpoint/2010/main" val="423465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122238"/>
            <a:ext cx="7543800" cy="1171575"/>
          </a:xfrm>
        </p:spPr>
        <p:txBody>
          <a:bodyPr/>
          <a:lstStyle/>
          <a:p>
            <a:pPr eaLnBrk="1" hangingPunct="1"/>
            <a:r>
              <a:rPr lang="en-US" smtClean="0"/>
              <a:t>Heuristic Evaluation Method</a:t>
            </a:r>
          </a:p>
        </p:txBody>
      </p:sp>
      <p:sp>
        <p:nvSpPr>
          <p:cNvPr id="20484" name="Rectangle 3"/>
          <p:cNvSpPr>
            <a:spLocks noGrp="1" noChangeArrowheads="1"/>
          </p:cNvSpPr>
          <p:nvPr>
            <p:ph type="body" idx="1"/>
          </p:nvPr>
        </p:nvSpPr>
        <p:spPr/>
        <p:txBody>
          <a:bodyPr/>
          <a:lstStyle/>
          <a:p>
            <a:pPr marL="284163" indent="-284163" eaLnBrk="1" hangingPunct="1"/>
            <a:r>
              <a:rPr lang="en-US" dirty="0" smtClean="0"/>
              <a:t>Named by </a:t>
            </a:r>
            <a:r>
              <a:rPr lang="en-US" dirty="0" err="1" smtClean="0"/>
              <a:t>Jakob</a:t>
            </a:r>
            <a:r>
              <a:rPr lang="en-US" dirty="0" smtClean="0"/>
              <a:t> Nielsen</a:t>
            </a:r>
          </a:p>
          <a:p>
            <a:pPr marL="284163" indent="-284163" eaLnBrk="1" hangingPunct="1"/>
            <a:r>
              <a:rPr lang="en-US" dirty="0" smtClean="0"/>
              <a:t>Expert evaluates the user interface using guidelines</a:t>
            </a:r>
          </a:p>
          <a:p>
            <a:pPr marL="284163" indent="-284163" eaLnBrk="1" hangingPunct="1"/>
            <a:r>
              <a:rPr lang="en-US" dirty="0" smtClean="0"/>
              <a:t>“Discount” usability engineering method</a:t>
            </a:r>
          </a:p>
          <a:p>
            <a:pPr marL="627063" lvl="1" indent="-228600" eaLnBrk="1" hangingPunct="1"/>
            <a:r>
              <a:rPr lang="en-US" dirty="0" smtClean="0"/>
              <a:t>One case study found factor of 48 in cost/benefit:</a:t>
            </a:r>
          </a:p>
          <a:p>
            <a:pPr marL="1092200" lvl="2" indent="-228600" eaLnBrk="1" hangingPunct="1"/>
            <a:r>
              <a:rPr lang="en-US" dirty="0" smtClean="0"/>
              <a:t>Cost of inspection: $10,500. Benefit: $500,000 </a:t>
            </a:r>
            <a:r>
              <a:rPr lang="en-US" dirty="0"/>
              <a:t>[</a:t>
            </a:r>
            <a:r>
              <a:rPr lang="en-US" dirty="0" smtClean="0"/>
              <a:t>Nielsen]</a:t>
            </a:r>
            <a:endParaRPr lang="en-US" dirty="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16</a:t>
            </a:fld>
            <a:endParaRPr lang="en-US" altLang="en-US"/>
          </a:p>
        </p:txBody>
      </p:sp>
    </p:spTree>
    <p:extLst>
      <p:ext uri="{BB962C8B-B14F-4D97-AF65-F5344CB8AC3E}">
        <p14:creationId xmlns:p14="http://schemas.microsoft.com/office/powerpoint/2010/main" val="2131098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10 Basic Principles</a:t>
            </a:r>
          </a:p>
        </p:txBody>
      </p:sp>
      <p:sp>
        <p:nvSpPr>
          <p:cNvPr id="21508" name="Rectangle 3"/>
          <p:cNvSpPr>
            <a:spLocks noGrp="1" noChangeArrowheads="1"/>
          </p:cNvSpPr>
          <p:nvPr>
            <p:ph type="body" idx="1"/>
          </p:nvPr>
        </p:nvSpPr>
        <p:spPr>
          <a:xfrm>
            <a:off x="700088" y="1308100"/>
            <a:ext cx="8443912" cy="5083175"/>
          </a:xfrm>
        </p:spPr>
        <p:txBody>
          <a:bodyPr/>
          <a:lstStyle/>
          <a:p>
            <a:pPr marL="609600" indent="-609600" eaLnBrk="1" hangingPunct="1">
              <a:lnSpc>
                <a:spcPct val="90000"/>
              </a:lnSpc>
              <a:buSzPct val="110000"/>
              <a:buFont typeface="Wingdings" pitchFamily="2" charset="2"/>
              <a:buNone/>
            </a:pPr>
            <a:r>
              <a:rPr lang="en-US" sz="2400" i="1" smtClean="0"/>
              <a:t>From Nielsen’s web page: </a:t>
            </a:r>
            <a:r>
              <a:rPr lang="en-US" sz="1600" i="1" smtClean="0">
                <a:hlinkClick r:id="rId3"/>
              </a:rPr>
              <a:t>http://www.useit.com/papers/heuristic/heuristic_list.html</a:t>
            </a:r>
            <a:endParaRPr lang="en-US" sz="1400" i="1" smtClean="0"/>
          </a:p>
          <a:p>
            <a:pPr marL="609600" indent="-609600" eaLnBrk="1" hangingPunct="1">
              <a:lnSpc>
                <a:spcPct val="90000"/>
              </a:lnSpc>
              <a:buSzPct val="110000"/>
              <a:buFont typeface="Wingdings" pitchFamily="2" charset="2"/>
              <a:buAutoNum type="arabicPeriod"/>
            </a:pPr>
            <a:r>
              <a:rPr lang="en-US" sz="2000" smtClean="0"/>
              <a:t>Visibility of system status</a:t>
            </a:r>
          </a:p>
          <a:p>
            <a:pPr marL="609600" indent="-609600" eaLnBrk="1" hangingPunct="1">
              <a:lnSpc>
                <a:spcPct val="90000"/>
              </a:lnSpc>
              <a:buSzPct val="110000"/>
              <a:buFont typeface="Wingdings" pitchFamily="2" charset="2"/>
              <a:buAutoNum type="arabicPeriod"/>
            </a:pPr>
            <a:r>
              <a:rPr lang="en-US" sz="2000" smtClean="0"/>
              <a:t>Match between system and the real world</a:t>
            </a:r>
          </a:p>
          <a:p>
            <a:pPr marL="609600" indent="-609600" eaLnBrk="1" hangingPunct="1">
              <a:lnSpc>
                <a:spcPct val="90000"/>
              </a:lnSpc>
              <a:buSzPct val="110000"/>
              <a:buFont typeface="Wingdings" pitchFamily="2" charset="2"/>
              <a:buAutoNum type="arabicPeriod"/>
            </a:pPr>
            <a:r>
              <a:rPr lang="en-US" sz="2000" smtClean="0"/>
              <a:t>User control and freedom</a:t>
            </a:r>
          </a:p>
          <a:p>
            <a:pPr marL="609600" indent="-609600" eaLnBrk="1" hangingPunct="1">
              <a:lnSpc>
                <a:spcPct val="90000"/>
              </a:lnSpc>
              <a:buSzPct val="110000"/>
              <a:buFont typeface="Wingdings" pitchFamily="2" charset="2"/>
              <a:buAutoNum type="arabicPeriod"/>
            </a:pPr>
            <a:r>
              <a:rPr lang="en-US" sz="2000" smtClean="0"/>
              <a:t>Consistency and standards</a:t>
            </a:r>
          </a:p>
          <a:p>
            <a:pPr marL="609600" indent="-609600" eaLnBrk="1" hangingPunct="1">
              <a:lnSpc>
                <a:spcPct val="90000"/>
              </a:lnSpc>
              <a:buSzPct val="110000"/>
              <a:buFont typeface="Wingdings" pitchFamily="2" charset="2"/>
              <a:buAutoNum type="arabicPeriod"/>
            </a:pPr>
            <a:r>
              <a:rPr lang="en-US" sz="2000" smtClean="0"/>
              <a:t>Error prevention</a:t>
            </a:r>
          </a:p>
          <a:p>
            <a:pPr marL="609600" indent="-609600" eaLnBrk="1" hangingPunct="1">
              <a:lnSpc>
                <a:spcPct val="90000"/>
              </a:lnSpc>
              <a:buSzPct val="110000"/>
              <a:buFont typeface="Wingdings" pitchFamily="2" charset="2"/>
              <a:buAutoNum type="arabicPeriod"/>
            </a:pPr>
            <a:r>
              <a:rPr lang="en-US" sz="2000" smtClean="0"/>
              <a:t>Recognition rather than recall</a:t>
            </a:r>
          </a:p>
          <a:p>
            <a:pPr marL="609600" indent="-609600" eaLnBrk="1" hangingPunct="1">
              <a:lnSpc>
                <a:spcPct val="90000"/>
              </a:lnSpc>
              <a:buSzPct val="110000"/>
              <a:buFont typeface="Wingdings" pitchFamily="2" charset="2"/>
              <a:buAutoNum type="arabicPeriod"/>
            </a:pPr>
            <a:r>
              <a:rPr lang="en-US" sz="2000" smtClean="0"/>
              <a:t>Flexibility and efficiency of use</a:t>
            </a:r>
          </a:p>
          <a:p>
            <a:pPr marL="609600" indent="-609600" eaLnBrk="1" hangingPunct="1">
              <a:lnSpc>
                <a:spcPct val="90000"/>
              </a:lnSpc>
              <a:buSzPct val="110000"/>
              <a:buFont typeface="Wingdings" pitchFamily="2" charset="2"/>
              <a:buAutoNum type="arabicPeriod"/>
            </a:pPr>
            <a:r>
              <a:rPr lang="en-US" sz="2000" smtClean="0"/>
              <a:t>Aesthetic and minimalist design</a:t>
            </a:r>
          </a:p>
          <a:p>
            <a:pPr marL="609600" indent="-609600" eaLnBrk="1" hangingPunct="1">
              <a:lnSpc>
                <a:spcPct val="90000"/>
              </a:lnSpc>
              <a:buSzPct val="110000"/>
              <a:buFont typeface="Wingdings" pitchFamily="2" charset="2"/>
              <a:buAutoNum type="arabicPeriod"/>
            </a:pPr>
            <a:r>
              <a:rPr lang="en-US" sz="2000" smtClean="0"/>
              <a:t>Help users recognize, diagnose, and recover from errors</a:t>
            </a:r>
          </a:p>
          <a:p>
            <a:pPr marL="609600" indent="-609600" eaLnBrk="1" hangingPunct="1">
              <a:lnSpc>
                <a:spcPct val="90000"/>
              </a:lnSpc>
              <a:buSzPct val="110000"/>
              <a:buFont typeface="Wingdings" pitchFamily="2" charset="2"/>
              <a:buAutoNum type="arabicPeriod"/>
            </a:pPr>
            <a:r>
              <a:rPr lang="en-US" sz="2000" smtClean="0"/>
              <a:t>Help and Documentation</a:t>
            </a:r>
          </a:p>
          <a:p>
            <a:pPr marL="609600" indent="-609600" eaLnBrk="1" hangingPunct="1">
              <a:lnSpc>
                <a:spcPct val="90000"/>
              </a:lnSpc>
              <a:buSzPct val="110000"/>
              <a:buFont typeface="Wingdings" pitchFamily="2" charset="2"/>
              <a:buAutoNum type="arabicPeriod"/>
            </a:pPr>
            <a:endParaRPr lang="en-US" sz="2000" smtClean="0"/>
          </a:p>
          <a:p>
            <a:pPr marL="609600" indent="-609600" eaLnBrk="1" hangingPunct="1">
              <a:lnSpc>
                <a:spcPct val="90000"/>
              </a:lnSpc>
              <a:buSzPct val="110000"/>
            </a:pPr>
            <a:r>
              <a:rPr lang="en-US" sz="2000" smtClean="0"/>
              <a:t>Slightly different from list in Nielsen’s text</a:t>
            </a:r>
          </a:p>
          <a:p>
            <a:pPr marL="609600" indent="-609600" eaLnBrk="1" hangingPunct="1">
              <a:lnSpc>
                <a:spcPct val="90000"/>
              </a:lnSpc>
              <a:buSzPct val="110000"/>
              <a:buFont typeface="Wingdings" pitchFamily="2" charset="2"/>
              <a:buNone/>
            </a:pPr>
            <a:endParaRPr lang="en-US" sz="200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17</a:t>
            </a:fld>
            <a:endParaRPr lang="en-US" altLang="en-US"/>
          </a:p>
        </p:txBody>
      </p:sp>
    </p:spTree>
    <p:extLst>
      <p:ext uri="{BB962C8B-B14F-4D97-AF65-F5344CB8AC3E}">
        <p14:creationId xmlns:p14="http://schemas.microsoft.com/office/powerpoint/2010/main" val="3948971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122238"/>
            <a:ext cx="7543800" cy="660400"/>
          </a:xfrm>
        </p:spPr>
        <p:txBody>
          <a:bodyPr/>
          <a:lstStyle/>
          <a:p>
            <a:pPr eaLnBrk="1" hangingPunct="1"/>
            <a:r>
              <a:rPr lang="en-US" smtClean="0"/>
              <a:t>Cognitive Dimensions</a:t>
            </a:r>
          </a:p>
        </p:txBody>
      </p:sp>
      <p:sp>
        <p:nvSpPr>
          <p:cNvPr id="22532" name="Rectangle 3"/>
          <p:cNvSpPr>
            <a:spLocks noGrp="1" noChangeArrowheads="1"/>
          </p:cNvSpPr>
          <p:nvPr>
            <p:ph type="body" idx="1"/>
          </p:nvPr>
        </p:nvSpPr>
        <p:spPr>
          <a:xfrm>
            <a:off x="365125" y="887413"/>
            <a:ext cx="8440738" cy="5327650"/>
          </a:xfrm>
        </p:spPr>
        <p:txBody>
          <a:bodyPr/>
          <a:lstStyle/>
          <a:p>
            <a:pPr marL="168275" indent="-168275" eaLnBrk="1" hangingPunct="1">
              <a:lnSpc>
                <a:spcPct val="80000"/>
              </a:lnSpc>
            </a:pPr>
            <a:r>
              <a:rPr lang="en-US" sz="1700" smtClean="0"/>
              <a:t>12 different dimensions (or factors) that individually and collectively have an impact on the way that developers work with an API and on the way that developers expect the API to work. (from Clarke’04)</a:t>
            </a:r>
          </a:p>
          <a:p>
            <a:pPr marL="746125" lvl="1" eaLnBrk="1" hangingPunct="1">
              <a:lnSpc>
                <a:spcPct val="80000"/>
              </a:lnSpc>
              <a:buFont typeface="Wingdings" pitchFamily="2" charset="2"/>
              <a:buAutoNum type="arabicPeriod"/>
            </a:pPr>
            <a:r>
              <a:rPr lang="en-US" sz="1500" b="1" smtClean="0"/>
              <a:t>Abstraction level</a:t>
            </a:r>
            <a:r>
              <a:rPr lang="en-US" sz="1500" smtClean="0"/>
              <a:t>. The minimum and maximum levels of abstraction exposed by the API</a:t>
            </a:r>
          </a:p>
          <a:p>
            <a:pPr marL="746125" lvl="1" eaLnBrk="1" hangingPunct="1">
              <a:lnSpc>
                <a:spcPct val="80000"/>
              </a:lnSpc>
              <a:buFont typeface="Wingdings" pitchFamily="2" charset="2"/>
              <a:buAutoNum type="arabicPeriod"/>
            </a:pPr>
            <a:r>
              <a:rPr lang="en-US" sz="1500" b="1" smtClean="0"/>
              <a:t>Learning style</a:t>
            </a:r>
            <a:r>
              <a:rPr lang="en-US" sz="1500" smtClean="0"/>
              <a:t>. The learning requirements posed by the API, and the learning styles available to a targeted developer.</a:t>
            </a:r>
          </a:p>
          <a:p>
            <a:pPr marL="746125" lvl="1" eaLnBrk="1" hangingPunct="1">
              <a:lnSpc>
                <a:spcPct val="80000"/>
              </a:lnSpc>
              <a:buFont typeface="Wingdings" pitchFamily="2" charset="2"/>
              <a:buAutoNum type="arabicPeriod"/>
            </a:pPr>
            <a:r>
              <a:rPr lang="en-US" sz="1500" b="1" smtClean="0"/>
              <a:t>Working framework</a:t>
            </a:r>
            <a:r>
              <a:rPr lang="en-US" sz="1500" smtClean="0"/>
              <a:t>. The size of the conceptual chunk (developer working set) needed to work effectively.</a:t>
            </a:r>
          </a:p>
          <a:p>
            <a:pPr marL="746125" lvl="1" eaLnBrk="1" hangingPunct="1">
              <a:lnSpc>
                <a:spcPct val="80000"/>
              </a:lnSpc>
              <a:buFont typeface="Wingdings" pitchFamily="2" charset="2"/>
              <a:buAutoNum type="arabicPeriod"/>
            </a:pPr>
            <a:r>
              <a:rPr lang="en-US" sz="1500" b="1" smtClean="0"/>
              <a:t>Work-step unit</a:t>
            </a:r>
            <a:r>
              <a:rPr lang="en-US" sz="1500" smtClean="0"/>
              <a:t>. How much of a programming task must/can be completed in a single step.</a:t>
            </a:r>
          </a:p>
          <a:p>
            <a:pPr marL="746125" lvl="1" eaLnBrk="1" hangingPunct="1">
              <a:lnSpc>
                <a:spcPct val="80000"/>
              </a:lnSpc>
              <a:buFont typeface="Wingdings" pitchFamily="2" charset="2"/>
              <a:buAutoNum type="arabicPeriod"/>
            </a:pPr>
            <a:r>
              <a:rPr lang="en-US" sz="1500" b="1" smtClean="0"/>
              <a:t>Progressive evaluation</a:t>
            </a:r>
            <a:r>
              <a:rPr lang="en-US" sz="1500" smtClean="0"/>
              <a:t>. To what extent partially completed code can be executed to obtain feedback on code behavior.</a:t>
            </a:r>
          </a:p>
          <a:p>
            <a:pPr marL="746125" lvl="1" eaLnBrk="1" hangingPunct="1">
              <a:lnSpc>
                <a:spcPct val="80000"/>
              </a:lnSpc>
              <a:buFont typeface="Wingdings" pitchFamily="2" charset="2"/>
              <a:buAutoNum type="arabicPeriod"/>
            </a:pPr>
            <a:r>
              <a:rPr lang="en-US" sz="1500" b="1" smtClean="0"/>
              <a:t>Premature commitment</a:t>
            </a:r>
            <a:r>
              <a:rPr lang="en-US" sz="1500" smtClean="0"/>
              <a:t>. The amount of decisions that developers have to make when writing code for a given scenario and the consequences of those decisions.</a:t>
            </a:r>
          </a:p>
          <a:p>
            <a:pPr marL="746125" lvl="1" eaLnBrk="1" hangingPunct="1">
              <a:lnSpc>
                <a:spcPct val="80000"/>
              </a:lnSpc>
              <a:buFont typeface="Wingdings" pitchFamily="2" charset="2"/>
              <a:buAutoNum type="arabicPeriod"/>
            </a:pPr>
            <a:r>
              <a:rPr lang="en-US" sz="1500" b="1" smtClean="0"/>
              <a:t>Penetrability</a:t>
            </a:r>
            <a:r>
              <a:rPr lang="en-US" sz="1500" smtClean="0"/>
              <a:t>. How the API facilitates exploration, analysis, and understanding of its components, and how targeted developers go about retrieving what is needed.</a:t>
            </a:r>
          </a:p>
          <a:p>
            <a:pPr marL="746125" lvl="1" eaLnBrk="1" hangingPunct="1">
              <a:lnSpc>
                <a:spcPct val="80000"/>
              </a:lnSpc>
              <a:buFont typeface="Wingdings" pitchFamily="2" charset="2"/>
              <a:buAutoNum type="arabicPeriod"/>
            </a:pPr>
            <a:r>
              <a:rPr lang="en-US" sz="1500" b="1" smtClean="0"/>
              <a:t>Elaboration</a:t>
            </a:r>
            <a:r>
              <a:rPr lang="en-US" sz="1500" smtClean="0"/>
              <a:t>. The extent to which the API must be adapted to meet the needs of targeted developers. </a:t>
            </a:r>
          </a:p>
          <a:p>
            <a:pPr marL="746125" lvl="1" eaLnBrk="1" hangingPunct="1">
              <a:lnSpc>
                <a:spcPct val="80000"/>
              </a:lnSpc>
              <a:buFont typeface="Wingdings" pitchFamily="2" charset="2"/>
              <a:buAutoNum type="arabicPeriod"/>
            </a:pPr>
            <a:r>
              <a:rPr lang="en-US" sz="1500" b="1" smtClean="0"/>
              <a:t>Viscosity</a:t>
            </a:r>
            <a:r>
              <a:rPr lang="en-US" sz="1500" smtClean="0"/>
              <a:t>. The barriers to change inherent in the API, and how much effort a targeted developer needs to expend to make a change. </a:t>
            </a:r>
          </a:p>
          <a:p>
            <a:pPr marL="746125" lvl="1" eaLnBrk="1" hangingPunct="1">
              <a:lnSpc>
                <a:spcPct val="80000"/>
              </a:lnSpc>
              <a:buFont typeface="Wingdings" pitchFamily="2" charset="2"/>
              <a:buAutoNum type="arabicPeriod"/>
            </a:pPr>
            <a:r>
              <a:rPr lang="en-US" sz="1500" b="1" smtClean="0"/>
              <a:t>Consistency</a:t>
            </a:r>
            <a:r>
              <a:rPr lang="en-US" sz="1500" smtClean="0"/>
              <a:t>. How much of the rest of an API can be inferred once part of it is learned. </a:t>
            </a:r>
          </a:p>
          <a:p>
            <a:pPr marL="746125" lvl="1" eaLnBrk="1" hangingPunct="1">
              <a:lnSpc>
                <a:spcPct val="80000"/>
              </a:lnSpc>
              <a:buFont typeface="Wingdings" pitchFamily="2" charset="2"/>
              <a:buAutoNum type="arabicPeriod"/>
            </a:pPr>
            <a:r>
              <a:rPr lang="en-US" sz="1500" b="1" smtClean="0"/>
              <a:t>Role expressiveness</a:t>
            </a:r>
            <a:r>
              <a:rPr lang="en-US" sz="1500" smtClean="0"/>
              <a:t>. How apparent the relationship is between each component exposed by an API and the program as a whole. </a:t>
            </a:r>
          </a:p>
          <a:p>
            <a:pPr marL="746125" lvl="1" eaLnBrk="1" hangingPunct="1">
              <a:lnSpc>
                <a:spcPct val="80000"/>
              </a:lnSpc>
              <a:buFont typeface="Wingdings" pitchFamily="2" charset="2"/>
              <a:buAutoNum type="arabicPeriod"/>
            </a:pPr>
            <a:r>
              <a:rPr lang="en-US" sz="1500" b="1" smtClean="0"/>
              <a:t>Domain correspondence</a:t>
            </a:r>
            <a:r>
              <a:rPr lang="en-US" sz="1500" smtClean="0"/>
              <a:t>. How clearly the API components map to the domain and any special tricks that the developer needs to be aware of to accomplish some functionality.</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18</a:t>
            </a:fld>
            <a:endParaRPr lang="en-US" altLang="en-US"/>
          </a:p>
        </p:txBody>
      </p:sp>
    </p:spTree>
    <p:extLst>
      <p:ext uri="{BB962C8B-B14F-4D97-AF65-F5344CB8AC3E}">
        <p14:creationId xmlns:p14="http://schemas.microsoft.com/office/powerpoint/2010/main" val="3884642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Consistency</a:t>
            </a:r>
            <a:br>
              <a:rPr lang="en-US" sz="3600" dirty="0" smtClean="0"/>
            </a:br>
            <a:r>
              <a:rPr lang="en-US" sz="3600" dirty="0" smtClean="0"/>
              <a:t>Issues in html/CSS/JavaScript?</a:t>
            </a:r>
            <a:endParaRPr lang="en-US" sz="36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Tree>
    <p:extLst>
      <p:ext uri="{BB962C8B-B14F-4D97-AF65-F5344CB8AC3E}">
        <p14:creationId xmlns:p14="http://schemas.microsoft.com/office/powerpoint/2010/main" val="412398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Logistics</a:t>
            </a:r>
            <a:endParaRPr lang="en-US" dirty="0"/>
          </a:p>
        </p:txBody>
      </p:sp>
      <p:sp>
        <p:nvSpPr>
          <p:cNvPr id="3" name="Content Placeholder 2"/>
          <p:cNvSpPr>
            <a:spLocks noGrp="1"/>
          </p:cNvSpPr>
          <p:nvPr>
            <p:ph idx="1"/>
          </p:nvPr>
        </p:nvSpPr>
        <p:spPr>
          <a:xfrm>
            <a:off x="112542" y="1719263"/>
            <a:ext cx="8574258" cy="4608966"/>
          </a:xfrm>
        </p:spPr>
        <p:txBody>
          <a:bodyPr>
            <a:normAutofit/>
          </a:bodyPr>
          <a:lstStyle/>
          <a:p>
            <a:r>
              <a:rPr lang="en-US" dirty="0" smtClean="0"/>
              <a:t>Homework 4 progress?</a:t>
            </a:r>
          </a:p>
          <a:p>
            <a:endParaRPr lang="en-US" dirty="0" smtClean="0"/>
          </a:p>
          <a:p>
            <a:r>
              <a:rPr lang="en-US" dirty="0" smtClean="0">
                <a:hlinkClick r:id="rId3"/>
              </a:rPr>
              <a:t>Homework 3</a:t>
            </a:r>
            <a:r>
              <a:rPr lang="en-US" dirty="0" smtClean="0"/>
              <a:t> – design should copy ours</a:t>
            </a:r>
            <a:endParaRPr lang="en-US" dirty="0"/>
          </a:p>
          <a:p>
            <a:endParaRPr lang="en-US" dirty="0" smtClean="0"/>
          </a:p>
        </p:txBody>
      </p:sp>
      <p:sp>
        <p:nvSpPr>
          <p:cNvPr id="4" name="Footer Placeholder 3"/>
          <p:cNvSpPr>
            <a:spLocks noGrp="1"/>
          </p:cNvSpPr>
          <p:nvPr>
            <p:ph type="ftr" sz="quarter" idx="11"/>
          </p:nvPr>
        </p:nvSpPr>
        <p:spPr/>
        <p:txBody>
          <a:bodyPr/>
          <a:lstStyle/>
          <a:p>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fld id="{A3B315BA-FF6E-4F83-822C-B6704CDD7611}" type="slidenum">
              <a:rPr lang="en-US" altLang="en-US" smtClean="0"/>
              <a:pPr/>
              <a:t>2</a:t>
            </a:fld>
            <a:endParaRPr lang="en-US" altLang="en-US"/>
          </a:p>
        </p:txBody>
      </p:sp>
    </p:spTree>
    <p:extLst>
      <p:ext uri="{BB962C8B-B14F-4D97-AF65-F5344CB8AC3E}">
        <p14:creationId xmlns:p14="http://schemas.microsoft.com/office/powerpoint/2010/main" val="182326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76490" y="353220"/>
            <a:ext cx="7543800" cy="938212"/>
          </a:xfrm>
        </p:spPr>
        <p:txBody>
          <a:bodyPr/>
          <a:lstStyle/>
          <a:p>
            <a:r>
              <a:rPr lang="en-US" sz="4000" dirty="0"/>
              <a:t>Our Use of </a:t>
            </a:r>
            <a:r>
              <a:rPr lang="en-US" sz="4000" dirty="0" smtClean="0"/>
              <a:t>Expert</a:t>
            </a:r>
            <a:br>
              <a:rPr lang="en-US" sz="4000" dirty="0" smtClean="0"/>
            </a:br>
            <a:r>
              <a:rPr lang="en-US" sz="4000" dirty="0" smtClean="0"/>
              <a:t>Analyses</a:t>
            </a:r>
          </a:p>
        </p:txBody>
      </p:sp>
      <p:sp>
        <p:nvSpPr>
          <p:cNvPr id="23557" name="Rectangle 3"/>
          <p:cNvSpPr>
            <a:spLocks noGrp="1" noChangeArrowheads="1"/>
          </p:cNvSpPr>
          <p:nvPr>
            <p:ph idx="1"/>
          </p:nvPr>
        </p:nvSpPr>
        <p:spPr>
          <a:xfrm>
            <a:off x="381000" y="1257301"/>
            <a:ext cx="8525933" cy="3175794"/>
          </a:xfrm>
        </p:spPr>
        <p:txBody>
          <a:bodyPr>
            <a:normAutofit fontScale="92500" lnSpcReduction="10000"/>
          </a:bodyPr>
          <a:lstStyle/>
          <a:p>
            <a:r>
              <a:rPr lang="en-US" sz="2800" dirty="0" smtClean="0"/>
              <a:t>Study APIs for Enterprise Service-Oriented Architectures - </a:t>
            </a:r>
            <a:r>
              <a:rPr lang="en-US" sz="2800" dirty="0" err="1" smtClean="0"/>
              <a:t>eSOA</a:t>
            </a:r>
            <a:r>
              <a:rPr lang="en-US" sz="2800" dirty="0" smtClean="0"/>
              <a:t> (“Web Services”)</a:t>
            </a:r>
          </a:p>
          <a:p>
            <a:pPr lvl="1"/>
            <a:r>
              <a:rPr lang="en-US" sz="1100" dirty="0" smtClean="0"/>
              <a:t>Cite: </a:t>
            </a:r>
            <a:r>
              <a:rPr lang="en-US" sz="1100" dirty="0"/>
              <a:t>Jack Beaton, Sae Young Jeong, </a:t>
            </a:r>
            <a:r>
              <a:rPr lang="en-US" sz="1100" dirty="0" err="1"/>
              <a:t>Yingyu</a:t>
            </a:r>
            <a:r>
              <a:rPr lang="en-US" sz="1100" dirty="0"/>
              <a:t> Xie, Jeffrey Stylos, Brad A. Myers. "Usability Challenges for Enterprise Service-Oriented Architecture APIs</a:t>
            </a:r>
            <a:r>
              <a:rPr lang="en-US" sz="1100" dirty="0" smtClean="0"/>
              <a:t>,“ </a:t>
            </a:r>
            <a:r>
              <a:rPr lang="en-US" sz="1100" i="1" dirty="0" smtClean="0"/>
              <a:t>VL/HCC'08</a:t>
            </a:r>
            <a:r>
              <a:rPr lang="en-US" sz="1100" dirty="0"/>
              <a:t>. Sept 15-18, 2008, </a:t>
            </a:r>
            <a:r>
              <a:rPr lang="en-US" sz="1100" dirty="0" err="1"/>
              <a:t>Herrsching</a:t>
            </a:r>
            <a:r>
              <a:rPr lang="en-US" sz="1100" dirty="0"/>
              <a:t> am </a:t>
            </a:r>
            <a:r>
              <a:rPr lang="en-US" sz="1100" dirty="0" err="1"/>
              <a:t>Ammersee</a:t>
            </a:r>
            <a:r>
              <a:rPr lang="en-US" sz="1100" dirty="0"/>
              <a:t>, Germany. pp. 193-196</a:t>
            </a:r>
            <a:r>
              <a:rPr lang="en-US" sz="1100" dirty="0" smtClean="0"/>
              <a:t>.</a:t>
            </a:r>
            <a:endParaRPr lang="en-US" sz="2000" dirty="0" smtClean="0"/>
          </a:p>
          <a:p>
            <a:r>
              <a:rPr lang="en-US" sz="2800" dirty="0" smtClean="0"/>
              <a:t>HEs and Usability Evaluations</a:t>
            </a:r>
          </a:p>
          <a:p>
            <a:r>
              <a:rPr lang="en-US" sz="2800" dirty="0" smtClean="0"/>
              <a:t>Naming problems:</a:t>
            </a:r>
          </a:p>
          <a:p>
            <a:pPr lvl="1"/>
            <a:r>
              <a:rPr lang="en-US" sz="2400" dirty="0" smtClean="0"/>
              <a:t>Too long</a:t>
            </a:r>
          </a:p>
          <a:p>
            <a:pPr lvl="1"/>
            <a:r>
              <a:rPr lang="en-US" sz="2400" dirty="0" smtClean="0"/>
              <a:t>Not understandable</a:t>
            </a:r>
          </a:p>
          <a:p>
            <a:pPr lvl="1"/>
            <a:r>
              <a:rPr lang="en-US" sz="2400" dirty="0" smtClean="0"/>
              <a:t>Differences in </a:t>
            </a:r>
            <a:r>
              <a:rPr lang="en-US" sz="2400" i="1" dirty="0" smtClean="0"/>
              <a:t>middle </a:t>
            </a:r>
            <a:r>
              <a:rPr lang="en-US" sz="2400" dirty="0" smtClean="0"/>
              <a:t>are frequently missed</a:t>
            </a:r>
          </a:p>
        </p:txBody>
      </p:sp>
      <p:sp>
        <p:nvSpPr>
          <p:cNvPr id="23558" name="Rectangle 6"/>
          <p:cNvSpPr>
            <a:spLocks noChangeArrowheads="1"/>
          </p:cNvSpPr>
          <p:nvPr/>
        </p:nvSpPr>
        <p:spPr bwMode="auto">
          <a:xfrm>
            <a:off x="0" y="4402138"/>
            <a:ext cx="9144000" cy="554037"/>
          </a:xfrm>
          <a:prstGeom prst="rect">
            <a:avLst/>
          </a:prstGeom>
          <a:noFill/>
          <a:ln w="9525">
            <a:noFill/>
            <a:miter lim="800000"/>
            <a:headEnd/>
            <a:tailEnd/>
          </a:ln>
        </p:spPr>
        <p:txBody>
          <a:bodyPr>
            <a:spAutoFit/>
          </a:bodyPr>
          <a:lstStyle/>
          <a:p>
            <a:r>
              <a:rPr lang="en-US" altLang="zh-CN" sz="1500">
                <a:ea typeface="宋体" pitchFamily="2" charset="-122"/>
              </a:rPr>
              <a:t>CustomerAddressBasicDataByNameAndAddressRequestMessageCustomerSelectionCommonName</a:t>
            </a:r>
          </a:p>
          <a:p>
            <a:r>
              <a:rPr lang="en-US" altLang="zh-CN" sz="150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2424113" y="3413125"/>
            <a:ext cx="6719887" cy="112713"/>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6929438" y="520700"/>
            <a:ext cx="1651000" cy="801688"/>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0" y="4954588"/>
            <a:ext cx="9144000" cy="1892300"/>
          </a:xfrm>
          <a:prstGeom prst="rect">
            <a:avLst/>
          </a:prstGeom>
          <a:noFill/>
          <a:ln w="9525">
            <a:solidFill>
              <a:srgbClr val="0070C0"/>
            </a:solid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20</a:t>
            </a:fld>
            <a:endParaRPr lang="en-US" altLang="en-US"/>
          </a:p>
        </p:txBody>
      </p:sp>
    </p:spTree>
    <p:extLst>
      <p:ext uri="{BB962C8B-B14F-4D97-AF65-F5344CB8AC3E}">
        <p14:creationId xmlns:p14="http://schemas.microsoft.com/office/powerpoint/2010/main" val="332544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921690" cy="927629"/>
          </a:xfrm>
        </p:spPr>
        <p:txBody>
          <a:bodyPr/>
          <a:lstStyle/>
          <a:p>
            <a:r>
              <a:rPr lang="en-US" dirty="0" smtClean="0"/>
              <a:t>Usability Evaluations with users</a:t>
            </a:r>
            <a:endParaRPr lang="en-US" dirty="0"/>
          </a:p>
        </p:txBody>
      </p:sp>
      <p:sp>
        <p:nvSpPr>
          <p:cNvPr id="3" name="Content Placeholder 2"/>
          <p:cNvSpPr>
            <a:spLocks noGrp="1"/>
          </p:cNvSpPr>
          <p:nvPr>
            <p:ph idx="1"/>
          </p:nvPr>
        </p:nvSpPr>
        <p:spPr>
          <a:xfrm>
            <a:off x="340247" y="1169581"/>
            <a:ext cx="8692116" cy="5316279"/>
          </a:xfrm>
        </p:spPr>
        <p:txBody>
          <a:bodyPr/>
          <a:lstStyle/>
          <a:p>
            <a:r>
              <a:rPr lang="en-US" sz="2800" dirty="0" smtClean="0"/>
              <a:t>Different from formal A vs. B “user studies”</a:t>
            </a:r>
          </a:p>
          <a:p>
            <a:pPr lvl="1"/>
            <a:r>
              <a:rPr lang="en-US" sz="2400" dirty="0" smtClean="0"/>
              <a:t>Understand usability issues</a:t>
            </a:r>
          </a:p>
          <a:p>
            <a:pPr lvl="1"/>
            <a:r>
              <a:rPr lang="en-US" sz="2400" dirty="0" smtClean="0"/>
              <a:t>Should be done early and often</a:t>
            </a:r>
          </a:p>
          <a:p>
            <a:pPr lvl="2"/>
            <a:r>
              <a:rPr lang="en-US" sz="2000" dirty="0" smtClean="0"/>
              <a:t>Doesn’t have to be “finished” to let people try it</a:t>
            </a:r>
          </a:p>
          <a:p>
            <a:r>
              <a:rPr lang="en-US" sz="2800" dirty="0" smtClean="0"/>
              <a:t>“Think aloud” protocols</a:t>
            </a:r>
          </a:p>
          <a:p>
            <a:pPr lvl="1"/>
            <a:r>
              <a:rPr lang="en-US" sz="2400" dirty="0" smtClean="0"/>
              <a:t>“Single most valuable usability engineering method” </a:t>
            </a:r>
            <a:br>
              <a:rPr lang="en-US" sz="2400" dirty="0" smtClean="0"/>
            </a:br>
            <a:r>
              <a:rPr lang="en-US" sz="2400" dirty="0" smtClean="0"/>
              <a:t>-- [Nielsen]</a:t>
            </a:r>
          </a:p>
          <a:p>
            <a:pPr lvl="1"/>
            <a:r>
              <a:rPr lang="en-US" sz="2400" dirty="0" smtClean="0"/>
              <a:t>Users verbalize what  they</a:t>
            </a:r>
            <a:br>
              <a:rPr lang="en-US" sz="2400" dirty="0" smtClean="0"/>
            </a:br>
            <a:r>
              <a:rPr lang="en-US" sz="2400" dirty="0" smtClean="0"/>
              <a:t>are thinking</a:t>
            </a:r>
          </a:p>
          <a:p>
            <a:pPr marL="962025" lvl="2"/>
            <a:r>
              <a:rPr lang="en-US" sz="2000" dirty="0" smtClean="0"/>
              <a:t>Motivations, </a:t>
            </a:r>
            <a:r>
              <a:rPr lang="en-US" sz="2000" i="1" dirty="0" smtClean="0">
                <a:solidFill>
                  <a:srgbClr val="C00000"/>
                </a:solidFill>
              </a:rPr>
              <a:t>why</a:t>
            </a:r>
            <a:r>
              <a:rPr lang="en-US" sz="2000" dirty="0" smtClean="0"/>
              <a:t> doing things,</a:t>
            </a:r>
            <a:br>
              <a:rPr lang="en-US" sz="2000" dirty="0" smtClean="0"/>
            </a:br>
            <a:r>
              <a:rPr lang="en-US" sz="2000" dirty="0" smtClean="0">
                <a:solidFill>
                  <a:srgbClr val="C00000"/>
                </a:solidFill>
              </a:rPr>
              <a:t>what</a:t>
            </a:r>
            <a:r>
              <a:rPr lang="en-US" sz="2000" dirty="0" smtClean="0"/>
              <a:t> confused about</a:t>
            </a:r>
          </a:p>
          <a:p>
            <a:pPr lvl="1"/>
            <a:r>
              <a:rPr lang="en-US" sz="2400" dirty="0" smtClean="0"/>
              <a:t>Don’t need many users</a:t>
            </a:r>
          </a:p>
        </p:txBody>
      </p:sp>
      <p:pic>
        <p:nvPicPr>
          <p:cNvPr id="5" name="Picture 4" descr="20000319_problemfindingcurve"/>
          <p:cNvPicPr>
            <a:picLocks noChangeAspect="1" noChangeArrowheads="1"/>
          </p:cNvPicPr>
          <p:nvPr/>
        </p:nvPicPr>
        <p:blipFill>
          <a:blip r:embed="rId3" cstate="print"/>
          <a:srcRect/>
          <a:stretch>
            <a:fillRect/>
          </a:stretch>
        </p:blipFill>
        <p:spPr bwMode="auto">
          <a:xfrm>
            <a:off x="4912242" y="4177518"/>
            <a:ext cx="4231758" cy="2528082"/>
          </a:xfrm>
          <a:prstGeom prst="rect">
            <a:avLst/>
          </a:prstGeom>
          <a:noFill/>
          <a:ln>
            <a:solidFill>
              <a:schemeClr val="accent1"/>
            </a:solidFill>
          </a:ln>
        </p:spPr>
      </p:pic>
      <p:sp>
        <p:nvSpPr>
          <p:cNvPr id="7" name="Footer Placeholder 6"/>
          <p:cNvSpPr>
            <a:spLocks noGrp="1"/>
          </p:cNvSpPr>
          <p:nvPr>
            <p:ph type="ftr" sz="quarter" idx="11"/>
          </p:nvPr>
        </p:nvSpPr>
        <p:spPr/>
        <p:txBody>
          <a:bodyPr/>
          <a:lstStyle/>
          <a:p>
            <a:pPr>
              <a:defRPr/>
            </a:pPr>
            <a:r>
              <a:rPr lang="en-US" altLang="en-US" smtClean="0"/>
              <a:t>© 2020 - Brad Myers</a:t>
            </a:r>
            <a:endParaRPr lang="en-US" altLang="en-US"/>
          </a:p>
        </p:txBody>
      </p:sp>
      <p:sp>
        <p:nvSpPr>
          <p:cNvPr id="8" name="Slide Number Placeholder 7"/>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2689234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Usability Analysis</a:t>
            </a:r>
            <a:endParaRPr lang="en-US" dirty="0"/>
          </a:p>
        </p:txBody>
      </p:sp>
      <p:sp>
        <p:nvSpPr>
          <p:cNvPr id="3" name="Content Placeholder 2"/>
          <p:cNvSpPr>
            <a:spLocks noGrp="1"/>
          </p:cNvSpPr>
          <p:nvPr>
            <p:ph idx="1"/>
          </p:nvPr>
        </p:nvSpPr>
        <p:spPr/>
        <p:txBody>
          <a:bodyPr/>
          <a:lstStyle/>
          <a:p>
            <a:r>
              <a:rPr lang="en-US" dirty="0" smtClean="0"/>
              <a:t>Improve the user interface prior to:</a:t>
            </a:r>
          </a:p>
          <a:p>
            <a:pPr lvl="1"/>
            <a:r>
              <a:rPr lang="en-US" dirty="0" smtClean="0"/>
              <a:t>Deployment</a:t>
            </a:r>
          </a:p>
          <a:p>
            <a:pPr lvl="1"/>
            <a:r>
              <a:rPr lang="en-US" dirty="0" smtClean="0"/>
              <a:t>A vs. B testing (as a “pilot” test)</a:t>
            </a:r>
          </a:p>
          <a:p>
            <a:r>
              <a:rPr lang="en-US" dirty="0" smtClean="0"/>
              <a:t>Demonstrate that users </a:t>
            </a:r>
            <a:r>
              <a:rPr lang="en-US" i="1" dirty="0" smtClean="0"/>
              <a:t>can</a:t>
            </a:r>
            <a:r>
              <a:rPr lang="en-US" dirty="0" smtClean="0"/>
              <a:t> use the system</a:t>
            </a:r>
          </a:p>
          <a:p>
            <a:pPr lvl="1"/>
            <a:r>
              <a:rPr lang="en-US" dirty="0" smtClean="0"/>
              <a:t>Show that novel features of the UI are understandable</a:t>
            </a:r>
          </a:p>
          <a:p>
            <a:pPr lvl="1"/>
            <a:endParaRPr lang="en-US" dirty="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2673202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61495"/>
          </a:xfrm>
        </p:spPr>
        <p:txBody>
          <a:bodyPr/>
          <a:lstStyle/>
          <a:p>
            <a:r>
              <a:rPr lang="en-US" dirty="0" smtClean="0"/>
              <a:t>Formal A vs. B “User Studies”</a:t>
            </a:r>
            <a:endParaRPr lang="en-US" dirty="0"/>
          </a:p>
        </p:txBody>
      </p:sp>
      <p:sp>
        <p:nvSpPr>
          <p:cNvPr id="3" name="Content Placeholder 2"/>
          <p:cNvSpPr>
            <a:spLocks noGrp="1"/>
          </p:cNvSpPr>
          <p:nvPr>
            <p:ph idx="1"/>
          </p:nvPr>
        </p:nvSpPr>
        <p:spPr>
          <a:xfrm>
            <a:off x="634976" y="1083733"/>
            <a:ext cx="8519910" cy="5545667"/>
          </a:xfrm>
        </p:spPr>
        <p:txBody>
          <a:bodyPr>
            <a:normAutofit fontScale="85000" lnSpcReduction="20000"/>
          </a:bodyPr>
          <a:lstStyle/>
          <a:p>
            <a:r>
              <a:rPr lang="en-US" sz="2400" dirty="0" smtClean="0"/>
              <a:t>Formal </a:t>
            </a:r>
            <a:r>
              <a:rPr lang="en-US" sz="2400" i="1" dirty="0" smtClean="0">
                <a:solidFill>
                  <a:srgbClr val="C00000"/>
                </a:solidFill>
              </a:rPr>
              <a:t>A vs. B</a:t>
            </a:r>
            <a:r>
              <a:rPr lang="en-US" sz="2400" dirty="0" smtClean="0"/>
              <a:t> lab user studies are “gold standard” for academic papers – to show something is </a:t>
            </a:r>
            <a:r>
              <a:rPr lang="en-US" sz="2400" dirty="0" smtClean="0">
                <a:solidFill>
                  <a:srgbClr val="C00000"/>
                </a:solidFill>
              </a:rPr>
              <a:t>better</a:t>
            </a:r>
          </a:p>
          <a:p>
            <a:r>
              <a:rPr lang="en-US" sz="2400" dirty="0" smtClean="0"/>
              <a:t>But many issues in the study design</a:t>
            </a:r>
          </a:p>
          <a:p>
            <a:pPr eaLnBrk="1" hangingPunct="1">
              <a:lnSpc>
                <a:spcPct val="90000"/>
              </a:lnSpc>
            </a:pPr>
            <a:r>
              <a:rPr lang="en-US" sz="2600" dirty="0"/>
              <a:t>Issues:</a:t>
            </a:r>
          </a:p>
          <a:p>
            <a:pPr lvl="1" eaLnBrk="1" hangingPunct="1">
              <a:lnSpc>
                <a:spcPct val="90000"/>
              </a:lnSpc>
            </a:pPr>
            <a:r>
              <a:rPr lang="en-US" sz="2200" dirty="0"/>
              <a:t>Vast differences in programmer productivity</a:t>
            </a:r>
          </a:p>
          <a:p>
            <a:pPr lvl="2" eaLnBrk="1" hangingPunct="1">
              <a:lnSpc>
                <a:spcPct val="90000"/>
              </a:lnSpc>
            </a:pPr>
            <a:r>
              <a:rPr lang="en-US" sz="2100" dirty="0"/>
              <a:t>10X often </a:t>
            </a:r>
            <a:r>
              <a:rPr lang="en-US" sz="2100" dirty="0" smtClean="0"/>
              <a:t>cited </a:t>
            </a:r>
            <a:r>
              <a:rPr lang="en-US" sz="1400" dirty="0"/>
              <a:t>(cites: </a:t>
            </a:r>
            <a:r>
              <a:rPr lang="en-US" sz="1400" dirty="0" err="1" smtClean="0"/>
              <a:t>Sackman</a:t>
            </a:r>
            <a:r>
              <a:rPr lang="en-US" sz="1400" dirty="0"/>
              <a:t>, 1968, Curtis 1981, Mills 1983, DeMarco and Lister 1985, Curtis et al. 1986, Card 1987, Boehm and </a:t>
            </a:r>
            <a:r>
              <a:rPr lang="en-US" sz="1400" dirty="0" err="1"/>
              <a:t>Papaccio</a:t>
            </a:r>
            <a:r>
              <a:rPr lang="en-US" sz="1400" dirty="0"/>
              <a:t> 1988, </a:t>
            </a:r>
            <a:r>
              <a:rPr lang="en-US" sz="1400" dirty="0" err="1"/>
              <a:t>Valett</a:t>
            </a:r>
            <a:r>
              <a:rPr lang="en-US" sz="1400" dirty="0"/>
              <a:t> and </a:t>
            </a:r>
            <a:r>
              <a:rPr lang="en-US" sz="1400" dirty="0" err="1"/>
              <a:t>McGarry</a:t>
            </a:r>
            <a:r>
              <a:rPr lang="en-US" sz="1400" dirty="0"/>
              <a:t> 1989, Boehm et al </a:t>
            </a:r>
            <a:r>
              <a:rPr lang="en-US" sz="1400" dirty="0" smtClean="0"/>
              <a:t>2000)</a:t>
            </a:r>
            <a:endParaRPr lang="en-US" sz="1400" dirty="0"/>
          </a:p>
          <a:p>
            <a:pPr lvl="1" eaLnBrk="1" hangingPunct="1">
              <a:lnSpc>
                <a:spcPct val="90000"/>
              </a:lnSpc>
            </a:pPr>
            <a:r>
              <a:rPr lang="en-US" sz="2200" dirty="0"/>
              <a:t>Difficulty of controlling for prior knowledge</a:t>
            </a:r>
          </a:p>
          <a:p>
            <a:pPr lvl="1" eaLnBrk="1" hangingPunct="1">
              <a:lnSpc>
                <a:spcPct val="90000"/>
              </a:lnSpc>
            </a:pPr>
            <a:r>
              <a:rPr lang="en-US" sz="2200" dirty="0" smtClean="0"/>
              <a:t>Usually </a:t>
            </a:r>
            <a:r>
              <a:rPr lang="en-US" sz="2200" dirty="0"/>
              <a:t>really care about expert performance, which is difficult to measure in a user test</a:t>
            </a:r>
          </a:p>
          <a:p>
            <a:pPr lvl="1"/>
            <a:r>
              <a:rPr lang="en-US" sz="2400" dirty="0" smtClean="0"/>
              <a:t>“Confounding” factors which were not controlled and are not relevant to study, but affect results</a:t>
            </a:r>
          </a:p>
          <a:p>
            <a:pPr lvl="1"/>
            <a:r>
              <a:rPr lang="en-US" sz="2400" dirty="0" smtClean="0"/>
              <a:t>Tasks or instructions are </a:t>
            </a:r>
            <a:r>
              <a:rPr lang="en-US" sz="2400" dirty="0" err="1" smtClean="0"/>
              <a:t>mis</a:t>
            </a:r>
            <a:r>
              <a:rPr lang="en-US" sz="2400" dirty="0" smtClean="0"/>
              <a:t>-understood</a:t>
            </a:r>
          </a:p>
          <a:p>
            <a:pPr lvl="2"/>
            <a:r>
              <a:rPr lang="en-US" sz="2100" dirty="0" smtClean="0"/>
              <a:t>Use prototypes &amp; pilot studies to find these</a:t>
            </a:r>
            <a:endParaRPr lang="en-US" sz="1500" dirty="0" smtClean="0"/>
          </a:p>
          <a:p>
            <a:r>
              <a:rPr lang="en-US" sz="2400" dirty="0" smtClean="0"/>
              <a:t>Statistical significance doesn’t mean real savings</a:t>
            </a:r>
          </a:p>
          <a:p>
            <a:r>
              <a:rPr lang="en-US" sz="2400" dirty="0" smtClean="0"/>
              <a:t>Be sure to collect qualitative data too</a:t>
            </a:r>
          </a:p>
          <a:p>
            <a:pPr lvl="1"/>
            <a:r>
              <a:rPr lang="en-US" sz="2000" dirty="0" smtClean="0"/>
              <a:t>Strategies people are using</a:t>
            </a:r>
          </a:p>
          <a:p>
            <a:pPr lvl="1"/>
            <a:r>
              <a:rPr lang="en-US" sz="2000" dirty="0" smtClean="0"/>
              <a:t>Why users did it that way</a:t>
            </a:r>
          </a:p>
          <a:p>
            <a:pPr lvl="1"/>
            <a:r>
              <a:rPr lang="en-US" sz="2000" dirty="0" smtClean="0"/>
              <a:t>Especially when unexpected results</a:t>
            </a:r>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23</a:t>
            </a:fld>
            <a:endParaRPr lang="en-US" altLang="en-US"/>
          </a:p>
        </p:txBody>
      </p:sp>
    </p:spTree>
    <p:extLst>
      <p:ext uri="{BB962C8B-B14F-4D97-AF65-F5344CB8AC3E}">
        <p14:creationId xmlns:p14="http://schemas.microsoft.com/office/powerpoint/2010/main" val="1719051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122238"/>
            <a:ext cx="7543800" cy="1011237"/>
          </a:xfrm>
        </p:spPr>
        <p:txBody>
          <a:bodyPr/>
          <a:lstStyle/>
          <a:p>
            <a:pPr eaLnBrk="1" hangingPunct="1"/>
            <a:r>
              <a:rPr lang="en-US" dirty="0" smtClean="0"/>
              <a:t>Examples of UI Tests</a:t>
            </a:r>
          </a:p>
        </p:txBody>
      </p:sp>
      <p:pic>
        <p:nvPicPr>
          <p:cNvPr id="26629" name="Picture 4"/>
          <p:cNvPicPr>
            <a:picLocks noChangeAspect="1" noChangeArrowheads="1"/>
          </p:cNvPicPr>
          <p:nvPr/>
        </p:nvPicPr>
        <p:blipFill>
          <a:blip r:embed="rId3" cstate="print"/>
          <a:srcRect/>
          <a:stretch>
            <a:fillRect/>
          </a:stretch>
        </p:blipFill>
        <p:spPr bwMode="auto">
          <a:xfrm>
            <a:off x="3554413" y="4016375"/>
            <a:ext cx="5589587" cy="2841625"/>
          </a:xfrm>
          <a:prstGeom prst="rect">
            <a:avLst/>
          </a:prstGeom>
          <a:noFill/>
          <a:ln w="9525">
            <a:noFill/>
            <a:miter lim="800000"/>
            <a:headEnd/>
            <a:tailEnd/>
          </a:ln>
        </p:spPr>
      </p:pic>
      <p:sp>
        <p:nvSpPr>
          <p:cNvPr id="26630" name="Rectangle 3"/>
          <p:cNvSpPr>
            <a:spLocks noGrp="1" noChangeArrowheads="1"/>
          </p:cNvSpPr>
          <p:nvPr>
            <p:ph type="body" idx="1"/>
          </p:nvPr>
        </p:nvSpPr>
        <p:spPr>
          <a:xfrm>
            <a:off x="320675" y="1192213"/>
            <a:ext cx="8229600" cy="4411662"/>
          </a:xfrm>
        </p:spPr>
        <p:txBody>
          <a:bodyPr/>
          <a:lstStyle/>
          <a:p>
            <a:pPr eaLnBrk="1" hangingPunct="1">
              <a:lnSpc>
                <a:spcPct val="90000"/>
              </a:lnSpc>
            </a:pPr>
            <a:r>
              <a:rPr lang="en-US" sz="1900" dirty="0" smtClean="0"/>
              <a:t>Many tool papers have user tests</a:t>
            </a:r>
          </a:p>
          <a:p>
            <a:pPr lvl="1" eaLnBrk="1" hangingPunct="1">
              <a:lnSpc>
                <a:spcPct val="90000"/>
              </a:lnSpc>
            </a:pPr>
            <a:r>
              <a:rPr lang="en-US" sz="1800" dirty="0" smtClean="0"/>
              <a:t>Especially at CHI conference</a:t>
            </a:r>
          </a:p>
          <a:p>
            <a:pPr lvl="2" eaLnBrk="1" hangingPunct="1">
              <a:lnSpc>
                <a:spcPct val="90000"/>
              </a:lnSpc>
            </a:pPr>
            <a:r>
              <a:rPr lang="en-US" sz="1600" dirty="0" smtClean="0"/>
              <a:t>E.g.: Ellis, J. B., Wahid, S., Danis, C., and Kellogg, W. A. 2007. Task and social visualization in software development: evaluation of a prototype. </a:t>
            </a:r>
            <a:r>
              <a:rPr lang="en-US" sz="1600" i="1" dirty="0" smtClean="0"/>
              <a:t>CHI '07. </a:t>
            </a:r>
            <a:r>
              <a:rPr lang="en-US" sz="1600" dirty="0" smtClean="0">
                <a:hlinkClick r:id="rId4"/>
              </a:rPr>
              <a:t>http://doi.acm.org/10.1145/1240624.1240716</a:t>
            </a:r>
            <a:endParaRPr lang="en-US" sz="1600" dirty="0" smtClean="0"/>
          </a:p>
          <a:p>
            <a:pPr marL="1200150" lvl="3" indent="-211138" eaLnBrk="1" hangingPunct="1">
              <a:lnSpc>
                <a:spcPct val="90000"/>
              </a:lnSpc>
            </a:pPr>
            <a:r>
              <a:rPr lang="en-US" sz="1400" dirty="0" smtClean="0"/>
              <a:t>8 participants, 3 tasks, within subjects: Bugzilla vs. SHO, observational</a:t>
            </a:r>
          </a:p>
          <a:p>
            <a:pPr lvl="1" eaLnBrk="1" hangingPunct="1">
              <a:lnSpc>
                <a:spcPct val="90000"/>
              </a:lnSpc>
            </a:pPr>
            <a:r>
              <a:rPr lang="en-US" sz="1800" dirty="0" smtClean="0"/>
              <a:t>Backlash? at UIST conference</a:t>
            </a:r>
          </a:p>
          <a:p>
            <a:pPr lvl="2" eaLnBrk="1" hangingPunct="1">
              <a:lnSpc>
                <a:spcPct val="90000"/>
              </a:lnSpc>
            </a:pPr>
            <a:r>
              <a:rPr lang="en-US" sz="1600" dirty="0" smtClean="0"/>
              <a:t>Olsen, 2007: “Evaluating user interface systems research</a:t>
            </a:r>
            <a:r>
              <a:rPr lang="en-US" sz="1600" b="1" dirty="0" smtClean="0"/>
              <a:t>”</a:t>
            </a:r>
            <a:endParaRPr lang="en-US" sz="1600" dirty="0" smtClean="0"/>
          </a:p>
          <a:p>
            <a:pPr lvl="2" eaLnBrk="1" hangingPunct="1">
              <a:lnSpc>
                <a:spcPct val="90000"/>
              </a:lnSpc>
            </a:pPr>
            <a:r>
              <a:rPr lang="en-US" sz="1600" dirty="0" smtClean="0"/>
              <a:t>But: Hartmann, </a:t>
            </a:r>
            <a:r>
              <a:rPr lang="en-US" sz="1600" dirty="0" err="1" smtClean="0"/>
              <a:t>Björn,Loren</a:t>
            </a:r>
            <a:r>
              <a:rPr lang="en-US" sz="1600" dirty="0" smtClean="0"/>
              <a:t> Yu, Abel Allison, </a:t>
            </a:r>
            <a:r>
              <a:rPr lang="en-US" sz="1600" dirty="0" err="1" smtClean="0"/>
              <a:t>Yeonsoo</a:t>
            </a:r>
            <a:r>
              <a:rPr lang="en-US" sz="1600" dirty="0" smtClean="0"/>
              <a:t> Yang, and Scott Klemmer. "</a:t>
            </a:r>
            <a:r>
              <a:rPr lang="en-US" sz="1600" dirty="0" smtClean="0">
                <a:hlinkClick r:id="rId5"/>
              </a:rPr>
              <a:t>Design As Exploration: Creating Interface Alternatives through Parallel Authoring and Runtime Tuning</a:t>
            </a:r>
            <a:r>
              <a:rPr lang="en-US" sz="1600" dirty="0" smtClean="0"/>
              <a:t>“, UIST 2008 Full Paper – </a:t>
            </a:r>
            <a:br>
              <a:rPr lang="en-US" sz="1600" dirty="0" smtClean="0"/>
            </a:br>
            <a:r>
              <a:rPr lang="en-US" sz="1600" b="1" dirty="0" smtClean="0"/>
              <a:t>Best Student Paper Award</a:t>
            </a:r>
          </a:p>
          <a:p>
            <a:pPr marL="1200150" lvl="3" indent="-211138" eaLnBrk="1" hangingPunct="1">
              <a:lnSpc>
                <a:spcPct val="90000"/>
              </a:lnSpc>
            </a:pPr>
            <a:r>
              <a:rPr lang="en-US" sz="1400" dirty="0" smtClean="0"/>
              <a:t>18 participants, within subjects,</a:t>
            </a:r>
            <a:br>
              <a:rPr lang="en-US" sz="1400" dirty="0" smtClean="0"/>
            </a:br>
            <a:r>
              <a:rPr lang="en-US" sz="1400" dirty="0" smtClean="0"/>
              <a:t>full interface vs. features removed, </a:t>
            </a:r>
            <a:br>
              <a:rPr lang="en-US" sz="1400" dirty="0" smtClean="0"/>
            </a:br>
            <a:r>
              <a:rPr lang="en-US" sz="1400" dirty="0" smtClean="0"/>
              <a:t>“(one-tailed, paired Student’s </a:t>
            </a:r>
            <a:br>
              <a:rPr lang="en-US" sz="1400" dirty="0" smtClean="0"/>
            </a:br>
            <a:r>
              <a:rPr lang="en-US" sz="1400" dirty="0" smtClean="0"/>
              <a:t>t-test; p &lt; 0.01)”</a:t>
            </a:r>
          </a:p>
          <a:p>
            <a:pPr marL="1200150" lvl="3" indent="-211138" eaLnBrk="1" hangingPunct="1">
              <a:lnSpc>
                <a:spcPct val="90000"/>
              </a:lnSpc>
            </a:pPr>
            <a:endParaRPr lang="en-US" sz="1400" dirty="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24</a:t>
            </a:fld>
            <a:endParaRPr lang="en-US" altLang="en-US"/>
          </a:p>
        </p:txBody>
      </p:sp>
    </p:spTree>
    <p:extLst>
      <p:ext uri="{BB962C8B-B14F-4D97-AF65-F5344CB8AC3E}">
        <p14:creationId xmlns:p14="http://schemas.microsoft.com/office/powerpoint/2010/main" val="2525293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73109" y="142286"/>
            <a:ext cx="8509024" cy="1036391"/>
          </a:xfrm>
        </p:spPr>
        <p:txBody>
          <a:bodyPr/>
          <a:lstStyle/>
          <a:p>
            <a:r>
              <a:rPr lang="en-US" dirty="0" smtClean="0"/>
              <a:t>Our use of </a:t>
            </a:r>
            <a:r>
              <a:rPr lang="en-US" i="1" dirty="0" smtClean="0"/>
              <a:t>A vs. B</a:t>
            </a:r>
            <a:r>
              <a:rPr lang="en-US" dirty="0" smtClean="0"/>
              <a:t>  Study: </a:t>
            </a:r>
            <a:r>
              <a:rPr lang="en-US" dirty="0" err="1" smtClean="0"/>
              <a:t>Whyline</a:t>
            </a:r>
            <a:endParaRPr lang="en-US" dirty="0"/>
          </a:p>
        </p:txBody>
      </p:sp>
      <p:sp>
        <p:nvSpPr>
          <p:cNvPr id="8" name="Content Placeholder 7"/>
          <p:cNvSpPr>
            <a:spLocks noGrp="1"/>
          </p:cNvSpPr>
          <p:nvPr>
            <p:ph idx="1"/>
          </p:nvPr>
        </p:nvSpPr>
        <p:spPr>
          <a:xfrm>
            <a:off x="381000" y="1298992"/>
            <a:ext cx="8534400" cy="4760912"/>
          </a:xfrm>
        </p:spPr>
        <p:txBody>
          <a:bodyPr/>
          <a:lstStyle/>
          <a:p>
            <a:pPr>
              <a:lnSpc>
                <a:spcPct val="80000"/>
              </a:lnSpc>
            </a:pPr>
            <a:r>
              <a:rPr lang="en-US" dirty="0" smtClean="0"/>
              <a:t>PhD work of </a:t>
            </a:r>
            <a:r>
              <a:rPr lang="en-US" dirty="0" smtClean="0"/>
              <a:t>A.J. </a:t>
            </a:r>
            <a:r>
              <a:rPr lang="en-US" dirty="0" smtClean="0"/>
              <a:t>Ko</a:t>
            </a:r>
          </a:p>
          <a:p>
            <a:pPr>
              <a:lnSpc>
                <a:spcPct val="80000"/>
              </a:lnSpc>
            </a:pPr>
            <a:r>
              <a:rPr lang="en-US" dirty="0" smtClean="0"/>
              <a:t>Allow users to directly ask “Why” and “Why not”</a:t>
            </a:r>
            <a:endParaRPr lang="en-US" dirty="0"/>
          </a:p>
        </p:txBody>
      </p:sp>
      <p:pic>
        <p:nvPicPr>
          <p:cNvPr id="351235" name="Picture 3">
            <a:hlinkClick r:id="rId3" action="ppaction://hlinkfile"/>
          </p:cNvPr>
          <p:cNvPicPr>
            <a:picLocks noChangeAspect="1" noChangeArrowheads="1"/>
          </p:cNvPicPr>
          <p:nvPr/>
        </p:nvPicPr>
        <p:blipFill>
          <a:blip r:embed="rId4" cstate="print"/>
          <a:srcRect/>
          <a:stretch>
            <a:fillRect/>
          </a:stretch>
        </p:blipFill>
        <p:spPr bwMode="auto">
          <a:xfrm>
            <a:off x="2182368" y="2279367"/>
            <a:ext cx="5653532" cy="457863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25</a:t>
            </a:fld>
            <a:endParaRPr lang="en-US" altLang="en-US"/>
          </a:p>
        </p:txBody>
      </p:sp>
    </p:spTree>
    <p:extLst>
      <p:ext uri="{BB962C8B-B14F-4D97-AF65-F5344CB8AC3E}">
        <p14:creationId xmlns:p14="http://schemas.microsoft.com/office/powerpoint/2010/main" val="4172142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40632" y="122238"/>
            <a:ext cx="7543800" cy="1020756"/>
          </a:xfrm>
        </p:spPr>
        <p:txBody>
          <a:bodyPr/>
          <a:lstStyle/>
          <a:p>
            <a:r>
              <a:rPr lang="en-US" sz="4000" dirty="0" err="1"/>
              <a:t>Whyline</a:t>
            </a:r>
            <a:r>
              <a:rPr lang="en-US" sz="4000" dirty="0"/>
              <a:t> User Studies</a:t>
            </a:r>
          </a:p>
        </p:txBody>
      </p:sp>
      <p:sp>
        <p:nvSpPr>
          <p:cNvPr id="353283" name="Rectangle 3"/>
          <p:cNvSpPr>
            <a:spLocks noGrp="1" noChangeArrowheads="1"/>
          </p:cNvSpPr>
          <p:nvPr>
            <p:ph idx="1"/>
          </p:nvPr>
        </p:nvSpPr>
        <p:spPr>
          <a:xfrm>
            <a:off x="240632" y="1142994"/>
            <a:ext cx="8903367" cy="4720389"/>
          </a:xfrm>
        </p:spPr>
        <p:txBody>
          <a:bodyPr/>
          <a:lstStyle/>
          <a:p>
            <a:r>
              <a:rPr lang="en-AU" sz="2800" dirty="0"/>
              <a:t>Initial study:</a:t>
            </a:r>
          </a:p>
          <a:p>
            <a:pPr marL="514350" lvl="1"/>
            <a:r>
              <a:rPr lang="en-AU" sz="2200" dirty="0" err="1"/>
              <a:t>Whyline</a:t>
            </a:r>
            <a:r>
              <a:rPr lang="en-AU" sz="2200" dirty="0"/>
              <a:t> with novices outperformed experts with Eclipse </a:t>
            </a:r>
          </a:p>
          <a:p>
            <a:pPr marL="514350" lvl="1"/>
            <a:r>
              <a:rPr lang="en-US" sz="2200" dirty="0"/>
              <a:t>Factor of </a:t>
            </a:r>
            <a:r>
              <a:rPr lang="en-US" sz="2200" dirty="0">
                <a:solidFill>
                  <a:schemeClr val="accent2"/>
                </a:solidFill>
              </a:rPr>
              <a:t>2.5</a:t>
            </a:r>
            <a:r>
              <a:rPr lang="en-US" sz="2200" dirty="0"/>
              <a:t> times faster</a:t>
            </a:r>
          </a:p>
          <a:p>
            <a:r>
              <a:rPr lang="en-AU" sz="2800" dirty="0" smtClean="0"/>
              <a:t>Formal </a:t>
            </a:r>
            <a:r>
              <a:rPr lang="en-AU" sz="2800" dirty="0"/>
              <a:t>study</a:t>
            </a:r>
            <a:r>
              <a:rPr lang="en-AU" sz="2800" dirty="0" smtClean="0"/>
              <a:t>:</a:t>
            </a:r>
          </a:p>
          <a:p>
            <a:pPr marL="454025" lvl="1"/>
            <a:r>
              <a:rPr lang="en-AU" sz="2200" dirty="0" smtClean="0"/>
              <a:t>Compared to </a:t>
            </a:r>
            <a:r>
              <a:rPr lang="en-AU" sz="2200" dirty="0" err="1" smtClean="0"/>
              <a:t>Whyline</a:t>
            </a:r>
            <a:r>
              <a:rPr lang="en-AU" sz="2200" dirty="0" smtClean="0"/>
              <a:t> with key features removed (rather than Eclipse)</a:t>
            </a:r>
          </a:p>
          <a:p>
            <a:pPr marL="457200" lvl="1" indent="-288925"/>
            <a:r>
              <a:rPr lang="en-AU" sz="2200" dirty="0" smtClean="0"/>
              <a:t>Tasks: 2 </a:t>
            </a:r>
            <a:r>
              <a:rPr lang="en-US" sz="2200" dirty="0" smtClean="0"/>
              <a:t>real bug reports from real open source system (</a:t>
            </a:r>
            <a:r>
              <a:rPr lang="en-US" sz="2200" dirty="0" err="1" smtClean="0"/>
              <a:t>ArgoUML</a:t>
            </a:r>
            <a:r>
              <a:rPr lang="en-US" sz="2200" dirty="0" smtClean="0"/>
              <a:t>)</a:t>
            </a:r>
            <a:endParaRPr lang="en-AU" sz="2200" dirty="0"/>
          </a:p>
          <a:p>
            <a:pPr marL="454025" lvl="1"/>
            <a:r>
              <a:rPr lang="en-AU" sz="2200" dirty="0" err="1" smtClean="0"/>
              <a:t>Whyline</a:t>
            </a:r>
            <a:r>
              <a:rPr lang="en-AU" sz="2200" dirty="0" smtClean="0"/>
              <a:t> was over </a:t>
            </a:r>
            <a:r>
              <a:rPr lang="en-AU" sz="2200" dirty="0" smtClean="0">
                <a:solidFill>
                  <a:schemeClr val="accent2"/>
                </a:solidFill>
              </a:rPr>
              <a:t>3</a:t>
            </a:r>
            <a:r>
              <a:rPr lang="en-AU" sz="2200" dirty="0" smtClean="0"/>
              <a:t> times </a:t>
            </a:r>
            <a:r>
              <a:rPr lang="en-AU" sz="2200" dirty="0"/>
              <a:t>as successful, in </a:t>
            </a:r>
            <a:r>
              <a:rPr lang="en-AU" sz="2200" dirty="0">
                <a:solidFill>
                  <a:schemeClr val="accent2"/>
                </a:solidFill>
              </a:rPr>
              <a:t>½</a:t>
            </a:r>
            <a:r>
              <a:rPr lang="en-AU" sz="2200" dirty="0"/>
              <a:t> of the </a:t>
            </a:r>
            <a:r>
              <a:rPr lang="en-AU" sz="2200" dirty="0" smtClean="0"/>
              <a:t>time</a:t>
            </a:r>
            <a:endParaRPr lang="en-AU" sz="2200" dirty="0"/>
          </a:p>
        </p:txBody>
      </p:sp>
      <p:pic>
        <p:nvPicPr>
          <p:cNvPr id="353284" name="Picture 4"/>
          <p:cNvPicPr>
            <a:picLocks noChangeAspect="1" noChangeArrowheads="1"/>
          </p:cNvPicPr>
          <p:nvPr/>
        </p:nvPicPr>
        <p:blipFill>
          <a:blip r:embed="rId3" cstate="print"/>
          <a:srcRect/>
          <a:stretch>
            <a:fillRect/>
          </a:stretch>
        </p:blipFill>
        <p:spPr bwMode="auto">
          <a:xfrm>
            <a:off x="1609043" y="4789715"/>
            <a:ext cx="7094730" cy="2068286"/>
          </a:xfrm>
          <a:prstGeom prst="rect">
            <a:avLst/>
          </a:prstGeom>
          <a:noFill/>
          <a:ln w="9525">
            <a:solidFill>
              <a:schemeClr val="accent1"/>
            </a:solidFill>
            <a:miter lim="800000"/>
            <a:headEnd/>
            <a:tailEnd/>
          </a:ln>
          <a:effectLst/>
        </p:spPr>
      </p:pic>
      <p:sp>
        <p:nvSpPr>
          <p:cNvPr id="4" name="Footer Placeholder 3"/>
          <p:cNvSpPr>
            <a:spLocks noGrp="1"/>
          </p:cNvSpPr>
          <p:nvPr>
            <p:ph type="ftr" sz="quarter" idx="11"/>
          </p:nvPr>
        </p:nvSpPr>
        <p:spPr/>
        <p:txBody>
          <a:bodyPr/>
          <a:lstStyle/>
          <a:p>
            <a:pPr>
              <a:defRPr/>
            </a:pPr>
            <a:r>
              <a:rPr lang="en-US" altLang="en-US" smtClean="0"/>
              <a:t>© 2020 -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26</a:t>
            </a:fld>
            <a:endParaRPr lang="en-US" altLang="en-US"/>
          </a:p>
        </p:txBody>
      </p:sp>
    </p:spTree>
    <p:extLst>
      <p:ext uri="{BB962C8B-B14F-4D97-AF65-F5344CB8AC3E}">
        <p14:creationId xmlns:p14="http://schemas.microsoft.com/office/powerpoint/2010/main" val="3033829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122238"/>
            <a:ext cx="7543800" cy="1023937"/>
          </a:xfrm>
        </p:spPr>
        <p:txBody>
          <a:bodyPr/>
          <a:lstStyle/>
          <a:p>
            <a:pPr eaLnBrk="1" hangingPunct="1"/>
            <a:r>
              <a:rPr lang="en-US" smtClean="0"/>
              <a:t>Steven Clarke’s “Personas”</a:t>
            </a:r>
          </a:p>
        </p:txBody>
      </p:sp>
      <p:sp>
        <p:nvSpPr>
          <p:cNvPr id="27652" name="Rectangle 3"/>
          <p:cNvSpPr>
            <a:spLocks noGrp="1" noChangeArrowheads="1"/>
          </p:cNvSpPr>
          <p:nvPr>
            <p:ph type="body" idx="1"/>
          </p:nvPr>
        </p:nvSpPr>
        <p:spPr>
          <a:xfrm>
            <a:off x="244475" y="1195388"/>
            <a:ext cx="8899525" cy="5033962"/>
          </a:xfrm>
        </p:spPr>
        <p:txBody>
          <a:bodyPr/>
          <a:lstStyle/>
          <a:p>
            <a:pPr eaLnBrk="1" hangingPunct="1">
              <a:lnSpc>
                <a:spcPct val="80000"/>
              </a:lnSpc>
            </a:pPr>
            <a:r>
              <a:rPr lang="en-US" sz="2000" smtClean="0"/>
              <a:t>Classified types of programmers he felt were relevant to UI tests of Microsoft products (Clarke, 2004) (Stylos &amp; Clarke 2007)</a:t>
            </a:r>
          </a:p>
          <a:p>
            <a:pPr eaLnBrk="1" hangingPunct="1">
              <a:lnSpc>
                <a:spcPct val="80000"/>
              </a:lnSpc>
            </a:pPr>
            <a:r>
              <a:rPr lang="en-US" sz="2000" smtClean="0"/>
              <a:t>Capture different </a:t>
            </a:r>
            <a:r>
              <a:rPr lang="en-US" sz="2000" i="1" smtClean="0"/>
              <a:t>work styles</a:t>
            </a:r>
            <a:r>
              <a:rPr lang="en-US" sz="2000" smtClean="0"/>
              <a:t>, not experience or proficiency </a:t>
            </a:r>
          </a:p>
          <a:p>
            <a:pPr eaLnBrk="1" hangingPunct="1">
              <a:lnSpc>
                <a:spcPct val="80000"/>
              </a:lnSpc>
            </a:pPr>
            <a:r>
              <a:rPr lang="en-US" sz="2000" b="1" smtClean="0">
                <a:solidFill>
                  <a:schemeClr val="accent2"/>
                </a:solidFill>
              </a:rPr>
              <a:t>Systematic</a:t>
            </a:r>
            <a:r>
              <a:rPr lang="en-US" sz="2000" smtClean="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lnSpc>
                <a:spcPct val="80000"/>
              </a:lnSpc>
            </a:pPr>
            <a:r>
              <a:rPr lang="en-US" sz="2000" b="1" smtClean="0">
                <a:solidFill>
                  <a:schemeClr val="accent2"/>
                </a:solidFill>
              </a:rPr>
              <a:t>Opportunistic</a:t>
            </a:r>
            <a:r>
              <a:rPr lang="en-US" sz="2000" smtClean="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lnSpc>
                <a:spcPct val="80000"/>
              </a:lnSpc>
            </a:pPr>
            <a:r>
              <a:rPr lang="en-US" sz="2000" b="1" smtClean="0">
                <a:solidFill>
                  <a:schemeClr val="accent2"/>
                </a:solidFill>
              </a:rPr>
              <a:t>Pragmatic</a:t>
            </a:r>
            <a:r>
              <a:rPr lang="en-US" sz="2000" smtClean="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27</a:t>
            </a:fld>
            <a:endParaRPr lang="en-US" altLang="en-US"/>
          </a:p>
        </p:txBody>
      </p:sp>
    </p:spTree>
    <p:extLst>
      <p:ext uri="{BB962C8B-B14F-4D97-AF65-F5344CB8AC3E}">
        <p14:creationId xmlns:p14="http://schemas.microsoft.com/office/powerpoint/2010/main" val="2625658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22238"/>
            <a:ext cx="7543800" cy="863600"/>
          </a:xfrm>
        </p:spPr>
        <p:txBody>
          <a:bodyPr/>
          <a:lstStyle/>
          <a:p>
            <a:pPr eaLnBrk="1" hangingPunct="1"/>
            <a:r>
              <a:rPr lang="en-US" sz="3500" dirty="0" smtClean="0"/>
              <a:t>Usability Evaluations of </a:t>
            </a:r>
            <a:r>
              <a:rPr lang="en-US" sz="3500" u="sng" dirty="0" smtClean="0"/>
              <a:t>APIs</a:t>
            </a:r>
          </a:p>
        </p:txBody>
      </p:sp>
      <p:sp>
        <p:nvSpPr>
          <p:cNvPr id="28676" name="Rectangle 3"/>
          <p:cNvSpPr>
            <a:spLocks noGrp="1" noChangeArrowheads="1"/>
          </p:cNvSpPr>
          <p:nvPr>
            <p:ph type="body" idx="1"/>
          </p:nvPr>
        </p:nvSpPr>
        <p:spPr>
          <a:xfrm>
            <a:off x="381000" y="1031875"/>
            <a:ext cx="8534400" cy="5703888"/>
          </a:xfrm>
        </p:spPr>
        <p:txBody>
          <a:bodyPr/>
          <a:lstStyle/>
          <a:p>
            <a:pPr eaLnBrk="1" hangingPunct="1">
              <a:lnSpc>
                <a:spcPct val="80000"/>
              </a:lnSpc>
            </a:pPr>
            <a:r>
              <a:rPr lang="en-US" sz="2600" smtClean="0"/>
              <a:t>PhD work of Jeff Stylos (extending Steven Clarke’s work)</a:t>
            </a:r>
          </a:p>
          <a:p>
            <a:pPr eaLnBrk="1" hangingPunct="1">
              <a:lnSpc>
                <a:spcPct val="80000"/>
              </a:lnSpc>
            </a:pPr>
            <a:r>
              <a:rPr lang="en-US" sz="2600" smtClean="0"/>
              <a:t>Which programming patterns are most usable?</a:t>
            </a:r>
          </a:p>
          <a:p>
            <a:pPr lvl="1" eaLnBrk="1" hangingPunct="1">
              <a:lnSpc>
                <a:spcPct val="80000"/>
              </a:lnSpc>
            </a:pPr>
            <a:r>
              <a:rPr lang="en-US" sz="2200" smtClean="0"/>
              <a:t>Default constructors</a:t>
            </a:r>
          </a:p>
          <a:p>
            <a:pPr lvl="1" eaLnBrk="1" hangingPunct="1">
              <a:lnSpc>
                <a:spcPct val="80000"/>
              </a:lnSpc>
            </a:pPr>
            <a:r>
              <a:rPr lang="en-US" sz="2200" smtClean="0"/>
              <a:t>Factory pattern</a:t>
            </a:r>
          </a:p>
          <a:p>
            <a:pPr lvl="1" eaLnBrk="1" hangingPunct="1">
              <a:lnSpc>
                <a:spcPct val="80000"/>
              </a:lnSpc>
            </a:pPr>
            <a:r>
              <a:rPr lang="en-US" sz="2200" smtClean="0"/>
              <a:t>Object design</a:t>
            </a:r>
          </a:p>
          <a:p>
            <a:pPr lvl="1" eaLnBrk="1" hangingPunct="1">
              <a:lnSpc>
                <a:spcPct val="80000"/>
              </a:lnSpc>
            </a:pPr>
            <a:r>
              <a:rPr lang="en-US" sz="2200" smtClean="0"/>
              <a:t>E-SOA APIs</a:t>
            </a:r>
          </a:p>
          <a:p>
            <a:pPr eaLnBrk="1" hangingPunct="1">
              <a:lnSpc>
                <a:spcPct val="80000"/>
              </a:lnSpc>
            </a:pPr>
            <a:r>
              <a:rPr lang="en-US" sz="2600" smtClean="0"/>
              <a:t>Measures: learnability, errors, preferences</a:t>
            </a:r>
          </a:p>
          <a:p>
            <a:pPr eaLnBrk="1" hangingPunct="1">
              <a:lnSpc>
                <a:spcPct val="80000"/>
              </a:lnSpc>
            </a:pPr>
            <a:r>
              <a:rPr lang="en-US" sz="2600" smtClean="0"/>
              <a:t>Expert and novice programmers</a:t>
            </a:r>
          </a:p>
          <a:p>
            <a:pPr eaLnBrk="1" hangingPunct="1">
              <a:lnSpc>
                <a:spcPct val="80000"/>
              </a:lnSpc>
            </a:pPr>
            <a:r>
              <a:rPr lang="en-US" sz="2600" smtClean="0"/>
              <a:t>Fix by:</a:t>
            </a:r>
          </a:p>
          <a:p>
            <a:pPr lvl="1" eaLnBrk="1" hangingPunct="1">
              <a:lnSpc>
                <a:spcPct val="80000"/>
              </a:lnSpc>
            </a:pPr>
            <a:r>
              <a:rPr lang="en-US" sz="2200" smtClean="0"/>
              <a:t>Changing APIs</a:t>
            </a:r>
          </a:p>
          <a:p>
            <a:pPr lvl="1" eaLnBrk="1" hangingPunct="1">
              <a:lnSpc>
                <a:spcPct val="80000"/>
              </a:lnSpc>
            </a:pPr>
            <a:r>
              <a:rPr lang="en-US" sz="2200" smtClean="0"/>
              <a:t>Changing documentation</a:t>
            </a:r>
          </a:p>
          <a:p>
            <a:pPr lvl="1" eaLnBrk="1" hangingPunct="1">
              <a:lnSpc>
                <a:spcPct val="80000"/>
              </a:lnSpc>
            </a:pPr>
            <a:r>
              <a:rPr lang="en-US" sz="2200" smtClean="0"/>
              <a:t>Better tools in IDEs</a:t>
            </a:r>
          </a:p>
          <a:p>
            <a:pPr lvl="2" eaLnBrk="1" hangingPunct="1">
              <a:lnSpc>
                <a:spcPct val="80000"/>
              </a:lnSpc>
            </a:pPr>
            <a:r>
              <a:rPr lang="en-US" smtClean="0"/>
              <a:t>E.g., use of Code completion</a:t>
            </a:r>
            <a:br>
              <a:rPr lang="en-US" smtClean="0"/>
            </a:br>
            <a:r>
              <a:rPr lang="en-US" smtClean="0"/>
              <a:t>(“IntelliSence”) for exploration</a:t>
            </a:r>
          </a:p>
        </p:txBody>
      </p:sp>
      <p:pic>
        <p:nvPicPr>
          <p:cNvPr id="28677" name="Picture 4"/>
          <p:cNvPicPr>
            <a:picLocks noChangeAspect="1" noChangeArrowheads="1"/>
          </p:cNvPicPr>
          <p:nvPr/>
        </p:nvPicPr>
        <p:blipFill>
          <a:blip r:embed="rId3" cstate="print"/>
          <a:srcRect/>
          <a:stretch>
            <a:fillRect/>
          </a:stretch>
        </p:blipFill>
        <p:spPr bwMode="auto">
          <a:xfrm>
            <a:off x="5334000" y="4953000"/>
            <a:ext cx="3810000" cy="163036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spTree>
    <p:extLst>
      <p:ext uri="{BB962C8B-B14F-4D97-AF65-F5344CB8AC3E}">
        <p14:creationId xmlns:p14="http://schemas.microsoft.com/office/powerpoint/2010/main" val="272068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22238"/>
            <a:ext cx="7543800" cy="950424"/>
          </a:xfrm>
        </p:spPr>
        <p:txBody>
          <a:bodyPr/>
          <a:lstStyle/>
          <a:p>
            <a:pPr eaLnBrk="1" hangingPunct="1">
              <a:defRPr/>
            </a:pPr>
            <a:r>
              <a:rPr lang="en-US" sz="4000" dirty="0" smtClean="0"/>
              <a:t>Required Constructors</a:t>
            </a:r>
          </a:p>
        </p:txBody>
      </p:sp>
      <p:sp>
        <p:nvSpPr>
          <p:cNvPr id="275459" name="Rectangle 3"/>
          <p:cNvSpPr>
            <a:spLocks noGrp="1" noChangeArrowheads="1"/>
          </p:cNvSpPr>
          <p:nvPr>
            <p:ph type="body" idx="1"/>
          </p:nvPr>
        </p:nvSpPr>
        <p:spPr>
          <a:xfrm>
            <a:off x="238125" y="1106483"/>
            <a:ext cx="9144000" cy="5259387"/>
          </a:xfrm>
        </p:spPr>
        <p:txBody>
          <a:bodyPr/>
          <a:lstStyle/>
          <a:p>
            <a:pPr eaLnBrk="1" hangingPunct="1">
              <a:defRPr/>
            </a:pPr>
            <a:r>
              <a:rPr lang="en-US" sz="2800" dirty="0" smtClean="0"/>
              <a:t>Compared create-set-call (default constructor)</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var</a:t>
            </a:r>
            <a:r>
              <a:rPr lang="en-US" sz="1600" b="1" dirty="0" smtClean="0">
                <a:latin typeface="Courier New" pitchFamily="49" charset="0"/>
                <a:ea typeface="Arial Unicode MS" pitchFamily="34" charset="-128"/>
                <a:cs typeface="Arial Unicode MS" pitchFamily="34" charset="-128"/>
              </a:rPr>
              <a:t> foo = new </a:t>
            </a:r>
            <a:r>
              <a:rPr lang="en-US" sz="1600" b="1" dirty="0" err="1" smtClean="0">
                <a:latin typeface="Courier New" pitchFamily="49" charset="0"/>
                <a:ea typeface="Arial Unicode MS" pitchFamily="34" charset="-128"/>
                <a:cs typeface="Arial Unicode MS" pitchFamily="34" charset="-128"/>
              </a:rPr>
              <a:t>FooClass</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foo.Bar</a:t>
            </a:r>
            <a:r>
              <a:rPr lang="en-US" sz="1600" b="1" dirty="0" smtClean="0">
                <a:latin typeface="Courier New" pitchFamily="49" charset="0"/>
                <a:ea typeface="Arial Unicode MS" pitchFamily="34" charset="-128"/>
                <a:cs typeface="Arial Unicode MS" pitchFamily="34" charset="-128"/>
              </a:rPr>
              <a:t> = </a:t>
            </a:r>
            <a:r>
              <a:rPr lang="en-US" sz="1600" b="1" dirty="0" err="1" smtClean="0">
                <a:latin typeface="Courier New" pitchFamily="49" charset="0"/>
                <a:ea typeface="Arial Unicode MS" pitchFamily="34" charset="-128"/>
                <a:cs typeface="Arial Unicode MS" pitchFamily="34" charset="-128"/>
              </a:rPr>
              <a:t>barValue</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foo.Use</a:t>
            </a:r>
            <a:r>
              <a:rPr lang="en-US" sz="1600" b="1" dirty="0" smtClean="0">
                <a:latin typeface="Courier New" pitchFamily="49" charset="0"/>
                <a:ea typeface="Arial Unicode MS" pitchFamily="34" charset="-128"/>
                <a:cs typeface="Arial Unicode MS" pitchFamily="34" charset="-128"/>
              </a:rPr>
              <a:t>();</a:t>
            </a:r>
          </a:p>
          <a:p>
            <a:pPr eaLnBrk="1" hangingPunct="1">
              <a:defRPr/>
            </a:pPr>
            <a:r>
              <a:rPr lang="en-US" sz="2800" dirty="0" smtClean="0"/>
              <a:t>vs. required constructors:</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var</a:t>
            </a:r>
            <a:r>
              <a:rPr lang="en-US" sz="1600" b="1" dirty="0" smtClean="0">
                <a:latin typeface="Courier New" pitchFamily="49" charset="0"/>
                <a:ea typeface="Arial Unicode MS" pitchFamily="34" charset="-128"/>
                <a:cs typeface="Arial Unicode MS" pitchFamily="34" charset="-128"/>
              </a:rPr>
              <a:t> foo = new </a:t>
            </a:r>
            <a:r>
              <a:rPr lang="en-US" sz="1600" b="1" dirty="0" err="1" smtClean="0">
                <a:latin typeface="Courier New" pitchFamily="49" charset="0"/>
                <a:ea typeface="Arial Unicode MS" pitchFamily="34" charset="-128"/>
                <a:cs typeface="Arial Unicode MS" pitchFamily="34" charset="-128"/>
              </a:rPr>
              <a:t>FooClass</a:t>
            </a:r>
            <a:r>
              <a:rPr lang="en-US" sz="1600" b="1" dirty="0" smtClean="0">
                <a:latin typeface="Courier New" pitchFamily="49" charset="0"/>
                <a:ea typeface="Arial Unicode MS" pitchFamily="34" charset="-128"/>
                <a:cs typeface="Arial Unicode MS" pitchFamily="34" charset="-128"/>
              </a:rPr>
              <a:t>(</a:t>
            </a:r>
            <a:r>
              <a:rPr lang="en-US" sz="1600" b="1" dirty="0" err="1" smtClean="0">
                <a:latin typeface="Courier New" pitchFamily="49" charset="0"/>
                <a:ea typeface="Arial Unicode MS" pitchFamily="34" charset="-128"/>
                <a:cs typeface="Arial Unicode MS" pitchFamily="34" charset="-128"/>
              </a:rPr>
              <a:t>barValue</a:t>
            </a:r>
            <a:r>
              <a:rPr lang="en-US" sz="1600" b="1" dirty="0" smtClean="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smtClean="0">
                <a:latin typeface="Courier New" pitchFamily="49" charset="0"/>
                <a:ea typeface="Arial Unicode MS" pitchFamily="34" charset="-128"/>
                <a:cs typeface="Arial Unicode MS" pitchFamily="34" charset="-128"/>
              </a:rPr>
              <a:t>foo.Use</a:t>
            </a:r>
            <a:r>
              <a:rPr lang="en-US" sz="1600" b="1" dirty="0" smtClean="0">
                <a:latin typeface="Courier New" pitchFamily="49" charset="0"/>
                <a:ea typeface="Arial Unicode MS" pitchFamily="34" charset="-128"/>
                <a:cs typeface="Arial Unicode MS" pitchFamily="34" charset="-128"/>
              </a:rPr>
              <a:t>();</a:t>
            </a:r>
          </a:p>
          <a:p>
            <a:pPr eaLnBrk="1" hangingPunct="1">
              <a:defRPr/>
            </a:pPr>
            <a:r>
              <a:rPr lang="en-US" sz="2800" dirty="0" smtClean="0"/>
              <a:t>All participants assumed there would be a default constructor</a:t>
            </a:r>
          </a:p>
          <a:p>
            <a:pPr eaLnBrk="1" hangingPunct="1">
              <a:defRPr/>
            </a:pPr>
            <a:r>
              <a:rPr lang="en-US" sz="2800" dirty="0" smtClean="0"/>
              <a:t>Required constructors interfered with learning</a:t>
            </a:r>
          </a:p>
          <a:p>
            <a:pPr lvl="1" eaLnBrk="1" hangingPunct="1">
              <a:defRPr/>
            </a:pPr>
            <a:r>
              <a:rPr lang="en-US" sz="2400" dirty="0" smtClean="0"/>
              <a:t>Want to experiment with what kind of object to use first</a:t>
            </a:r>
          </a:p>
          <a:p>
            <a:pPr eaLnBrk="1" hangingPunct="1">
              <a:defRPr/>
            </a:pPr>
            <a:r>
              <a:rPr lang="en-US" sz="2800" dirty="0" smtClean="0"/>
              <a:t>Did </a:t>
            </a:r>
            <a:r>
              <a:rPr lang="en-US" sz="2800" i="1" dirty="0" smtClean="0"/>
              <a:t>not</a:t>
            </a:r>
            <a:r>
              <a:rPr lang="en-US" sz="2800" dirty="0" smtClean="0"/>
              <a:t>  insure valid objects – passed in </a:t>
            </a:r>
            <a:r>
              <a:rPr lang="en-US" sz="2800" dirty="0" smtClean="0">
                <a:latin typeface="Courier" pitchFamily="49" charset="0"/>
              </a:rPr>
              <a:t>null</a:t>
            </a:r>
          </a:p>
          <a:p>
            <a:pPr eaLnBrk="1" hangingPunct="1">
              <a:defRPr/>
            </a:pPr>
            <a:r>
              <a:rPr lang="en-US" sz="2800" dirty="0" smtClean="0"/>
              <a:t>Preferred to </a:t>
            </a:r>
            <a:r>
              <a:rPr lang="en-US" sz="2800" i="1" dirty="0" smtClean="0"/>
              <a:t>not</a:t>
            </a:r>
            <a:r>
              <a:rPr lang="en-US" sz="2800" dirty="0" smtClean="0"/>
              <a:t> use temporary variables</a:t>
            </a:r>
          </a:p>
        </p:txBody>
      </p:sp>
      <p:sp>
        <p:nvSpPr>
          <p:cNvPr id="2" name="Slide Number Placeholder 1"/>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 2017 - Brad Myers</a:t>
            </a:r>
            <a:endParaRPr lang="en-US" altLang="en-US"/>
          </a:p>
        </p:txBody>
      </p:sp>
    </p:spTree>
    <p:extLst>
      <p:ext uri="{BB962C8B-B14F-4D97-AF65-F5344CB8AC3E}">
        <p14:creationId xmlns:p14="http://schemas.microsoft.com/office/powerpoint/2010/main" val="259615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122238"/>
            <a:ext cx="7959725" cy="1295400"/>
          </a:xfrm>
        </p:spPr>
        <p:txBody>
          <a:bodyPr/>
          <a:lstStyle/>
          <a:p>
            <a:pPr eaLnBrk="1" hangingPunct="1"/>
            <a:r>
              <a:rPr lang="en-US" smtClean="0"/>
              <a:t>How Can UI Tools be Evaluated?</a:t>
            </a:r>
          </a:p>
        </p:txBody>
      </p:sp>
      <p:sp>
        <p:nvSpPr>
          <p:cNvPr id="293891" name="Rectangle 3"/>
          <p:cNvSpPr>
            <a:spLocks noGrp="1" noChangeArrowheads="1"/>
          </p:cNvSpPr>
          <p:nvPr>
            <p:ph type="body" idx="1"/>
          </p:nvPr>
        </p:nvSpPr>
        <p:spPr>
          <a:xfrm>
            <a:off x="447675" y="1479550"/>
            <a:ext cx="8229600" cy="4953000"/>
          </a:xfrm>
        </p:spPr>
        <p:txBody>
          <a:bodyPr>
            <a:normAutofit fontScale="92500" lnSpcReduction="10000"/>
          </a:bodyPr>
          <a:lstStyle/>
          <a:p>
            <a:pPr eaLnBrk="1" hangingPunct="1">
              <a:lnSpc>
                <a:spcPct val="90000"/>
              </a:lnSpc>
            </a:pPr>
            <a:r>
              <a:rPr lang="en-US" sz="2600" dirty="0" smtClean="0"/>
              <a:t>Same as any other software</a:t>
            </a:r>
          </a:p>
          <a:p>
            <a:pPr eaLnBrk="1" hangingPunct="1">
              <a:lnSpc>
                <a:spcPct val="90000"/>
              </a:lnSpc>
            </a:pPr>
            <a:r>
              <a:rPr lang="en-US" sz="2600" dirty="0" smtClean="0"/>
              <a:t>Software Engineering Quality Metrics</a:t>
            </a:r>
          </a:p>
          <a:p>
            <a:pPr lvl="1" eaLnBrk="1" hangingPunct="1">
              <a:lnSpc>
                <a:spcPct val="90000"/>
              </a:lnSpc>
            </a:pPr>
            <a:r>
              <a:rPr lang="en-US" sz="2200" dirty="0" smtClean="0"/>
              <a:t>Power (expressiveness, extensibility and </a:t>
            </a:r>
            <a:r>
              <a:rPr lang="en-US" sz="2200" dirty="0" err="1" smtClean="0"/>
              <a:t>evolvability</a:t>
            </a:r>
            <a:r>
              <a:rPr lang="en-US" sz="2200" dirty="0" smtClean="0"/>
              <a:t>)</a:t>
            </a:r>
          </a:p>
          <a:p>
            <a:pPr lvl="1" eaLnBrk="1" hangingPunct="1">
              <a:lnSpc>
                <a:spcPct val="90000"/>
              </a:lnSpc>
            </a:pPr>
            <a:r>
              <a:rPr lang="en-US" sz="2200" dirty="0" smtClean="0"/>
              <a:t>Performance </a:t>
            </a:r>
            <a:r>
              <a:rPr lang="en-US" sz="2200" dirty="0" smtClean="0"/>
              <a:t>(speed, </a:t>
            </a:r>
            <a:r>
              <a:rPr lang="en-US" sz="2200" dirty="0" smtClean="0"/>
              <a:t>memory)</a:t>
            </a:r>
          </a:p>
          <a:p>
            <a:pPr lvl="1" eaLnBrk="1" hangingPunct="1">
              <a:lnSpc>
                <a:spcPct val="90000"/>
              </a:lnSpc>
            </a:pPr>
            <a:r>
              <a:rPr lang="en-US" sz="2200" dirty="0" smtClean="0"/>
              <a:t>Robustness</a:t>
            </a:r>
          </a:p>
          <a:p>
            <a:pPr lvl="1" eaLnBrk="1" hangingPunct="1">
              <a:lnSpc>
                <a:spcPct val="90000"/>
              </a:lnSpc>
            </a:pPr>
            <a:r>
              <a:rPr lang="en-US" sz="2200" dirty="0" smtClean="0"/>
              <a:t>Complexity</a:t>
            </a:r>
          </a:p>
          <a:p>
            <a:pPr lvl="1" eaLnBrk="1" hangingPunct="1">
              <a:lnSpc>
                <a:spcPct val="90000"/>
              </a:lnSpc>
            </a:pPr>
            <a:r>
              <a:rPr lang="en-US" sz="2200" dirty="0" smtClean="0"/>
              <a:t>Defects </a:t>
            </a:r>
            <a:r>
              <a:rPr lang="en-US" sz="2200" dirty="0" smtClean="0"/>
              <a:t>(</a:t>
            </a:r>
            <a:r>
              <a:rPr lang="en-US" sz="2200" dirty="0" err="1" smtClean="0"/>
              <a:t>bugginess</a:t>
            </a:r>
            <a:r>
              <a:rPr lang="en-US" sz="2200" dirty="0" smtClean="0"/>
              <a:t>), …</a:t>
            </a:r>
          </a:p>
          <a:p>
            <a:pPr eaLnBrk="1" hangingPunct="1">
              <a:lnSpc>
                <a:spcPct val="90000"/>
              </a:lnSpc>
            </a:pPr>
            <a:r>
              <a:rPr lang="en-US" sz="2600" dirty="0" smtClean="0"/>
              <a:t>Same as other GUIs</a:t>
            </a:r>
          </a:p>
          <a:p>
            <a:pPr lvl="1" eaLnBrk="1" hangingPunct="1">
              <a:lnSpc>
                <a:spcPct val="90000"/>
              </a:lnSpc>
            </a:pPr>
            <a:r>
              <a:rPr lang="en-US" sz="2200" dirty="0" smtClean="0"/>
              <a:t>Tool users (programmers) are people too</a:t>
            </a:r>
          </a:p>
          <a:p>
            <a:pPr lvl="2" eaLnBrk="1" hangingPunct="1">
              <a:lnSpc>
                <a:spcPct val="90000"/>
              </a:lnSpc>
            </a:pPr>
            <a:r>
              <a:rPr lang="en-US" sz="2100" dirty="0" smtClean="0"/>
              <a:t>Effectiveness</a:t>
            </a:r>
          </a:p>
          <a:p>
            <a:pPr lvl="2" eaLnBrk="1" hangingPunct="1">
              <a:lnSpc>
                <a:spcPct val="90000"/>
              </a:lnSpc>
            </a:pPr>
            <a:r>
              <a:rPr lang="en-US" sz="2100" dirty="0" smtClean="0"/>
              <a:t>Errors</a:t>
            </a:r>
          </a:p>
          <a:p>
            <a:pPr lvl="2" eaLnBrk="1" hangingPunct="1">
              <a:lnSpc>
                <a:spcPct val="90000"/>
              </a:lnSpc>
            </a:pPr>
            <a:r>
              <a:rPr lang="en-US" sz="2100" dirty="0" smtClean="0"/>
              <a:t>Satisfaction</a:t>
            </a:r>
          </a:p>
          <a:p>
            <a:pPr lvl="2" eaLnBrk="1" hangingPunct="1">
              <a:lnSpc>
                <a:spcPct val="90000"/>
              </a:lnSpc>
            </a:pPr>
            <a:r>
              <a:rPr lang="en-US" sz="2100" dirty="0" smtClean="0"/>
              <a:t>Learnability</a:t>
            </a:r>
          </a:p>
          <a:p>
            <a:pPr lvl="2" eaLnBrk="1" hangingPunct="1">
              <a:lnSpc>
                <a:spcPct val="90000"/>
              </a:lnSpc>
            </a:pPr>
            <a:r>
              <a:rPr lang="en-US" sz="2100" dirty="0" smtClean="0"/>
              <a:t>Memorability</a:t>
            </a:r>
          </a:p>
          <a:p>
            <a:pPr lvl="2" eaLnBrk="1" hangingPunct="1">
              <a:lnSpc>
                <a:spcPct val="90000"/>
              </a:lnSpc>
            </a:pPr>
            <a:r>
              <a:rPr lang="en-US" sz="2100" dirty="0" smtClean="0"/>
              <a:t>…</a:t>
            </a:r>
          </a:p>
          <a:p>
            <a:pPr eaLnBrk="1" hangingPunct="1">
              <a:lnSpc>
                <a:spcPct val="90000"/>
              </a:lnSpc>
            </a:pPr>
            <a:endParaRPr lang="en-US" sz="2600" dirty="0" smtClean="0"/>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a:t>
            </a:fld>
            <a:endParaRPr lang="en-US" altLang="en-US"/>
          </a:p>
        </p:txBody>
      </p:sp>
    </p:spTree>
    <p:extLst>
      <p:ext uri="{BB962C8B-B14F-4D97-AF65-F5344CB8AC3E}">
        <p14:creationId xmlns:p14="http://schemas.microsoft.com/office/powerpoint/2010/main" val="23224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fade">
                                      <p:cBhvr>
                                        <p:cTn id="7" dur="5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fade">
                                      <p:cBhvr>
                                        <p:cTn id="12" dur="500"/>
                                        <p:tgtEl>
                                          <p:spTgt spid="29389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3891">
                                            <p:txEl>
                                              <p:pRg st="2" end="2"/>
                                            </p:txEl>
                                          </p:spTgt>
                                        </p:tgtEl>
                                        <p:attrNameLst>
                                          <p:attrName>style.visibility</p:attrName>
                                        </p:attrNameLst>
                                      </p:cBhvr>
                                      <p:to>
                                        <p:strVal val="visible"/>
                                      </p:to>
                                    </p:set>
                                    <p:animEffect transition="in" filter="fade">
                                      <p:cBhvr>
                                        <p:cTn id="15" dur="500"/>
                                        <p:tgtEl>
                                          <p:spTgt spid="29389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3891">
                                            <p:txEl>
                                              <p:pRg st="3" end="3"/>
                                            </p:txEl>
                                          </p:spTgt>
                                        </p:tgtEl>
                                        <p:attrNameLst>
                                          <p:attrName>style.visibility</p:attrName>
                                        </p:attrNameLst>
                                      </p:cBhvr>
                                      <p:to>
                                        <p:strVal val="visible"/>
                                      </p:to>
                                    </p:set>
                                    <p:animEffect transition="in" filter="fade">
                                      <p:cBhvr>
                                        <p:cTn id="18" dur="500"/>
                                        <p:tgtEl>
                                          <p:spTgt spid="29389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93891">
                                            <p:txEl>
                                              <p:pRg st="4" end="4"/>
                                            </p:txEl>
                                          </p:spTgt>
                                        </p:tgtEl>
                                        <p:attrNameLst>
                                          <p:attrName>style.visibility</p:attrName>
                                        </p:attrNameLst>
                                      </p:cBhvr>
                                      <p:to>
                                        <p:strVal val="visible"/>
                                      </p:to>
                                    </p:set>
                                    <p:animEffect transition="in" filter="fade">
                                      <p:cBhvr>
                                        <p:cTn id="21" dur="500"/>
                                        <p:tgtEl>
                                          <p:spTgt spid="29389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93891">
                                            <p:txEl>
                                              <p:pRg st="5" end="5"/>
                                            </p:txEl>
                                          </p:spTgt>
                                        </p:tgtEl>
                                        <p:attrNameLst>
                                          <p:attrName>style.visibility</p:attrName>
                                        </p:attrNameLst>
                                      </p:cBhvr>
                                      <p:to>
                                        <p:strVal val="visible"/>
                                      </p:to>
                                    </p:set>
                                    <p:animEffect transition="in" filter="fade">
                                      <p:cBhvr>
                                        <p:cTn id="24" dur="500"/>
                                        <p:tgtEl>
                                          <p:spTgt spid="29389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3891">
                                            <p:txEl>
                                              <p:pRg st="6" end="6"/>
                                            </p:txEl>
                                          </p:spTgt>
                                        </p:tgtEl>
                                        <p:attrNameLst>
                                          <p:attrName>style.visibility</p:attrName>
                                        </p:attrNameLst>
                                      </p:cBhvr>
                                      <p:to>
                                        <p:strVal val="visible"/>
                                      </p:to>
                                    </p:set>
                                    <p:animEffect transition="in" filter="fade">
                                      <p:cBhvr>
                                        <p:cTn id="27" dur="500"/>
                                        <p:tgtEl>
                                          <p:spTgt spid="2938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891">
                                            <p:txEl>
                                              <p:pRg st="7" end="7"/>
                                            </p:txEl>
                                          </p:spTgt>
                                        </p:tgtEl>
                                        <p:attrNameLst>
                                          <p:attrName>style.visibility</p:attrName>
                                        </p:attrNameLst>
                                      </p:cBhvr>
                                      <p:to>
                                        <p:strVal val="visible"/>
                                      </p:to>
                                    </p:set>
                                    <p:animEffect transition="in" filter="fade">
                                      <p:cBhvr>
                                        <p:cTn id="32" dur="500"/>
                                        <p:tgtEl>
                                          <p:spTgt spid="293891">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93891">
                                            <p:txEl>
                                              <p:pRg st="8" end="8"/>
                                            </p:txEl>
                                          </p:spTgt>
                                        </p:tgtEl>
                                        <p:attrNameLst>
                                          <p:attrName>style.visibility</p:attrName>
                                        </p:attrNameLst>
                                      </p:cBhvr>
                                      <p:to>
                                        <p:strVal val="visible"/>
                                      </p:to>
                                    </p:set>
                                    <p:animEffect transition="in" filter="fade">
                                      <p:cBhvr>
                                        <p:cTn id="35" dur="500"/>
                                        <p:tgtEl>
                                          <p:spTgt spid="293891">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93891">
                                            <p:txEl>
                                              <p:pRg st="9" end="9"/>
                                            </p:txEl>
                                          </p:spTgt>
                                        </p:tgtEl>
                                        <p:attrNameLst>
                                          <p:attrName>style.visibility</p:attrName>
                                        </p:attrNameLst>
                                      </p:cBhvr>
                                      <p:to>
                                        <p:strVal val="visible"/>
                                      </p:to>
                                    </p:set>
                                    <p:animEffect transition="in" filter="fade">
                                      <p:cBhvr>
                                        <p:cTn id="38" dur="500"/>
                                        <p:tgtEl>
                                          <p:spTgt spid="293891">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93891">
                                            <p:txEl>
                                              <p:pRg st="10" end="10"/>
                                            </p:txEl>
                                          </p:spTgt>
                                        </p:tgtEl>
                                        <p:attrNameLst>
                                          <p:attrName>style.visibility</p:attrName>
                                        </p:attrNameLst>
                                      </p:cBhvr>
                                      <p:to>
                                        <p:strVal val="visible"/>
                                      </p:to>
                                    </p:set>
                                    <p:animEffect transition="in" filter="fade">
                                      <p:cBhvr>
                                        <p:cTn id="41" dur="500"/>
                                        <p:tgtEl>
                                          <p:spTgt spid="293891">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93891">
                                            <p:txEl>
                                              <p:pRg st="11" end="11"/>
                                            </p:txEl>
                                          </p:spTgt>
                                        </p:tgtEl>
                                        <p:attrNameLst>
                                          <p:attrName>style.visibility</p:attrName>
                                        </p:attrNameLst>
                                      </p:cBhvr>
                                      <p:to>
                                        <p:strVal val="visible"/>
                                      </p:to>
                                    </p:set>
                                    <p:animEffect transition="in" filter="fade">
                                      <p:cBhvr>
                                        <p:cTn id="44" dur="500"/>
                                        <p:tgtEl>
                                          <p:spTgt spid="293891">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93891">
                                            <p:txEl>
                                              <p:pRg st="12" end="12"/>
                                            </p:txEl>
                                          </p:spTgt>
                                        </p:tgtEl>
                                        <p:attrNameLst>
                                          <p:attrName>style.visibility</p:attrName>
                                        </p:attrNameLst>
                                      </p:cBhvr>
                                      <p:to>
                                        <p:strVal val="visible"/>
                                      </p:to>
                                    </p:set>
                                    <p:animEffect transition="in" filter="fade">
                                      <p:cBhvr>
                                        <p:cTn id="47" dur="500"/>
                                        <p:tgtEl>
                                          <p:spTgt spid="293891">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93891">
                                            <p:txEl>
                                              <p:pRg st="13" end="13"/>
                                            </p:txEl>
                                          </p:spTgt>
                                        </p:tgtEl>
                                        <p:attrNameLst>
                                          <p:attrName>style.visibility</p:attrName>
                                        </p:attrNameLst>
                                      </p:cBhvr>
                                      <p:to>
                                        <p:strVal val="visible"/>
                                      </p:to>
                                    </p:set>
                                    <p:animEffect transition="in" filter="fade">
                                      <p:cBhvr>
                                        <p:cTn id="50" dur="500"/>
                                        <p:tgtEl>
                                          <p:spTgt spid="293891">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93891">
                                            <p:txEl>
                                              <p:pRg st="14" end="14"/>
                                            </p:txEl>
                                          </p:spTgt>
                                        </p:tgtEl>
                                        <p:attrNameLst>
                                          <p:attrName>style.visibility</p:attrName>
                                        </p:attrNameLst>
                                      </p:cBhvr>
                                      <p:to>
                                        <p:strVal val="visible"/>
                                      </p:to>
                                    </p:set>
                                    <p:animEffect transition="in" filter="fade">
                                      <p:cBhvr>
                                        <p:cTn id="53" dur="500"/>
                                        <p:tgtEl>
                                          <p:spTgt spid="2938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947737"/>
          </a:xfrm>
        </p:spPr>
        <p:txBody>
          <a:bodyPr/>
          <a:lstStyle/>
          <a:p>
            <a:pPr eaLnBrk="1" hangingPunct="1"/>
            <a:r>
              <a:rPr lang="en-US" sz="3500" dirty="0" smtClean="0"/>
              <a:t>“Factory” Pattern</a:t>
            </a:r>
          </a:p>
        </p:txBody>
      </p:sp>
      <p:sp>
        <p:nvSpPr>
          <p:cNvPr id="29700" name="Rectangle 3"/>
          <p:cNvSpPr>
            <a:spLocks noGrp="1" noChangeArrowheads="1"/>
          </p:cNvSpPr>
          <p:nvPr>
            <p:ph type="body" idx="1"/>
          </p:nvPr>
        </p:nvSpPr>
        <p:spPr>
          <a:xfrm>
            <a:off x="206375" y="1219200"/>
            <a:ext cx="8915400" cy="5638800"/>
          </a:xfrm>
        </p:spPr>
        <p:txBody>
          <a:bodyPr/>
          <a:lstStyle/>
          <a:p>
            <a:pPr eaLnBrk="1" hangingPunct="1">
              <a:lnSpc>
                <a:spcPct val="90000"/>
              </a:lnSpc>
            </a:pPr>
            <a:r>
              <a:rPr lang="en-US" sz="2100" smtClean="0"/>
              <a:t>(Ellis, Stylos, Myers 2007)</a:t>
            </a:r>
          </a:p>
          <a:p>
            <a:pPr eaLnBrk="1" hangingPunct="1">
              <a:lnSpc>
                <a:spcPct val="90000"/>
              </a:lnSpc>
            </a:pPr>
            <a:r>
              <a:rPr lang="en-US" sz="2100" smtClean="0"/>
              <a:t>Instead of “normal” creation: </a:t>
            </a:r>
            <a:r>
              <a:rPr lang="en-US" sz="1500" b="1" smtClean="0">
                <a:latin typeface="Courier New" pitchFamily="49" charset="0"/>
              </a:rPr>
              <a:t>Widget w </a:t>
            </a:r>
            <a:r>
              <a:rPr lang="en-US" sz="1500" b="1" smtClean="0">
                <a:latin typeface="Courier New" pitchFamily="49" charset="0"/>
                <a:ea typeface="Arial Unicode MS" pitchFamily="34" charset="-128"/>
                <a:cs typeface="Arial Unicode MS" pitchFamily="34" charset="-128"/>
              </a:rPr>
              <a:t>= new Widget();</a:t>
            </a:r>
            <a:endParaRPr lang="en-US" sz="1500" smtClean="0"/>
          </a:p>
          <a:p>
            <a:pPr eaLnBrk="1" hangingPunct="1">
              <a:lnSpc>
                <a:spcPct val="90000"/>
              </a:lnSpc>
            </a:pPr>
            <a:r>
              <a:rPr lang="en-US" sz="2100" smtClean="0"/>
              <a:t>Objects must be created by </a:t>
            </a:r>
            <a:r>
              <a:rPr lang="en-US" sz="2100" i="1" smtClean="0"/>
              <a:t>another</a:t>
            </a:r>
            <a:r>
              <a:rPr lang="en-US" sz="2100" smtClean="0"/>
              <a:t> class:</a:t>
            </a:r>
            <a:br>
              <a:rPr lang="en-US" sz="2100" smtClean="0"/>
            </a:br>
            <a:r>
              <a:rPr lang="en-US" sz="1500" b="1" smtClean="0">
                <a:latin typeface="Courier New" pitchFamily="49" charset="0"/>
              </a:rPr>
              <a:t>AbstractFactory f =  AbstractFactory.getDefault();</a:t>
            </a:r>
            <a:br>
              <a:rPr lang="en-US" sz="1500" b="1" smtClean="0">
                <a:latin typeface="Courier New" pitchFamily="49" charset="0"/>
              </a:rPr>
            </a:br>
            <a:r>
              <a:rPr lang="en-US" sz="1500" b="1" smtClean="0">
                <a:latin typeface="Courier New" pitchFamily="49" charset="0"/>
              </a:rPr>
              <a:t>Widget w = f.createWidget();</a:t>
            </a:r>
          </a:p>
          <a:p>
            <a:pPr eaLnBrk="1" hangingPunct="1">
              <a:lnSpc>
                <a:spcPct val="90000"/>
              </a:lnSpc>
            </a:pPr>
            <a:r>
              <a:rPr lang="en-US" sz="2100" smtClean="0"/>
              <a:t>Used frequently in Java (&gt;61) and .Net (&gt;13) and SAP</a:t>
            </a:r>
          </a:p>
          <a:p>
            <a:pPr eaLnBrk="1" hangingPunct="1">
              <a:lnSpc>
                <a:spcPct val="90000"/>
              </a:lnSpc>
            </a:pPr>
            <a:r>
              <a:rPr lang="en-US" sz="2100" smtClean="0"/>
              <a:t>Lab study with expert Java programmers</a:t>
            </a:r>
          </a:p>
          <a:p>
            <a:pPr lvl="1" eaLnBrk="1" hangingPunct="1">
              <a:lnSpc>
                <a:spcPct val="90000"/>
              </a:lnSpc>
            </a:pPr>
            <a:r>
              <a:rPr lang="en-US" sz="2000" smtClean="0"/>
              <a:t>Five programming and debugging tasks</a:t>
            </a:r>
          </a:p>
          <a:p>
            <a:pPr lvl="1" eaLnBrk="1" hangingPunct="1">
              <a:lnSpc>
                <a:spcPct val="90000"/>
              </a:lnSpc>
            </a:pPr>
            <a:r>
              <a:rPr lang="en-US" sz="2000" smtClean="0"/>
              <a:t>Within subject and between subject measures</a:t>
            </a:r>
          </a:p>
          <a:p>
            <a:pPr eaLnBrk="1" hangingPunct="1">
              <a:lnSpc>
                <a:spcPct val="90000"/>
              </a:lnSpc>
            </a:pPr>
            <a:r>
              <a:rPr lang="en-US" sz="2100" smtClean="0"/>
              <a:t>Results:</a:t>
            </a:r>
          </a:p>
          <a:p>
            <a:pPr lvl="1" eaLnBrk="1" hangingPunct="1">
              <a:lnSpc>
                <a:spcPct val="90000"/>
              </a:lnSpc>
            </a:pPr>
            <a:r>
              <a:rPr lang="en-US" sz="2000" smtClean="0"/>
              <a:t>When asked to design on “blank paper”, </a:t>
            </a:r>
            <a:r>
              <a:rPr lang="en-US" sz="2000" smtClean="0">
                <a:solidFill>
                  <a:schemeClr val="accent2"/>
                </a:solidFill>
              </a:rPr>
              <a:t>no one</a:t>
            </a:r>
            <a:r>
              <a:rPr lang="en-US" sz="2000" smtClean="0"/>
              <a:t> designed a factory</a:t>
            </a:r>
          </a:p>
          <a:p>
            <a:pPr lvl="1" eaLnBrk="1" hangingPunct="1">
              <a:lnSpc>
                <a:spcPct val="90000"/>
              </a:lnSpc>
            </a:pPr>
            <a:r>
              <a:rPr lang="en-US" sz="2000" smtClean="0"/>
              <a:t>Time to develop using factories took </a:t>
            </a:r>
            <a:r>
              <a:rPr lang="en-US" sz="2000" smtClean="0">
                <a:solidFill>
                  <a:schemeClr val="accent2"/>
                </a:solidFill>
              </a:rPr>
              <a:t>2.1 to 5.3 times longer</a:t>
            </a:r>
            <a:r>
              <a:rPr lang="en-US" sz="2000" smtClean="0"/>
              <a:t> compared to regular constructors (20:05 v 9:31, 7:10 v 1:20)</a:t>
            </a:r>
          </a:p>
          <a:p>
            <a:pPr lvl="1" eaLnBrk="1" hangingPunct="1">
              <a:lnSpc>
                <a:spcPct val="90000"/>
              </a:lnSpc>
            </a:pPr>
            <a:r>
              <a:rPr lang="en-US" sz="2000" smtClean="0"/>
              <a:t>All subjects had difficulties getting using factories in APIs</a:t>
            </a:r>
          </a:p>
          <a:p>
            <a:pPr eaLnBrk="1" hangingPunct="1">
              <a:lnSpc>
                <a:spcPct val="90000"/>
              </a:lnSpc>
            </a:pPr>
            <a:r>
              <a:rPr lang="en-US" sz="2100" smtClean="0"/>
              <a:t>Implications: avoid the factory pattern!</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Tree>
    <p:extLst>
      <p:ext uri="{BB962C8B-B14F-4D97-AF65-F5344CB8AC3E}">
        <p14:creationId xmlns:p14="http://schemas.microsoft.com/office/powerpoint/2010/main" val="2996205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57200" y="122238"/>
            <a:ext cx="7543800" cy="1063625"/>
          </a:xfrm>
        </p:spPr>
        <p:txBody>
          <a:bodyPr/>
          <a:lstStyle/>
          <a:p>
            <a:pPr eaLnBrk="1" hangingPunct="1"/>
            <a:r>
              <a:rPr lang="en-US" sz="3500" smtClean="0"/>
              <a:t>Object Method Placement</a:t>
            </a:r>
          </a:p>
        </p:txBody>
      </p:sp>
      <p:sp>
        <p:nvSpPr>
          <p:cNvPr id="2053" name="Rectangle 3"/>
          <p:cNvSpPr>
            <a:spLocks noGrp="1" noChangeArrowheads="1"/>
          </p:cNvSpPr>
          <p:nvPr>
            <p:ph type="body" idx="1"/>
          </p:nvPr>
        </p:nvSpPr>
        <p:spPr>
          <a:xfrm>
            <a:off x="457200" y="1373188"/>
            <a:ext cx="8229600" cy="3417887"/>
          </a:xfrm>
        </p:spPr>
        <p:txBody>
          <a:bodyPr/>
          <a:lstStyle/>
          <a:p>
            <a:pPr eaLnBrk="1" hangingPunct="1">
              <a:lnSpc>
                <a:spcPct val="90000"/>
              </a:lnSpc>
            </a:pPr>
            <a:r>
              <a:rPr lang="en-US" sz="2100" smtClean="0"/>
              <a:t>(Stylos &amp; Myers, 2008)</a:t>
            </a:r>
          </a:p>
          <a:p>
            <a:pPr eaLnBrk="1" hangingPunct="1">
              <a:lnSpc>
                <a:spcPct val="90000"/>
              </a:lnSpc>
            </a:pPr>
            <a:r>
              <a:rPr lang="en-US" sz="2100" smtClean="0"/>
              <a:t>Where to put functions when doing object-oriented design of APIs</a:t>
            </a:r>
          </a:p>
          <a:p>
            <a:pPr lvl="1" eaLnBrk="1" hangingPunct="1">
              <a:lnSpc>
                <a:spcPct val="90000"/>
              </a:lnSpc>
            </a:pPr>
            <a:r>
              <a:rPr lang="en-US" sz="2000" b="1" smtClean="0">
                <a:latin typeface="Courier New" pitchFamily="49" charset="0"/>
              </a:rPr>
              <a:t>mail_Server.send( mail_Message )</a:t>
            </a:r>
            <a:r>
              <a:rPr lang="en-US" sz="2000" smtClean="0"/>
              <a:t/>
            </a:r>
            <a:br>
              <a:rPr lang="en-US" sz="2000" smtClean="0"/>
            </a:br>
            <a:r>
              <a:rPr lang="en-US" sz="2000" i="1" smtClean="0"/>
              <a:t>vs.</a:t>
            </a:r>
            <a:br>
              <a:rPr lang="en-US" sz="2000" i="1" smtClean="0"/>
            </a:br>
            <a:r>
              <a:rPr lang="en-US" sz="2000" b="1" smtClean="0">
                <a:latin typeface="Courier New" pitchFamily="49" charset="0"/>
              </a:rPr>
              <a:t>mail_Message.send( mail_Server  )</a:t>
            </a:r>
          </a:p>
          <a:p>
            <a:pPr eaLnBrk="1" hangingPunct="1">
              <a:lnSpc>
                <a:spcPct val="90000"/>
              </a:lnSpc>
            </a:pPr>
            <a:r>
              <a:rPr lang="en-US" sz="2100" smtClean="0"/>
              <a:t>When desired method is on the class that they start with, users were between </a:t>
            </a:r>
            <a:r>
              <a:rPr lang="en-US" sz="2100" smtClean="0">
                <a:solidFill>
                  <a:schemeClr val="accent2"/>
                </a:solidFill>
              </a:rPr>
              <a:t>2.4</a:t>
            </a:r>
            <a:r>
              <a:rPr lang="en-US" sz="2100" smtClean="0"/>
              <a:t> and </a:t>
            </a:r>
            <a:r>
              <a:rPr lang="en-US" sz="2100" smtClean="0">
                <a:solidFill>
                  <a:schemeClr val="accent2"/>
                </a:solidFill>
              </a:rPr>
              <a:t>11.2</a:t>
            </a:r>
            <a:r>
              <a:rPr lang="en-US" sz="2100" smtClean="0"/>
              <a:t> </a:t>
            </a:r>
            <a:r>
              <a:rPr lang="en-US" sz="2100" smtClean="0">
                <a:solidFill>
                  <a:schemeClr val="accent2"/>
                </a:solidFill>
              </a:rPr>
              <a:t>times faster</a:t>
            </a:r>
            <a:r>
              <a:rPr lang="en-US" sz="2100" smtClean="0"/>
              <a:t> </a:t>
            </a:r>
            <a:r>
              <a:rPr lang="en-US" sz="1700" i="1" smtClean="0"/>
              <a:t>(p &lt; 0.05)</a:t>
            </a:r>
            <a:endParaRPr lang="en-US" sz="2100" smtClean="0"/>
          </a:p>
          <a:p>
            <a:pPr eaLnBrk="1" hangingPunct="1">
              <a:lnSpc>
                <a:spcPct val="90000"/>
              </a:lnSpc>
            </a:pPr>
            <a:r>
              <a:rPr lang="en-US" sz="2100" smtClean="0"/>
              <a:t>Starting class can be predicted based on user’s tasks</a:t>
            </a:r>
          </a:p>
        </p:txBody>
      </p:sp>
      <p:graphicFrame>
        <p:nvGraphicFramePr>
          <p:cNvPr id="2050" name="Object 4"/>
          <p:cNvGraphicFramePr>
            <a:graphicFrameLocks noChangeAspect="1"/>
          </p:cNvGraphicFramePr>
          <p:nvPr>
            <p:extLst/>
          </p:nvPr>
        </p:nvGraphicFramePr>
        <p:xfrm>
          <a:off x="1882775" y="4486275"/>
          <a:ext cx="4964113" cy="2371725"/>
        </p:xfrm>
        <a:graphic>
          <a:graphicData uri="http://schemas.openxmlformats.org/presentationml/2006/ole">
            <mc:AlternateContent xmlns:mc="http://schemas.openxmlformats.org/markup-compatibility/2006">
              <mc:Choice xmlns:v="urn:schemas-microsoft-com:vml" Requires="v">
                <p:oleObj spid="_x0000_s2051" name="Chart" r:id="rId4" imgW="4905375" imgH="2343150" progId="Excel.Chart.8">
                  <p:embed/>
                </p:oleObj>
              </mc:Choice>
              <mc:Fallback>
                <p:oleObj name="Chart" r:id="rId4" imgW="4905375" imgH="2343150" progId="Excel.Chart.8">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775" y="4486275"/>
                        <a:ext cx="496411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Tree>
    <p:extLst>
      <p:ext uri="{BB962C8B-B14F-4D97-AF65-F5344CB8AC3E}">
        <p14:creationId xmlns:p14="http://schemas.microsoft.com/office/powerpoint/2010/main" val="375711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Summary</a:t>
            </a:r>
          </a:p>
        </p:txBody>
      </p:sp>
      <p:sp>
        <p:nvSpPr>
          <p:cNvPr id="31748" name="Rectangle 3"/>
          <p:cNvSpPr>
            <a:spLocks noGrp="1" noChangeArrowheads="1"/>
          </p:cNvSpPr>
          <p:nvPr>
            <p:ph type="body" idx="1"/>
          </p:nvPr>
        </p:nvSpPr>
        <p:spPr/>
        <p:txBody>
          <a:bodyPr/>
          <a:lstStyle/>
          <a:p>
            <a:pPr eaLnBrk="1" hangingPunct="1"/>
            <a:r>
              <a:rPr lang="en-US" dirty="0" smtClean="0"/>
              <a:t>CIs and Iterative Design to help </a:t>
            </a:r>
            <a:r>
              <a:rPr lang="en-US" i="1" dirty="0" smtClean="0"/>
              <a:t>design and</a:t>
            </a:r>
            <a:r>
              <a:rPr lang="en-US" dirty="0" smtClean="0"/>
              <a:t> </a:t>
            </a:r>
            <a:r>
              <a:rPr lang="en-US" i="1" dirty="0" smtClean="0"/>
              <a:t>develop</a:t>
            </a:r>
            <a:r>
              <a:rPr lang="en-US" dirty="0" smtClean="0"/>
              <a:t> better tools</a:t>
            </a:r>
          </a:p>
          <a:p>
            <a:pPr eaLnBrk="1" hangingPunct="1"/>
            <a:r>
              <a:rPr lang="en-US" dirty="0" smtClean="0"/>
              <a:t>User testing is still the “gold standard” for user interface tools</a:t>
            </a:r>
          </a:p>
          <a:p>
            <a:pPr eaLnBrk="1" hangingPunct="1"/>
            <a:r>
              <a:rPr lang="en-US" dirty="0" smtClean="0"/>
              <a:t>HE and CD are useful for evaluations</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32</a:t>
            </a:fld>
            <a:endParaRPr lang="en-US" altLang="en-US"/>
          </a:p>
        </p:txBody>
      </p:sp>
    </p:spTree>
    <p:extLst>
      <p:ext uri="{BB962C8B-B14F-4D97-AF65-F5344CB8AC3E}">
        <p14:creationId xmlns:p14="http://schemas.microsoft.com/office/powerpoint/2010/main" val="253512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122238"/>
            <a:ext cx="7543800" cy="972044"/>
          </a:xfrm>
        </p:spPr>
        <p:txBody>
          <a:bodyPr/>
          <a:lstStyle/>
          <a:p>
            <a:pPr eaLnBrk="1" hangingPunct="1"/>
            <a:r>
              <a:rPr lang="en-US" dirty="0" smtClean="0"/>
              <a:t>API Design Decisions</a:t>
            </a:r>
          </a:p>
        </p:txBody>
      </p:sp>
      <p:sp>
        <p:nvSpPr>
          <p:cNvPr id="16388" name="Rectangle 3"/>
          <p:cNvSpPr>
            <a:spLocks noGrp="1" noChangeArrowheads="1"/>
          </p:cNvSpPr>
          <p:nvPr>
            <p:ph type="body" idx="1"/>
          </p:nvPr>
        </p:nvSpPr>
        <p:spPr>
          <a:xfrm>
            <a:off x="249869" y="1094282"/>
            <a:ext cx="8229600" cy="4411662"/>
          </a:xfrm>
        </p:spPr>
        <p:txBody>
          <a:bodyPr>
            <a:normAutofit/>
          </a:bodyPr>
          <a:lstStyle/>
          <a:p>
            <a:r>
              <a:rPr lang="en-US" sz="2000" dirty="0"/>
              <a:t>Jeffrey Stylos and Brad Myers, "Mapping the Space of API Design Decisions," </a:t>
            </a:r>
            <a:r>
              <a:rPr lang="en-US" sz="2000" i="1" dirty="0"/>
              <a:t>2007 IEEE Symposium on Visual Languages and Human-Centric Computing, VL/HCC'07</a:t>
            </a:r>
            <a:r>
              <a:rPr lang="en-US" sz="2000" dirty="0"/>
              <a:t>. Sept 23-27, 2007, Coeur d'Alene, Idaho. pp. 50-57. </a:t>
            </a:r>
            <a:r>
              <a:rPr lang="en-US" sz="2000" dirty="0" smtClean="0">
                <a:hlinkClick r:id="rId3"/>
              </a:rPr>
              <a:t>pdf</a:t>
            </a:r>
            <a:r>
              <a:rPr lang="en-US" sz="1200" dirty="0"/>
              <a:t/>
            </a:r>
            <a:br>
              <a:rPr lang="en-US" sz="1200" dirty="0"/>
            </a:br>
            <a:endParaRPr lang="en-US" sz="1200" dirty="0" smtClean="0"/>
          </a:p>
        </p:txBody>
      </p:sp>
      <p:pic>
        <p:nvPicPr>
          <p:cNvPr id="16389" name="Picture 4"/>
          <p:cNvPicPr>
            <a:picLocks noChangeAspect="1" noChangeArrowheads="1"/>
          </p:cNvPicPr>
          <p:nvPr/>
        </p:nvPicPr>
        <p:blipFill>
          <a:blip r:embed="rId4" cstate="print"/>
          <a:srcRect l="10446" r="3064"/>
          <a:stretch>
            <a:fillRect/>
          </a:stretch>
        </p:blipFill>
        <p:spPr bwMode="auto">
          <a:xfrm>
            <a:off x="1297116" y="2537994"/>
            <a:ext cx="6703884" cy="4031081"/>
          </a:xfrm>
          <a:prstGeom prst="rect">
            <a:avLst/>
          </a:prstGeom>
          <a:solidFill>
            <a:schemeClr val="bg1"/>
          </a:solid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4</a:t>
            </a:fld>
            <a:endParaRPr lang="en-US" altLang="en-US"/>
          </a:p>
        </p:txBody>
      </p:sp>
    </p:spTree>
    <p:extLst>
      <p:ext uri="{BB962C8B-B14F-4D97-AF65-F5344CB8AC3E}">
        <p14:creationId xmlns:p14="http://schemas.microsoft.com/office/powerpoint/2010/main" val="124645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API Design Decisions, cont.</a:t>
            </a:r>
          </a:p>
        </p:txBody>
      </p:sp>
      <p:sp>
        <p:nvSpPr>
          <p:cNvPr id="17412" name="Rectangle 3"/>
          <p:cNvSpPr>
            <a:spLocks noGrp="1" noChangeArrowheads="1"/>
          </p:cNvSpPr>
          <p:nvPr>
            <p:ph type="body" idx="1"/>
          </p:nvPr>
        </p:nvSpPr>
        <p:spPr/>
        <p:txBody>
          <a:bodyPr/>
          <a:lstStyle/>
          <a:p>
            <a:pPr eaLnBrk="1" hangingPunct="1"/>
            <a:endParaRPr lang="en-US" smtClean="0"/>
          </a:p>
        </p:txBody>
      </p:sp>
      <p:pic>
        <p:nvPicPr>
          <p:cNvPr id="17414" name="Picture 4"/>
          <p:cNvPicPr>
            <a:picLocks noChangeAspect="1" noChangeArrowheads="1"/>
          </p:cNvPicPr>
          <p:nvPr/>
        </p:nvPicPr>
        <p:blipFill>
          <a:blip r:embed="rId3" cstate="print"/>
          <a:srcRect/>
          <a:stretch>
            <a:fillRect/>
          </a:stretch>
        </p:blipFill>
        <p:spPr bwMode="auto">
          <a:xfrm>
            <a:off x="528638" y="1685588"/>
            <a:ext cx="7277100" cy="47815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5</a:t>
            </a:fld>
            <a:endParaRPr lang="en-US" altLang="en-US"/>
          </a:p>
        </p:txBody>
      </p:sp>
    </p:spTree>
    <p:extLst>
      <p:ext uri="{BB962C8B-B14F-4D97-AF65-F5344CB8AC3E}">
        <p14:creationId xmlns:p14="http://schemas.microsoft.com/office/powerpoint/2010/main" val="118556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66725" y="522288"/>
            <a:ext cx="7543800" cy="1054100"/>
          </a:xfrm>
        </p:spPr>
        <p:txBody>
          <a:bodyPr/>
          <a:lstStyle/>
          <a:p>
            <a:pPr eaLnBrk="1" hangingPunct="1"/>
            <a:r>
              <a:rPr lang="en-US" sz="3100" smtClean="0"/>
              <a:t>UI Evaluation of UI Software Tools</a:t>
            </a:r>
            <a:r>
              <a:rPr lang="en-US" sz="3500" smtClean="0"/>
              <a:t>:</a:t>
            </a:r>
            <a:br>
              <a:rPr lang="en-US" sz="3500" smtClean="0"/>
            </a:br>
            <a:r>
              <a:rPr lang="en-US" sz="2300" smtClean="0"/>
              <a:t>Some Usability Methods</a:t>
            </a:r>
          </a:p>
        </p:txBody>
      </p:sp>
      <p:sp>
        <p:nvSpPr>
          <p:cNvPr id="18436" name="Rectangle 3"/>
          <p:cNvSpPr>
            <a:spLocks noGrp="1" noChangeArrowheads="1"/>
          </p:cNvSpPr>
          <p:nvPr>
            <p:ph type="body" sz="half" idx="1"/>
          </p:nvPr>
        </p:nvSpPr>
        <p:spPr/>
        <p:txBody>
          <a:bodyPr/>
          <a:lstStyle/>
          <a:p>
            <a:pPr eaLnBrk="1" hangingPunct="1">
              <a:lnSpc>
                <a:spcPct val="80000"/>
              </a:lnSpc>
            </a:pPr>
            <a:r>
              <a:rPr lang="en-US" sz="2200" smtClean="0">
                <a:solidFill>
                  <a:schemeClr val="accent2"/>
                </a:solidFill>
              </a:rPr>
              <a:t>Heuristic Evaluation</a:t>
            </a:r>
          </a:p>
          <a:p>
            <a:pPr eaLnBrk="1" hangingPunct="1">
              <a:lnSpc>
                <a:spcPct val="80000"/>
              </a:lnSpc>
            </a:pPr>
            <a:r>
              <a:rPr lang="en-US" sz="2200" smtClean="0">
                <a:solidFill>
                  <a:schemeClr val="accent2"/>
                </a:solidFill>
              </a:rPr>
              <a:t>Cognitive Dimensions</a:t>
            </a:r>
          </a:p>
          <a:p>
            <a:pPr eaLnBrk="1" hangingPunct="1">
              <a:lnSpc>
                <a:spcPct val="80000"/>
              </a:lnSpc>
            </a:pPr>
            <a:r>
              <a:rPr lang="en-US" sz="2200" smtClean="0">
                <a:solidFill>
                  <a:schemeClr val="accent2"/>
                </a:solidFill>
              </a:rPr>
              <a:t>Think-aloud user studies</a:t>
            </a:r>
          </a:p>
          <a:p>
            <a:pPr eaLnBrk="1" hangingPunct="1">
              <a:lnSpc>
                <a:spcPct val="80000"/>
              </a:lnSpc>
            </a:pPr>
            <a:r>
              <a:rPr lang="en-US" sz="2200" smtClean="0">
                <a:solidFill>
                  <a:schemeClr val="accent2"/>
                </a:solidFill>
              </a:rPr>
              <a:t>Personas</a:t>
            </a:r>
          </a:p>
          <a:p>
            <a:pPr eaLnBrk="1" hangingPunct="1">
              <a:lnSpc>
                <a:spcPct val="80000"/>
              </a:lnSpc>
            </a:pPr>
            <a:r>
              <a:rPr lang="en-US" sz="2200" smtClean="0"/>
              <a:t>Contextual Inquiry</a:t>
            </a:r>
          </a:p>
          <a:p>
            <a:pPr eaLnBrk="1" hangingPunct="1">
              <a:lnSpc>
                <a:spcPct val="80000"/>
              </a:lnSpc>
            </a:pPr>
            <a:r>
              <a:rPr lang="en-US" sz="2200" smtClean="0"/>
              <a:t>Contextual Design</a:t>
            </a:r>
          </a:p>
          <a:p>
            <a:pPr eaLnBrk="1" hangingPunct="1">
              <a:lnSpc>
                <a:spcPct val="80000"/>
              </a:lnSpc>
            </a:pPr>
            <a:r>
              <a:rPr lang="en-US" sz="2200" smtClean="0"/>
              <a:t>Paper prototypes</a:t>
            </a:r>
          </a:p>
          <a:p>
            <a:pPr eaLnBrk="1" hangingPunct="1">
              <a:lnSpc>
                <a:spcPct val="80000"/>
              </a:lnSpc>
            </a:pPr>
            <a:r>
              <a:rPr lang="en-US" sz="2200" smtClean="0"/>
              <a:t>Cognitive Walkthrough</a:t>
            </a:r>
          </a:p>
          <a:p>
            <a:pPr eaLnBrk="1" hangingPunct="1">
              <a:lnSpc>
                <a:spcPct val="80000"/>
              </a:lnSpc>
            </a:pPr>
            <a:r>
              <a:rPr lang="en-US" sz="2200" smtClean="0"/>
              <a:t>KLM and GOMS</a:t>
            </a:r>
          </a:p>
          <a:p>
            <a:pPr eaLnBrk="1" hangingPunct="1">
              <a:lnSpc>
                <a:spcPct val="80000"/>
              </a:lnSpc>
            </a:pPr>
            <a:r>
              <a:rPr lang="en-US" sz="2200" smtClean="0"/>
              <a:t>Task analysis</a:t>
            </a:r>
          </a:p>
          <a:p>
            <a:pPr eaLnBrk="1" hangingPunct="1">
              <a:lnSpc>
                <a:spcPct val="80000"/>
              </a:lnSpc>
            </a:pPr>
            <a:r>
              <a:rPr lang="en-US" sz="2200" smtClean="0"/>
              <a:t>Questionnaires</a:t>
            </a:r>
          </a:p>
          <a:p>
            <a:pPr eaLnBrk="1" hangingPunct="1">
              <a:lnSpc>
                <a:spcPct val="80000"/>
              </a:lnSpc>
            </a:pPr>
            <a:r>
              <a:rPr lang="en-US" sz="2200" smtClean="0"/>
              <a:t>Surveys</a:t>
            </a:r>
          </a:p>
          <a:p>
            <a:pPr eaLnBrk="1" hangingPunct="1">
              <a:lnSpc>
                <a:spcPct val="80000"/>
              </a:lnSpc>
            </a:pPr>
            <a:r>
              <a:rPr lang="en-US" sz="2200" smtClean="0"/>
              <a:t>Interaction Relabeling</a:t>
            </a:r>
          </a:p>
        </p:txBody>
      </p:sp>
      <p:sp>
        <p:nvSpPr>
          <p:cNvPr id="18437" name="Rectangle 4"/>
          <p:cNvSpPr>
            <a:spLocks noGrp="1" noChangeArrowheads="1"/>
          </p:cNvSpPr>
          <p:nvPr>
            <p:ph type="body" sz="half" idx="2"/>
          </p:nvPr>
        </p:nvSpPr>
        <p:spPr>
          <a:xfrm>
            <a:off x="4648200" y="1719263"/>
            <a:ext cx="4038600" cy="4681537"/>
          </a:xfrm>
        </p:spPr>
        <p:txBody>
          <a:bodyPr/>
          <a:lstStyle/>
          <a:p>
            <a:pPr eaLnBrk="1" hangingPunct="1">
              <a:lnSpc>
                <a:spcPct val="80000"/>
              </a:lnSpc>
            </a:pPr>
            <a:r>
              <a:rPr lang="en-US" sz="2200" smtClean="0"/>
              <a:t>Focus groups</a:t>
            </a:r>
          </a:p>
          <a:p>
            <a:pPr eaLnBrk="1" hangingPunct="1">
              <a:lnSpc>
                <a:spcPct val="80000"/>
              </a:lnSpc>
            </a:pPr>
            <a:r>
              <a:rPr lang="en-US" sz="2200" smtClean="0"/>
              <a:t>Video prototyping</a:t>
            </a:r>
          </a:p>
          <a:p>
            <a:pPr eaLnBrk="1" hangingPunct="1">
              <a:lnSpc>
                <a:spcPct val="80000"/>
              </a:lnSpc>
            </a:pPr>
            <a:r>
              <a:rPr lang="en-US" sz="2200" smtClean="0"/>
              <a:t>Wizard of Oz</a:t>
            </a:r>
          </a:p>
          <a:p>
            <a:pPr eaLnBrk="1" hangingPunct="1">
              <a:lnSpc>
                <a:spcPct val="80000"/>
              </a:lnSpc>
            </a:pPr>
            <a:r>
              <a:rPr lang="en-US" sz="2200" smtClean="0"/>
              <a:t>Body storming</a:t>
            </a:r>
          </a:p>
          <a:p>
            <a:pPr eaLnBrk="1" hangingPunct="1">
              <a:lnSpc>
                <a:spcPct val="80000"/>
              </a:lnSpc>
            </a:pPr>
            <a:r>
              <a:rPr lang="en-US" sz="2200" smtClean="0"/>
              <a:t>Affinity diagrams</a:t>
            </a:r>
          </a:p>
          <a:p>
            <a:pPr eaLnBrk="1" hangingPunct="1">
              <a:lnSpc>
                <a:spcPct val="80000"/>
              </a:lnSpc>
            </a:pPr>
            <a:r>
              <a:rPr lang="en-US" sz="2200" smtClean="0"/>
              <a:t>Expert interviews</a:t>
            </a:r>
          </a:p>
          <a:p>
            <a:pPr eaLnBrk="1" hangingPunct="1">
              <a:lnSpc>
                <a:spcPct val="80000"/>
              </a:lnSpc>
            </a:pPr>
            <a:r>
              <a:rPr lang="en-US" sz="2200" smtClean="0"/>
              <a:t>Card sorting</a:t>
            </a:r>
          </a:p>
          <a:p>
            <a:pPr eaLnBrk="1" hangingPunct="1">
              <a:lnSpc>
                <a:spcPct val="80000"/>
              </a:lnSpc>
            </a:pPr>
            <a:r>
              <a:rPr lang="en-US" sz="2200" smtClean="0"/>
              <a:t>Diary studies</a:t>
            </a:r>
          </a:p>
          <a:p>
            <a:pPr eaLnBrk="1" hangingPunct="1">
              <a:lnSpc>
                <a:spcPct val="80000"/>
              </a:lnSpc>
            </a:pPr>
            <a:r>
              <a:rPr lang="en-US" sz="2200" smtClean="0"/>
              <a:t>Improvisation</a:t>
            </a:r>
          </a:p>
          <a:p>
            <a:pPr eaLnBrk="1" hangingPunct="1">
              <a:lnSpc>
                <a:spcPct val="80000"/>
              </a:lnSpc>
            </a:pPr>
            <a:r>
              <a:rPr lang="en-US" sz="2200" smtClean="0"/>
              <a:t>Use cases</a:t>
            </a:r>
          </a:p>
          <a:p>
            <a:pPr eaLnBrk="1" hangingPunct="1">
              <a:lnSpc>
                <a:spcPct val="80000"/>
              </a:lnSpc>
            </a:pPr>
            <a:r>
              <a:rPr lang="en-US" sz="2200" smtClean="0"/>
              <a:t>Scenarios</a:t>
            </a:r>
          </a:p>
          <a:p>
            <a:pPr eaLnBrk="1" hangingPunct="1">
              <a:lnSpc>
                <a:spcPct val="80000"/>
              </a:lnSpc>
            </a:pPr>
            <a:r>
              <a:rPr lang="en-US" sz="2200" smtClean="0">
                <a:solidFill>
                  <a:srgbClr val="000000"/>
                </a:solidFill>
              </a:rPr>
              <a:t>Log analysis</a:t>
            </a:r>
          </a:p>
          <a:p>
            <a:pPr eaLnBrk="1" hangingPunct="1">
              <a:lnSpc>
                <a:spcPct val="80000"/>
              </a:lnSpc>
            </a:pPr>
            <a:r>
              <a:rPr lang="en-US" sz="2200" smtClean="0"/>
              <a:t>…</a:t>
            </a:r>
          </a:p>
        </p:txBody>
      </p:sp>
      <p:sp>
        <p:nvSpPr>
          <p:cNvPr id="2" name="Footer Placeholder 1"/>
          <p:cNvSpPr>
            <a:spLocks noGrp="1"/>
          </p:cNvSpPr>
          <p:nvPr>
            <p:ph type="ftr" sz="quarter" idx="11"/>
          </p:nvPr>
        </p:nvSpPr>
        <p:spPr/>
        <p:txBody>
          <a:bodyPr/>
          <a:lstStyle/>
          <a:p>
            <a:pPr>
              <a:defRPr/>
            </a:pPr>
            <a:r>
              <a:rPr lang="en-US" altLang="en-US" smtClean="0"/>
              <a:t>© 2020 - Brad Myers</a:t>
            </a:r>
            <a:endParaRPr lang="en-US" altLang="en-US"/>
          </a:p>
        </p:txBody>
      </p:sp>
      <p:sp>
        <p:nvSpPr>
          <p:cNvPr id="3" name="Slide Number Placeholder 2"/>
          <p:cNvSpPr>
            <a:spLocks noGrp="1"/>
          </p:cNvSpPr>
          <p:nvPr>
            <p:ph type="sldNum" sz="quarter" idx="12"/>
          </p:nvPr>
        </p:nvSpPr>
        <p:spPr/>
        <p:txBody>
          <a:bodyPr/>
          <a:lstStyle/>
          <a:p>
            <a:pPr>
              <a:defRPr/>
            </a:pPr>
            <a:fld id="{7539C468-BDEB-4F01-A96B-B287F5A27C52}" type="slidenum">
              <a:rPr lang="en-US" altLang="en-US" smtClean="0"/>
              <a:pPr>
                <a:defRPr/>
              </a:pPr>
              <a:t>6</a:t>
            </a:fld>
            <a:endParaRPr lang="en-US" altLang="en-US"/>
          </a:p>
        </p:txBody>
      </p:sp>
    </p:spTree>
    <p:extLst>
      <p:ext uri="{BB962C8B-B14F-4D97-AF65-F5344CB8AC3E}">
        <p14:creationId xmlns:p14="http://schemas.microsoft.com/office/powerpoint/2010/main" val="364099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2" y="419596"/>
            <a:ext cx="8524875" cy="752475"/>
          </a:xfrm>
        </p:spPr>
        <p:txBody>
          <a:bodyPr/>
          <a:lstStyle/>
          <a:p>
            <a:r>
              <a:rPr lang="en-US" sz="3600" dirty="0" smtClean="0"/>
              <a:t>Dangers of </a:t>
            </a:r>
            <a:r>
              <a:rPr lang="en-US" sz="3600" i="1" dirty="0" smtClean="0"/>
              <a:t>Not</a:t>
            </a:r>
            <a:r>
              <a:rPr lang="en-US" sz="3600" dirty="0" smtClean="0"/>
              <a:t> Applying Human Centered Approaches</a:t>
            </a:r>
            <a:endParaRPr lang="en-US" sz="3600" dirty="0"/>
          </a:p>
        </p:txBody>
      </p:sp>
      <p:sp>
        <p:nvSpPr>
          <p:cNvPr id="3" name="Content Placeholder 2"/>
          <p:cNvSpPr>
            <a:spLocks noGrp="1"/>
          </p:cNvSpPr>
          <p:nvPr>
            <p:ph idx="1"/>
          </p:nvPr>
        </p:nvSpPr>
        <p:spPr>
          <a:xfrm>
            <a:off x="0" y="1195631"/>
            <a:ext cx="9107912" cy="5115228"/>
          </a:xfrm>
        </p:spPr>
        <p:txBody>
          <a:bodyPr>
            <a:normAutofit/>
          </a:bodyPr>
          <a:lstStyle/>
          <a:p>
            <a:r>
              <a:rPr lang="en-US" sz="2800" dirty="0" smtClean="0"/>
              <a:t>Tools may prove to be </a:t>
            </a:r>
            <a:r>
              <a:rPr lang="en-US" sz="2800" dirty="0" smtClean="0">
                <a:solidFill>
                  <a:schemeClr val="accent2"/>
                </a:solidFill>
              </a:rPr>
              <a:t>not useful</a:t>
            </a:r>
          </a:p>
          <a:p>
            <a:pPr lvl="1">
              <a:spcBef>
                <a:spcPts val="0"/>
              </a:spcBef>
            </a:pPr>
            <a:r>
              <a:rPr lang="en-US" sz="2600" dirty="0" smtClean="0"/>
              <a:t>Useful = solves an </a:t>
            </a:r>
            <a:r>
              <a:rPr lang="en-US" sz="2600" dirty="0" smtClean="0">
                <a:solidFill>
                  <a:schemeClr val="accent2"/>
                </a:solidFill>
              </a:rPr>
              <a:t>important </a:t>
            </a:r>
            <a:r>
              <a:rPr lang="en-US" sz="2600" dirty="0" smtClean="0"/>
              <a:t>problem</a:t>
            </a:r>
          </a:p>
          <a:p>
            <a:pPr lvl="2"/>
            <a:r>
              <a:rPr lang="en-US" sz="2300" dirty="0" smtClean="0"/>
              <a:t>Happens </a:t>
            </a:r>
            <a:r>
              <a:rPr lang="en-US" sz="2300" dirty="0" smtClean="0">
                <a:solidFill>
                  <a:schemeClr val="accent2"/>
                </a:solidFill>
              </a:rPr>
              <a:t>frequently</a:t>
            </a:r>
          </a:p>
          <a:p>
            <a:pPr lvl="2"/>
            <a:r>
              <a:rPr lang="en-US" sz="2300" dirty="0" smtClean="0">
                <a:solidFill>
                  <a:schemeClr val="accent2"/>
                </a:solidFill>
              </a:rPr>
              <a:t>Difficult </a:t>
            </a:r>
            <a:r>
              <a:rPr lang="en-US" sz="2300" dirty="0" smtClean="0"/>
              <a:t>to solve otherwise</a:t>
            </a:r>
          </a:p>
          <a:p>
            <a:pPr lvl="2"/>
            <a:r>
              <a:rPr lang="en-US" sz="2300" dirty="0" smtClean="0"/>
              <a:t>Developers believe academic tools solve unimportant problems</a:t>
            </a:r>
            <a:r>
              <a:rPr lang="en-US" dirty="0" smtClean="0"/>
              <a:t> </a:t>
            </a:r>
            <a:r>
              <a:rPr lang="en-US" sz="1200" dirty="0" smtClean="0"/>
              <a:t>[How do practitioners perceive Software Engineering Research? </a:t>
            </a:r>
            <a:r>
              <a:rPr lang="en-US" sz="1200" dirty="0" smtClean="0">
                <a:hlinkClick r:id="rId3"/>
              </a:rPr>
              <a:t>http://catenary.wordpress.com/2011/05/19/how-dopractitioners-perceive-software-engineering-research/</a:t>
            </a:r>
            <a:r>
              <a:rPr lang="en-US" sz="1200" dirty="0" smtClean="0"/>
              <a:t>]</a:t>
            </a:r>
          </a:p>
          <a:p>
            <a:pPr lvl="1"/>
            <a:r>
              <a:rPr lang="en-US" sz="2600" dirty="0" smtClean="0"/>
              <a:t>Tools may not actually solve the problem</a:t>
            </a:r>
          </a:p>
          <a:p>
            <a:pPr lvl="2"/>
            <a:r>
              <a:rPr lang="en-US" sz="2300" dirty="0" smtClean="0"/>
              <a:t>Example: a study suggested that Tarantula tool identifying potentially faulty statements for debugging was not helpful</a:t>
            </a:r>
          </a:p>
          <a:p>
            <a:pPr lvl="3"/>
            <a:r>
              <a:rPr lang="en-US" sz="2200" dirty="0" smtClean="0"/>
              <a:t>Changed the task, but telling if the identified statement was </a:t>
            </a:r>
            <a:r>
              <a:rPr lang="en-US" sz="2200" i="1" dirty="0" smtClean="0"/>
              <a:t>actually</a:t>
            </a:r>
            <a:r>
              <a:rPr lang="en-US" sz="2200" dirty="0" smtClean="0"/>
              <a:t> faulty not easier than finding the bug</a:t>
            </a:r>
          </a:p>
          <a:p>
            <a:pPr lvl="3"/>
            <a:r>
              <a:rPr lang="en-US" sz="1200" dirty="0" err="1" smtClean="0"/>
              <a:t>Parnin</a:t>
            </a:r>
            <a:r>
              <a:rPr lang="en-US" sz="1200" dirty="0" smtClean="0"/>
              <a:t>, C. and </a:t>
            </a:r>
            <a:r>
              <a:rPr lang="en-US" sz="1200" dirty="0" err="1" smtClean="0"/>
              <a:t>Orso</a:t>
            </a:r>
            <a:r>
              <a:rPr lang="en-US" sz="1200" dirty="0" smtClean="0"/>
              <a:t>, A. 2011. Are Automated Debugging Techniques Actually Helping Developers International Symposium on Software Testing and </a:t>
            </a:r>
            <a:r>
              <a:rPr lang="en-US" sz="1200" dirty="0" err="1" smtClean="0"/>
              <a:t>Analyisis</a:t>
            </a:r>
            <a:r>
              <a:rPr lang="en-US" sz="1200" dirty="0" smtClean="0"/>
              <a:t> (2011), 199–209.</a:t>
            </a:r>
            <a:endParaRPr lang="en-US" sz="1200" dirty="0"/>
          </a:p>
        </p:txBody>
      </p:sp>
      <p:grpSp>
        <p:nvGrpSpPr>
          <p:cNvPr id="7" name="Group 6"/>
          <p:cNvGrpSpPr/>
          <p:nvPr/>
        </p:nvGrpSpPr>
        <p:grpSpPr>
          <a:xfrm>
            <a:off x="5016927" y="1900986"/>
            <a:ext cx="3002199" cy="1200329"/>
            <a:chOff x="5016927" y="1708474"/>
            <a:chExt cx="3002199" cy="1200329"/>
          </a:xfrm>
        </p:grpSpPr>
        <p:sp>
          <p:nvSpPr>
            <p:cNvPr id="5" name="TextBox 4"/>
            <p:cNvSpPr txBox="1"/>
            <p:nvPr/>
          </p:nvSpPr>
          <p:spPr>
            <a:xfrm>
              <a:off x="5016927" y="1708474"/>
              <a:ext cx="628698" cy="1200329"/>
            </a:xfrm>
            <a:prstGeom prst="rect">
              <a:avLst/>
            </a:prstGeom>
            <a:noFill/>
          </p:spPr>
          <p:txBody>
            <a:bodyPr wrap="none" rtlCol="0">
              <a:spAutoFit/>
            </a:bodyPr>
            <a:lstStyle/>
            <a:p>
              <a:r>
                <a:rPr lang="en-US" sz="7200" dirty="0" smtClean="0">
                  <a:solidFill>
                    <a:schemeClr val="bg1"/>
                  </a:solidFill>
                </a:rPr>
                <a:t>}</a:t>
              </a:r>
              <a:endParaRPr lang="en-US" sz="3200" dirty="0">
                <a:solidFill>
                  <a:schemeClr val="bg1"/>
                </a:solidFill>
              </a:endParaRPr>
            </a:p>
          </p:txBody>
        </p:sp>
        <p:sp>
          <p:nvSpPr>
            <p:cNvPr id="6" name="TextBox 5"/>
            <p:cNvSpPr txBox="1"/>
            <p:nvPr/>
          </p:nvSpPr>
          <p:spPr>
            <a:xfrm>
              <a:off x="5622316" y="2158123"/>
              <a:ext cx="2396810" cy="523220"/>
            </a:xfrm>
            <a:prstGeom prst="rect">
              <a:avLst/>
            </a:prstGeom>
            <a:noFill/>
          </p:spPr>
          <p:txBody>
            <a:bodyPr wrap="none" rtlCol="0">
              <a:spAutoFit/>
            </a:bodyPr>
            <a:lstStyle/>
            <a:p>
              <a:r>
                <a:rPr lang="en-US" sz="2800" dirty="0" smtClean="0">
                  <a:solidFill>
                    <a:schemeClr val="bg1"/>
                  </a:solidFill>
                </a:rPr>
                <a:t>HCI questions</a:t>
              </a:r>
              <a:endParaRPr lang="en-US" sz="2800" dirty="0">
                <a:solidFill>
                  <a:schemeClr val="bg1"/>
                </a:solidFill>
              </a:endParaRPr>
            </a:p>
          </p:txBody>
        </p:sp>
      </p:grpSp>
      <p:sp>
        <p:nvSpPr>
          <p:cNvPr id="9" name="Footer Placeholder 8"/>
          <p:cNvSpPr>
            <a:spLocks noGrp="1"/>
          </p:cNvSpPr>
          <p:nvPr>
            <p:ph type="ftr" sz="quarter" idx="11"/>
          </p:nvPr>
        </p:nvSpPr>
        <p:spPr/>
        <p:txBody>
          <a:bodyPr/>
          <a:lstStyle/>
          <a:p>
            <a:pPr>
              <a:defRPr/>
            </a:pPr>
            <a:r>
              <a:rPr lang="en-US" altLang="en-US" smtClean="0"/>
              <a:t>© 2020 - Brad Myers</a:t>
            </a:r>
            <a:endParaRPr lang="en-US" altLang="en-US"/>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7</a:t>
            </a:fld>
            <a:endParaRPr lang="en-US" altLang="en-US"/>
          </a:p>
        </p:txBody>
      </p:sp>
    </p:spTree>
    <p:extLst>
      <p:ext uri="{BB962C8B-B14F-4D97-AF65-F5344CB8AC3E}">
        <p14:creationId xmlns:p14="http://schemas.microsoft.com/office/powerpoint/2010/main" val="10322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3" y="436229"/>
            <a:ext cx="8524875" cy="752475"/>
          </a:xfrm>
        </p:spPr>
        <p:txBody>
          <a:bodyPr/>
          <a:lstStyle/>
          <a:p>
            <a:r>
              <a:rPr lang="en-US" sz="3600" dirty="0" smtClean="0"/>
              <a:t>Dangers of </a:t>
            </a:r>
            <a:r>
              <a:rPr lang="en-US" sz="3600" i="1" dirty="0" smtClean="0"/>
              <a:t>Not</a:t>
            </a:r>
            <a:r>
              <a:rPr lang="en-US" sz="3600" dirty="0" smtClean="0"/>
              <a:t> Applying</a:t>
            </a:r>
            <a:br>
              <a:rPr lang="en-US" sz="3600" dirty="0" smtClean="0"/>
            </a:br>
            <a:r>
              <a:rPr lang="en-US" sz="3600" dirty="0" smtClean="0"/>
              <a:t>Human Centered Approaches</a:t>
            </a:r>
            <a:endParaRPr lang="en-US" sz="3600" dirty="0"/>
          </a:p>
        </p:txBody>
      </p:sp>
      <p:sp>
        <p:nvSpPr>
          <p:cNvPr id="3" name="Content Placeholder 2"/>
          <p:cNvSpPr>
            <a:spLocks noGrp="1"/>
          </p:cNvSpPr>
          <p:nvPr>
            <p:ph idx="1"/>
          </p:nvPr>
        </p:nvSpPr>
        <p:spPr>
          <a:xfrm>
            <a:off x="381000" y="1335088"/>
            <a:ext cx="8726912" cy="4760912"/>
          </a:xfrm>
        </p:spPr>
        <p:txBody>
          <a:bodyPr/>
          <a:lstStyle/>
          <a:p>
            <a:r>
              <a:rPr lang="en-US" dirty="0" smtClean="0"/>
              <a:t>Tools may show no measurable impact</a:t>
            </a:r>
          </a:p>
          <a:p>
            <a:pPr lvl="1"/>
            <a:r>
              <a:rPr lang="en-US" dirty="0" smtClean="0"/>
              <a:t>Desired advantage overwhelmed by problems with other parts</a:t>
            </a:r>
          </a:p>
          <a:p>
            <a:pPr lvl="1"/>
            <a:r>
              <a:rPr lang="en-US" dirty="0" smtClean="0"/>
              <a:t>Example: Emerson Murphy-Hill found that refactoring tools are under-utilized and programmers do not configure them due to usability issues</a:t>
            </a:r>
          </a:p>
          <a:p>
            <a:pPr lvl="2"/>
            <a:r>
              <a:rPr lang="en-US" sz="1200" dirty="0" smtClean="0"/>
              <a:t>Emerson Murphy-Hill, Chris </a:t>
            </a:r>
            <a:r>
              <a:rPr lang="en-US" sz="1200" dirty="0" err="1" smtClean="0"/>
              <a:t>Parnin</a:t>
            </a:r>
            <a:r>
              <a:rPr lang="en-US" sz="1200" dirty="0" smtClean="0"/>
              <a:t>, Andrew P. Black. </a:t>
            </a:r>
            <a:r>
              <a:rPr lang="en-US" sz="1200" i="1" dirty="0" smtClean="0"/>
              <a:t>How we </a:t>
            </a:r>
            <a:r>
              <a:rPr lang="en-US" sz="1200" i="1" dirty="0" err="1" smtClean="0"/>
              <a:t>refactor</a:t>
            </a:r>
            <a:r>
              <a:rPr lang="en-US" sz="1200" i="1" dirty="0" smtClean="0"/>
              <a:t>, and how we know it.</a:t>
            </a:r>
            <a:r>
              <a:rPr lang="en-US" sz="1200" dirty="0" smtClean="0"/>
              <a:t>  In ICSE '09: Proceedings of the 2009 IEEE 31st International Conference on Software Engineering (2009), pp. 287-297.</a:t>
            </a:r>
          </a:p>
          <a:p>
            <a:pPr lvl="2"/>
            <a:endParaRPr lang="en-US" dirty="0" smtClean="0"/>
          </a:p>
          <a:p>
            <a:pPr lvl="2"/>
            <a:endParaRPr lang="en-US" dirty="0"/>
          </a:p>
        </p:txBody>
      </p:sp>
      <p:sp>
        <p:nvSpPr>
          <p:cNvPr id="6" name="Footer Placeholder 5"/>
          <p:cNvSpPr>
            <a:spLocks noGrp="1"/>
          </p:cNvSpPr>
          <p:nvPr>
            <p:ph type="ftr" sz="quarter" idx="11"/>
          </p:nvPr>
        </p:nvSpPr>
        <p:spPr/>
        <p:txBody>
          <a:bodyPr/>
          <a:lstStyle/>
          <a:p>
            <a:pPr>
              <a:defRPr/>
            </a:pPr>
            <a:r>
              <a:rPr lang="en-US" altLang="en-US" smtClean="0"/>
              <a:t>© 2020 - Brad Myers</a:t>
            </a:r>
            <a:endParaRPr lang="en-US" altLang="en-US"/>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8</a:t>
            </a:fld>
            <a:endParaRPr lang="en-US" altLang="en-US"/>
          </a:p>
        </p:txBody>
      </p:sp>
    </p:spTree>
    <p:extLst>
      <p:ext uri="{BB962C8B-B14F-4D97-AF65-F5344CB8AC3E}">
        <p14:creationId xmlns:p14="http://schemas.microsoft.com/office/powerpoint/2010/main" val="955201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77925"/>
          </a:xfrm>
        </p:spPr>
        <p:txBody>
          <a:bodyPr/>
          <a:lstStyle/>
          <a:p>
            <a:r>
              <a:rPr lang="en-US" dirty="0" smtClean="0"/>
              <a:t>Study of API Usability</a:t>
            </a:r>
            <a:endParaRPr lang="en-US" dirty="0"/>
          </a:p>
        </p:txBody>
      </p:sp>
      <p:sp>
        <p:nvSpPr>
          <p:cNvPr id="3" name="Content Placeholder 2"/>
          <p:cNvSpPr>
            <a:spLocks noGrp="1"/>
          </p:cNvSpPr>
          <p:nvPr>
            <p:ph idx="1"/>
          </p:nvPr>
        </p:nvSpPr>
        <p:spPr>
          <a:xfrm>
            <a:off x="457200" y="1417638"/>
            <a:ext cx="8510954" cy="4713287"/>
          </a:xfrm>
        </p:spPr>
        <p:txBody>
          <a:bodyPr>
            <a:normAutofit fontScale="85000" lnSpcReduction="20000"/>
          </a:bodyPr>
          <a:lstStyle/>
          <a:p>
            <a:r>
              <a:rPr lang="en-US" sz="1800" dirty="0"/>
              <a:t>Duala-</a:t>
            </a:r>
            <a:r>
              <a:rPr lang="en-US" sz="1800" dirty="0" err="1"/>
              <a:t>Ekoko</a:t>
            </a:r>
            <a:r>
              <a:rPr lang="en-US" sz="1800" dirty="0"/>
              <a:t>, E., </a:t>
            </a:r>
            <a:r>
              <a:rPr lang="en-US" sz="1800" dirty="0" err="1"/>
              <a:t>Robillard</a:t>
            </a:r>
            <a:r>
              <a:rPr lang="en-US" sz="1800" dirty="0"/>
              <a:t>, M.P., 2012. Asking and answering questions about unfamiliar APIs: An exploratory study. In: Proceedings of the 34th International Conference on Software Engineering. </a:t>
            </a:r>
            <a:r>
              <a:rPr lang="en-US" sz="1800" dirty="0" smtClean="0"/>
              <a:t>ICSE </a:t>
            </a:r>
            <a:r>
              <a:rPr lang="en-US" sz="1800" dirty="0"/>
              <a:t>’12, pp. 266–276. </a:t>
            </a:r>
            <a:r>
              <a:rPr lang="en-US" sz="1800" dirty="0" smtClean="0">
                <a:hlinkClick r:id="rId2"/>
              </a:rPr>
              <a:t>http</a:t>
            </a:r>
            <a:r>
              <a:rPr lang="en-US" sz="1800" dirty="0">
                <a:hlinkClick r:id="rId2"/>
              </a:rPr>
              <a:t>://</a:t>
            </a:r>
            <a:r>
              <a:rPr lang="en-US" sz="1800" dirty="0" smtClean="0">
                <a:hlinkClick r:id="rId2"/>
              </a:rPr>
              <a:t>dl.acm.org/citation.cfm?id=2337223.2337255</a:t>
            </a:r>
            <a:r>
              <a:rPr lang="en-US" sz="1800" dirty="0" smtClean="0"/>
              <a:t> </a:t>
            </a:r>
          </a:p>
          <a:p>
            <a:r>
              <a:rPr lang="en-US" dirty="0" smtClean="0"/>
              <a:t>Think-aloud </a:t>
            </a:r>
            <a:r>
              <a:rPr lang="en-US" dirty="0"/>
              <a:t>protocols, screen captures and </a:t>
            </a:r>
            <a:r>
              <a:rPr lang="en-US" dirty="0" smtClean="0"/>
              <a:t>interviews</a:t>
            </a:r>
          </a:p>
          <a:p>
            <a:r>
              <a:rPr lang="en-US" dirty="0" smtClean="0"/>
              <a:t>20 </a:t>
            </a:r>
            <a:r>
              <a:rPr lang="en-US" dirty="0"/>
              <a:t>participants working on two programming tasks on </a:t>
            </a:r>
            <a:r>
              <a:rPr lang="en-US" dirty="0" smtClean="0"/>
              <a:t>different APIs</a:t>
            </a:r>
          </a:p>
          <a:p>
            <a:r>
              <a:rPr lang="en-US" dirty="0" smtClean="0"/>
              <a:t>5 hardest problems:</a:t>
            </a:r>
          </a:p>
          <a:p>
            <a:pPr lvl="1"/>
            <a:r>
              <a:rPr lang="en-US" dirty="0" smtClean="0"/>
              <a:t>Which </a:t>
            </a:r>
            <a:r>
              <a:rPr lang="en-US" dirty="0"/>
              <a:t>keywords best describe a functionality provided by the API? </a:t>
            </a:r>
            <a:endParaRPr lang="en-US" dirty="0" smtClean="0"/>
          </a:p>
          <a:p>
            <a:pPr lvl="1"/>
            <a:r>
              <a:rPr lang="en-US" dirty="0" smtClean="0"/>
              <a:t>How </a:t>
            </a:r>
            <a:r>
              <a:rPr lang="en-US" dirty="0"/>
              <a:t>is the type X related to the type </a:t>
            </a:r>
            <a:r>
              <a:rPr lang="en-US" dirty="0" smtClean="0"/>
              <a:t>Y?</a:t>
            </a:r>
          </a:p>
          <a:p>
            <a:pPr lvl="1"/>
            <a:r>
              <a:rPr lang="en-US" dirty="0" smtClean="0"/>
              <a:t>Does </a:t>
            </a:r>
            <a:r>
              <a:rPr lang="en-US" dirty="0"/>
              <a:t>the API provide a helper-type for manipulating objects of a given </a:t>
            </a:r>
            <a:r>
              <a:rPr lang="en-US" dirty="0" smtClean="0"/>
              <a:t>type?</a:t>
            </a:r>
          </a:p>
          <a:p>
            <a:pPr lvl="1"/>
            <a:r>
              <a:rPr lang="en-US" dirty="0" smtClean="0"/>
              <a:t>How </a:t>
            </a:r>
            <a:r>
              <a:rPr lang="en-US" dirty="0"/>
              <a:t>do I create an object of a given type without a public </a:t>
            </a:r>
            <a:r>
              <a:rPr lang="en-US" dirty="0" smtClean="0"/>
              <a:t>constructor?</a:t>
            </a:r>
          </a:p>
          <a:p>
            <a:pPr lvl="1"/>
            <a:r>
              <a:rPr lang="en-US" dirty="0" smtClean="0"/>
              <a:t>How </a:t>
            </a:r>
            <a:r>
              <a:rPr lang="en-US" dirty="0"/>
              <a:t>do I determine the outcome of a method call?</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2017 - Brad Myers</a:t>
            </a:r>
            <a:endParaRPr lang="en-US" altLang="en-US"/>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371336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62153</TotalTime>
  <Words>3071</Words>
  <Application>Microsoft Office PowerPoint</Application>
  <PresentationFormat>On-screen Show (4:3)</PresentationFormat>
  <Paragraphs>388</Paragraphs>
  <Slides>32</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ＭＳ Ｐゴシック</vt:lpstr>
      <vt:lpstr>宋体</vt:lpstr>
      <vt:lpstr>Arial</vt:lpstr>
      <vt:lpstr>Arial Unicode MS</vt:lpstr>
      <vt:lpstr>Courier</vt:lpstr>
      <vt:lpstr>Courier New</vt:lpstr>
      <vt:lpstr>Tahoma</vt:lpstr>
      <vt:lpstr>Verdana</vt:lpstr>
      <vt:lpstr>Wingdings</vt:lpstr>
      <vt:lpstr>lecture template_polo</vt:lpstr>
      <vt:lpstr>Chart</vt:lpstr>
      <vt:lpstr>Lecture 13: Evaluation of APIs and UI Tools, API Usability, Cognitive Dimensions.</vt:lpstr>
      <vt:lpstr>Logistics</vt:lpstr>
      <vt:lpstr>How Can UI Tools be Evaluated?</vt:lpstr>
      <vt:lpstr>API Design Decisions</vt:lpstr>
      <vt:lpstr>API Design Decisions, cont.</vt:lpstr>
      <vt:lpstr>UI Evaluation of UI Software Tools: Some Usability Methods</vt:lpstr>
      <vt:lpstr>Dangers of Not Applying Human Centered Approaches</vt:lpstr>
      <vt:lpstr>Dangers of Not Applying Human Centered Approaches</vt:lpstr>
      <vt:lpstr>Study of API Usability</vt:lpstr>
      <vt:lpstr>Coordination / Dependencies</vt:lpstr>
      <vt:lpstr>Don Norman’s “Gulfs”</vt:lpstr>
      <vt:lpstr>Product Lifecycle</vt:lpstr>
      <vt:lpstr>Design and Development</vt:lpstr>
      <vt:lpstr>Evaluation Methods</vt:lpstr>
      <vt:lpstr>Expert Analyses</vt:lpstr>
      <vt:lpstr>Heuristic Evaluation Method</vt:lpstr>
      <vt:lpstr>10 Basic Principles</vt:lpstr>
      <vt:lpstr>Cognitive Dimensions</vt:lpstr>
      <vt:lpstr>Example: Consistency Issues in html/CSS/JavaScript?</vt:lpstr>
      <vt:lpstr>Our Use of Expert Analyses</vt:lpstr>
      <vt:lpstr>Usability Evaluations with users</vt:lpstr>
      <vt:lpstr>Why Usability Analysis</vt:lpstr>
      <vt:lpstr>Formal A vs. B “User Studies”</vt:lpstr>
      <vt:lpstr>Examples of UI Tests</vt:lpstr>
      <vt:lpstr>Our use of A vs. B  Study: Whyline</vt:lpstr>
      <vt:lpstr>Whyline User Studies</vt:lpstr>
      <vt:lpstr>Steven Clarke’s “Personas”</vt:lpstr>
      <vt:lpstr>Usability Evaluations of APIs</vt:lpstr>
      <vt:lpstr>Required Constructors</vt:lpstr>
      <vt:lpstr>“Factory” Pattern</vt:lpstr>
      <vt:lpstr>Object Method Placement</vt:lpstr>
      <vt:lpstr>Summary</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Myers</cp:lastModifiedBy>
  <cp:revision>1115</cp:revision>
  <cp:lastPrinted>1601-01-01T00:00:00Z</cp:lastPrinted>
  <dcterms:created xsi:type="dcterms:W3CDTF">2001-06-15T20:03:27Z</dcterms:created>
  <dcterms:modified xsi:type="dcterms:W3CDTF">2020-10-12T20:28:20Z</dcterms:modified>
</cp:coreProperties>
</file>