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1"/>
  </p:notesMasterIdLst>
  <p:sldIdLst>
    <p:sldId id="282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8" r:id="rId13"/>
    <p:sldId id="364" r:id="rId14"/>
    <p:sldId id="365" r:id="rId15"/>
    <p:sldId id="366" r:id="rId16"/>
    <p:sldId id="367" r:id="rId17"/>
    <p:sldId id="369" r:id="rId18"/>
    <p:sldId id="370" r:id="rId19"/>
    <p:sldId id="3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6" autoAdjust="0"/>
    <p:restoredTop sz="86416" autoAdjust="0"/>
  </p:normalViewPr>
  <p:slideViewPr>
    <p:cSldViewPr snapToGrid="0">
      <p:cViewPr varScale="1">
        <p:scale>
          <a:sx n="70" d="100"/>
          <a:sy n="70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6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0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3" y="4425954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2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2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2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4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pmjs.com/get-np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eactjs.org/docs/lists-and-key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sui-star-wars.netlify.app/" TargetMode="External"/><Relationship Id="rId2" Type="http://schemas.openxmlformats.org/officeDocument/2006/relationships/hyperlink" Target="https://github.com/lxieyang/ssui-simple-react-a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actj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sui-star-wars.netlify.app/" TargetMode="External"/><Relationship Id="rId2" Type="http://schemas.openxmlformats.org/officeDocument/2006/relationships/hyperlink" Target="https://www.cs.cmu.edu/~bam/uicourse/05631fall2020/HW4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.to/easybuoy/deploying-react-app-from-github-to-netlify-3a9j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Lecture 11:</a:t>
            </a:r>
            <a:br>
              <a:rPr lang="en-US" sz="2800" dirty="0" smtClean="0"/>
            </a:br>
            <a:r>
              <a:rPr lang="en-US" b="0" dirty="0"/>
              <a:t>React for </a:t>
            </a:r>
            <a:r>
              <a:rPr lang="en-US" b="0" dirty="0" smtClean="0"/>
              <a:t>JavaScript</a:t>
            </a:r>
            <a:endParaRPr lang="en-US" b="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05-431/631 Software </a:t>
            </a:r>
            <a:r>
              <a:rPr lang="en-US" dirty="0"/>
              <a:t>Structures for User Interfaces (SSUI)</a:t>
            </a:r>
            <a:endParaRPr lang="en-US" dirty="0" smtClean="0"/>
          </a:p>
          <a:p>
            <a:r>
              <a:rPr lang="en-US" dirty="0" smtClean="0"/>
              <a:t>Fall, 2020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34" y="2805918"/>
            <a:ext cx="2595074" cy="8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71435"/>
          </a:xfrm>
        </p:spPr>
        <p:txBody>
          <a:bodyPr/>
          <a:lstStyle/>
          <a:p>
            <a:r>
              <a:rPr lang="en-US" dirty="0" smtClean="0"/>
              <a:t>Starting and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14" y="1037231"/>
            <a:ext cx="8229600" cy="5923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git</a:t>
            </a:r>
            <a:r>
              <a:rPr lang="en-US" dirty="0" smtClean="0"/>
              <a:t>, </a:t>
            </a:r>
            <a:r>
              <a:rPr lang="en-US" dirty="0" err="1" smtClean="0"/>
              <a:t>github</a:t>
            </a:r>
            <a:r>
              <a:rPr lang="en-US" dirty="0" smtClean="0"/>
              <a:t> desktop, node.js, </a:t>
            </a:r>
            <a:r>
              <a:rPr lang="en-US" dirty="0" err="1" smtClean="0"/>
              <a:t>npm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www.npmjs.com/get-npm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Start a console (Mac) or </a:t>
            </a:r>
            <a:r>
              <a:rPr lang="en-US" dirty="0" err="1" smtClean="0"/>
              <a:t>cmd</a:t>
            </a:r>
            <a:r>
              <a:rPr lang="en-US" dirty="0" smtClean="0"/>
              <a:t> (PC) window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Git</a:t>
            </a:r>
            <a:r>
              <a:rPr lang="en-US" dirty="0" smtClean="0"/>
              <a:t> CMD or </a:t>
            </a:r>
            <a:r>
              <a:rPr lang="en-US" dirty="0" err="1" smtClean="0"/>
              <a:t>Git</a:t>
            </a:r>
            <a:r>
              <a:rPr lang="en-US" dirty="0" smtClean="0"/>
              <a:t> Bash</a:t>
            </a:r>
          </a:p>
          <a:p>
            <a:r>
              <a:rPr lang="en-US" dirty="0" smtClean="0"/>
              <a:t>cd to folder (can drag-and-drop)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install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Run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en-US" dirty="0" smtClean="0"/>
              <a:t>Will open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localhost:3000</a:t>
            </a:r>
            <a:r>
              <a:rPr lang="en-US" dirty="0" smtClean="0"/>
              <a:t> in browser</a:t>
            </a:r>
          </a:p>
          <a:p>
            <a:r>
              <a:rPr lang="en-US" dirty="0" smtClean="0"/>
              <a:t>To stop, close </a:t>
            </a:r>
            <a:r>
              <a:rPr lang="en-US" dirty="0" err="1" smtClean="0"/>
              <a:t>cmd</a:t>
            </a:r>
            <a:r>
              <a:rPr lang="en-US" dirty="0" smtClean="0"/>
              <a:t> window or type ^C</a:t>
            </a:r>
          </a:p>
          <a:p>
            <a:r>
              <a:rPr lang="en-US" dirty="0" smtClean="0"/>
              <a:t>For almost all errors, delete and start over</a:t>
            </a:r>
          </a:p>
          <a:p>
            <a:r>
              <a:rPr lang="en-US" dirty="0" smtClean="0"/>
              <a:t>If edit code in that folder, when save, page will reload 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19" y="769938"/>
            <a:ext cx="1628571" cy="1619048"/>
          </a:xfrm>
          <a:prstGeom prst="rect">
            <a:avLst/>
          </a:prstGeom>
        </p:spPr>
      </p:pic>
      <p:pic>
        <p:nvPicPr>
          <p:cNvPr id="5122" name="Picture 2" descr="C:\Users\bam\AppData\Local\Temp\SNAGHTML19d9f6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9" y="2837589"/>
            <a:ext cx="8160491" cy="10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7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our React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index.html just contains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&lt;div id="root"&gt;&lt;/div&gt;</a:t>
            </a:r>
          </a:p>
          <a:p>
            <a:pPr>
              <a:spcBef>
                <a:spcPts val="0"/>
              </a:spcBef>
            </a:pPr>
            <a:r>
              <a:rPr lang="en-US" dirty="0"/>
              <a:t>i</a:t>
            </a:r>
            <a:r>
              <a:rPr lang="en-US" dirty="0" smtClean="0"/>
              <a:t>ndex.js connects the app component to it: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app = 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&lt;Router&gt;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ScrollToTop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&lt;App /&gt;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ScrollToTop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&lt;/Router&gt;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ReactDOM.render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(app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("root"));</a:t>
            </a:r>
          </a:p>
          <a:p>
            <a:r>
              <a:rPr lang="en-US" dirty="0" smtClean="0"/>
              <a:t>Always need a “render” method at each level</a:t>
            </a:r>
          </a:p>
          <a:p>
            <a:r>
              <a:rPr lang="en-US" dirty="0" smtClean="0"/>
              <a:t>app.js – contains the content of the app by importing all the components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2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563970" cy="48862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React components: custom HTML elements that can be used to construct a web </a:t>
            </a:r>
            <a:r>
              <a:rPr lang="en-US" dirty="0" smtClean="0"/>
              <a:t>app</a:t>
            </a:r>
          </a:p>
          <a:p>
            <a:pPr lvl="1"/>
            <a:r>
              <a:rPr lang="en-US" dirty="0" smtClean="0"/>
              <a:t>Create your elements as:</a:t>
            </a:r>
          </a:p>
          <a:p>
            <a:pPr marL="344487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 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myElement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extends Component { … }</a:t>
            </a:r>
          </a:p>
          <a:p>
            <a:r>
              <a:rPr lang="en-US" dirty="0" smtClean="0"/>
              <a:t>One React app typically only has ONE root component. In our case, it’s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en-US" dirty="0" smtClean="0"/>
              <a:t> component.</a:t>
            </a:r>
          </a:p>
          <a:p>
            <a:r>
              <a:rPr lang="en-US" dirty="0" smtClean="0"/>
              <a:t>Nest </a:t>
            </a:r>
            <a:r>
              <a:rPr lang="en-US" dirty="0"/>
              <a:t>all the other components in the root (App) component. =&gt; a tree of components</a:t>
            </a:r>
          </a:p>
          <a:p>
            <a:r>
              <a:rPr lang="en-US" dirty="0"/>
              <a:t>Each component needs to return/ render some JSX code - it defines which HTML code React should render to the DOM in the </a:t>
            </a:r>
            <a:r>
              <a:rPr lang="en-US" dirty="0" smtClean="0"/>
              <a:t>end</a:t>
            </a:r>
          </a:p>
          <a:p>
            <a:pPr lvl="1"/>
            <a:r>
              <a:rPr lang="en-US" dirty="0" smtClean="0"/>
              <a:t>Instead of constructor, React classes have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r>
              <a:rPr lang="en-US" dirty="0" smtClean="0"/>
              <a:t> method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13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0275"/>
          </a:xfrm>
        </p:spPr>
        <p:txBody>
          <a:bodyPr/>
          <a:lstStyle/>
          <a:p>
            <a:r>
              <a:rPr lang="en-US" dirty="0" smtClean="0"/>
              <a:t>React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2512"/>
            <a:ext cx="8229600" cy="6127845"/>
          </a:xfrm>
        </p:spPr>
        <p:txBody>
          <a:bodyPr>
            <a:normAutofit fontScale="47500" lnSpcReduction="20000"/>
          </a:bodyPr>
          <a:lstStyle/>
          <a:p>
            <a:r>
              <a:rPr lang="en-US" sz="5000" dirty="0" smtClean="0">
                <a:latin typeface="+mj-lt"/>
              </a:rPr>
              <a:t>Support multiple pages with same header/footer</a:t>
            </a:r>
          </a:p>
          <a:p>
            <a:pPr lvl="1"/>
            <a:r>
              <a:rPr lang="en-US" sz="4500" dirty="0" smtClean="0">
                <a:latin typeface="+mj-lt"/>
                <a:cs typeface="Courier New" panose="02070309020205020404" pitchFamily="49" charset="0"/>
              </a:rPr>
              <a:t>react-router-</a:t>
            </a:r>
            <a:r>
              <a:rPr lang="en-US" sz="4500" dirty="0" err="1" smtClean="0">
                <a:latin typeface="+mj-lt"/>
                <a:cs typeface="Courier New" panose="02070309020205020404" pitchFamily="49" charset="0"/>
              </a:rPr>
              <a:t>dom</a:t>
            </a:r>
            <a:r>
              <a:rPr lang="en-US" sz="45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4500" dirty="0">
                <a:latin typeface="+mj-lt"/>
                <a:cs typeface="Courier New" panose="02070309020205020404" pitchFamily="49" charset="0"/>
              </a:rPr>
              <a:t>– allows switch among different </a:t>
            </a:r>
            <a:r>
              <a:rPr lang="en-US" sz="4500" dirty="0" smtClean="0">
                <a:latin typeface="+mj-lt"/>
                <a:cs typeface="Courier New" panose="02070309020205020404" pitchFamily="49" charset="0"/>
              </a:rPr>
              <a:t>content</a:t>
            </a:r>
            <a:endParaRPr lang="en-US" dirty="0" smtClean="0">
              <a:latin typeface="+mj-lt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 app = () =&gt; 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return (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&lt;div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="App"&gt;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NavBar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/&gt;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&lt;div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MainContent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&lt;Switch&gt;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&lt;Route exact path={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appRoutes.home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HomePage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/&gt;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&lt;/Route&gt;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&lt;Route exact path={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appRoutes.characters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CharactersPage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/&gt;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&lt;/Route&gt;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&lt;Route exact path={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appRoutes.character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CharacterPage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/&gt;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&lt;/Route&gt;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&lt;Redirect to={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appRoutes.home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 /&gt;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&lt;/Switch&gt;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&lt;/div&gt;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&lt;Footer /&gt;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&lt;/div&gt;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 default app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34100" y="1621810"/>
            <a:ext cx="2819400" cy="533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latin typeface="+mj-lt"/>
              </a:rPr>
              <a:t>Looks like html</a:t>
            </a:r>
          </a:p>
          <a:p>
            <a:r>
              <a:rPr lang="en-US" sz="2400" kern="0" dirty="0" smtClean="0">
                <a:latin typeface="+mj-lt"/>
              </a:rPr>
              <a:t>References regular CSS classes as “</a:t>
            </a:r>
            <a:r>
              <a:rPr lang="en-US" sz="2400" kern="0" dirty="0" err="1" smtClean="0">
                <a:latin typeface="+mj-lt"/>
              </a:rPr>
              <a:t>className</a:t>
            </a:r>
            <a:r>
              <a:rPr lang="en-US" sz="2400" kern="0" dirty="0" smtClean="0">
                <a:latin typeface="+mj-lt"/>
              </a:rPr>
              <a:t>”</a:t>
            </a:r>
          </a:p>
          <a:p>
            <a:r>
              <a:rPr lang="en-US" sz="2400" kern="0" dirty="0" smtClean="0">
                <a:latin typeface="+mj-lt"/>
              </a:rPr>
              <a:t>Content in { } executed so computed</a:t>
            </a:r>
          </a:p>
          <a:p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09605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2" y="403668"/>
            <a:ext cx="7543800" cy="854942"/>
          </a:xfrm>
        </p:spPr>
        <p:txBody>
          <a:bodyPr/>
          <a:lstStyle/>
          <a:p>
            <a:r>
              <a:rPr lang="en-US" dirty="0" smtClean="0"/>
              <a:t>Dynamic Contents:</a:t>
            </a:r>
            <a:br>
              <a:rPr lang="en-US" dirty="0" smtClean="0"/>
            </a:br>
            <a:r>
              <a:rPr lang="en-US" dirty="0" smtClean="0"/>
              <a:t>Props and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764"/>
            <a:ext cx="8229600" cy="4998161"/>
          </a:xfrm>
        </p:spPr>
        <p:txBody>
          <a:bodyPr/>
          <a:lstStyle/>
          <a:p>
            <a:r>
              <a:rPr lang="en-US" dirty="0" smtClean="0"/>
              <a:t>Props – variable that holds attributes to be used</a:t>
            </a:r>
          </a:p>
          <a:p>
            <a:r>
              <a:rPr lang="en-US" dirty="0" smtClean="0"/>
              <a:t>Passed down hierarchy – parent to child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6" name="Google Shape;582;p74"/>
          <p:cNvGrpSpPr>
            <a:grpSpLocks noChangeAspect="1"/>
          </p:cNvGrpSpPr>
          <p:nvPr/>
        </p:nvGrpSpPr>
        <p:grpSpPr>
          <a:xfrm>
            <a:off x="27319" y="2806632"/>
            <a:ext cx="4608853" cy="3600331"/>
            <a:chOff x="419425" y="1710625"/>
            <a:chExt cx="4007699" cy="3130723"/>
          </a:xfrm>
        </p:grpSpPr>
        <p:pic>
          <p:nvPicPr>
            <p:cNvPr id="7" name="Google Shape;583;p7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19425" y="1710625"/>
              <a:ext cx="4007699" cy="31307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4;p74"/>
            <p:cNvSpPr/>
            <p:nvPr/>
          </p:nvSpPr>
          <p:spPr>
            <a:xfrm>
              <a:off x="1581000" y="3260350"/>
              <a:ext cx="337200" cy="175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585;p74"/>
            <p:cNvSpPr/>
            <p:nvPr/>
          </p:nvSpPr>
          <p:spPr>
            <a:xfrm>
              <a:off x="2623600" y="3260350"/>
              <a:ext cx="587100" cy="17580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586;p74"/>
            <p:cNvSpPr/>
            <p:nvPr/>
          </p:nvSpPr>
          <p:spPr>
            <a:xfrm>
              <a:off x="1103150" y="3780225"/>
              <a:ext cx="1756800" cy="175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" name="Google Shape;587;p74"/>
          <p:cNvGrpSpPr>
            <a:grpSpLocks noChangeAspect="1"/>
          </p:cNvGrpSpPr>
          <p:nvPr/>
        </p:nvGrpSpPr>
        <p:grpSpPr>
          <a:xfrm>
            <a:off x="4689595" y="2916843"/>
            <a:ext cx="4454405" cy="3015834"/>
            <a:chOff x="4845730" y="1852325"/>
            <a:chExt cx="3873396" cy="2622463"/>
          </a:xfrm>
        </p:grpSpPr>
        <p:pic>
          <p:nvPicPr>
            <p:cNvPr id="12" name="Google Shape;588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45730" y="1852325"/>
              <a:ext cx="3873396" cy="2622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589;p74"/>
            <p:cNvSpPr/>
            <p:nvPr/>
          </p:nvSpPr>
          <p:spPr>
            <a:xfrm>
              <a:off x="6349900" y="2986175"/>
              <a:ext cx="337200" cy="175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590;p74"/>
            <p:cNvSpPr/>
            <p:nvPr/>
          </p:nvSpPr>
          <p:spPr>
            <a:xfrm>
              <a:off x="7905425" y="2986175"/>
              <a:ext cx="587100" cy="17580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591;p74"/>
            <p:cNvSpPr/>
            <p:nvPr/>
          </p:nvSpPr>
          <p:spPr>
            <a:xfrm>
              <a:off x="5600250" y="3351825"/>
              <a:ext cx="1215600" cy="175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722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Contents:</a:t>
            </a:r>
            <a:br>
              <a:rPr lang="en-US" dirty="0"/>
            </a:br>
            <a:r>
              <a:rPr lang="en-US" dirty="0"/>
              <a:t>Props and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30931"/>
            <a:ext cx="9029700" cy="4669618"/>
          </a:xfrm>
        </p:spPr>
        <p:txBody>
          <a:bodyPr/>
          <a:lstStyle/>
          <a:p>
            <a:r>
              <a:rPr lang="en-US" dirty="0" smtClean="0"/>
              <a:t>State: Variables that change, causing redisplay</a:t>
            </a:r>
          </a:p>
          <a:p>
            <a:pPr lvl="1"/>
            <a:r>
              <a:rPr lang="en-US" dirty="0"/>
              <a:t>Note: </a:t>
            </a:r>
            <a:r>
              <a:rPr lang="en-US" i="1" dirty="0"/>
              <a:t>not</a:t>
            </a:r>
            <a:r>
              <a:rPr lang="en-US" dirty="0"/>
              <a:t> MVC </a:t>
            </a:r>
            <a:r>
              <a:rPr lang="en-US" dirty="0" smtClean="0"/>
              <a:t>model with listener pattern</a:t>
            </a:r>
            <a:endParaRPr lang="en-US" dirty="0"/>
          </a:p>
          <a:p>
            <a:pPr lvl="1"/>
            <a:r>
              <a:rPr lang="en-US" dirty="0" smtClean="0"/>
              <a:t>Shared variables instead</a:t>
            </a:r>
          </a:p>
          <a:p>
            <a:r>
              <a:rPr lang="en-US" dirty="0" smtClean="0"/>
              <a:t>Both props and</a:t>
            </a:r>
            <a:br>
              <a:rPr lang="en-US" dirty="0" smtClean="0"/>
            </a:br>
            <a:r>
              <a:rPr lang="en-US" dirty="0" smtClean="0"/>
              <a:t>state are</a:t>
            </a:r>
            <a:br>
              <a:rPr lang="en-US" dirty="0" smtClean="0"/>
            </a:br>
            <a:r>
              <a:rPr lang="en-US" dirty="0" smtClean="0"/>
              <a:t>JavaScript</a:t>
            </a:r>
            <a:br>
              <a:rPr lang="en-US" dirty="0" smtClean="0"/>
            </a:b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attribute-value</a:t>
            </a:r>
            <a:br>
              <a:rPr lang="en-US" dirty="0" smtClean="0"/>
            </a:br>
            <a:r>
              <a:rPr lang="en-US" dirty="0" smtClean="0"/>
              <a:t>pairs)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Google Shape;600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1650" y="2930999"/>
            <a:ext cx="5902350" cy="392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this.setState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 smtClean="0"/>
              <a:t> to change state, so React knows to calculate what to redisplay</a:t>
            </a:r>
          </a:p>
          <a:p>
            <a:r>
              <a:rPr lang="en-US" dirty="0" smtClean="0"/>
              <a:t>Minimize the number of states</a:t>
            </a:r>
          </a:p>
          <a:p>
            <a:r>
              <a:rPr lang="en-US" dirty="0" smtClean="0"/>
              <a:t>Calculate props (attributes) based on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3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4176810" cy="1295400"/>
          </a:xfrm>
        </p:spPr>
        <p:txBody>
          <a:bodyPr/>
          <a:lstStyle/>
          <a:p>
            <a:r>
              <a:rPr lang="en-US" dirty="0" smtClean="0"/>
              <a:t>Conditional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8151"/>
            <a:ext cx="8229600" cy="44116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use ternary to</a:t>
            </a:r>
            <a:br>
              <a:rPr lang="en-US" sz="2800" dirty="0" smtClean="0"/>
            </a:br>
            <a:r>
              <a:rPr lang="en-US" sz="2800" dirty="0" smtClean="0"/>
              <a:t>compute contents, typically</a:t>
            </a:r>
            <a:br>
              <a:rPr lang="en-US" sz="2800" dirty="0" smtClean="0"/>
            </a:br>
            <a:r>
              <a:rPr lang="en-US" sz="2800" dirty="0" smtClean="0"/>
              <a:t>based on state</a:t>
            </a:r>
          </a:p>
          <a:p>
            <a:pPr lvl="1"/>
            <a:r>
              <a:rPr lang="en-US" sz="2400" dirty="0" smtClean="0"/>
              <a:t>null causes nothing to be</a:t>
            </a:r>
            <a:br>
              <a:rPr lang="en-US" sz="2400" dirty="0" smtClean="0"/>
            </a:br>
            <a:r>
              <a:rPr lang="en-US" sz="2400" dirty="0" smtClean="0"/>
              <a:t>displayed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7" name="Google Shape;27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9546" y="249172"/>
            <a:ext cx="4407553" cy="185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116" y="3657601"/>
            <a:ext cx="7216447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940" y="2381498"/>
            <a:ext cx="4105691" cy="935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82;p42"/>
          <p:cNvSpPr/>
          <p:nvPr/>
        </p:nvSpPr>
        <p:spPr>
          <a:xfrm>
            <a:off x="4966633" y="1592975"/>
            <a:ext cx="1707121" cy="22692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82;p42"/>
          <p:cNvSpPr/>
          <p:nvPr/>
        </p:nvSpPr>
        <p:spPr>
          <a:xfrm>
            <a:off x="1825116" y="4473282"/>
            <a:ext cx="2146383" cy="23519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82;p42"/>
          <p:cNvSpPr/>
          <p:nvPr/>
        </p:nvSpPr>
        <p:spPr>
          <a:xfrm>
            <a:off x="1784309" y="6615494"/>
            <a:ext cx="806491" cy="24250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92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87696"/>
          </a:xfrm>
        </p:spPr>
        <p:txBody>
          <a:bodyPr/>
          <a:lstStyle/>
          <a:p>
            <a:r>
              <a:rPr lang="en-US" dirty="0" smtClean="0"/>
              <a:t>Rendering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671"/>
            <a:ext cx="8229600" cy="23318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map() </a:t>
            </a:r>
            <a:r>
              <a:rPr lang="en-US" dirty="0" smtClean="0"/>
              <a:t>to return </a:t>
            </a:r>
            <a:r>
              <a:rPr lang="en-US" dirty="0" err="1" smtClean="0"/>
              <a:t>jsx</a:t>
            </a:r>
            <a:r>
              <a:rPr lang="en-US" dirty="0" smtClean="0"/>
              <a:t> from data list</a:t>
            </a:r>
          </a:p>
          <a:p>
            <a:r>
              <a:rPr lang="en" dirty="0" smtClean="0">
                <a:sym typeface="Average"/>
              </a:rPr>
              <a:t>Don’t </a:t>
            </a:r>
            <a:r>
              <a:rPr lang="en" dirty="0">
                <a:sym typeface="Average"/>
              </a:rPr>
              <a:t>forget the “</a:t>
            </a:r>
            <a:r>
              <a:rPr lang="en" dirty="0">
                <a:sym typeface="Average"/>
                <a:hlinkClick r:id="rId2"/>
              </a:rPr>
              <a:t>key</a:t>
            </a:r>
            <a:r>
              <a:rPr lang="en" dirty="0">
                <a:sym typeface="Average"/>
              </a:rPr>
              <a:t>” attribute  -- needed for efficient </a:t>
            </a:r>
            <a:r>
              <a:rPr lang="en" dirty="0" smtClean="0">
                <a:sym typeface="Average"/>
              </a:rPr>
              <a:t>redisplay </a:t>
            </a:r>
          </a:p>
          <a:p>
            <a:pPr lvl="1"/>
            <a:r>
              <a:rPr lang="en" dirty="0">
                <a:sym typeface="Average"/>
              </a:rPr>
              <a:t>Must be unique within the list</a:t>
            </a:r>
            <a:endParaRPr lang="en-US" dirty="0"/>
          </a:p>
          <a:p>
            <a:pPr lvl="1"/>
            <a:r>
              <a:rPr lang="en" dirty="0" smtClean="0">
                <a:sym typeface="Average"/>
              </a:rPr>
              <a:t>Should be “stable” wrt the element</a:t>
            </a:r>
          </a:p>
          <a:p>
            <a:pPr lvl="1"/>
            <a:r>
              <a:rPr lang="en" dirty="0" smtClean="0">
                <a:sym typeface="Average"/>
              </a:rPr>
              <a:t>React uses it to compute what has changed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2" name="Google Shape;30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77" y="5477555"/>
            <a:ext cx="8366037" cy="13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77" y="3473518"/>
            <a:ext cx="4639681" cy="18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04;p44"/>
          <p:cNvSpPr/>
          <p:nvPr/>
        </p:nvSpPr>
        <p:spPr>
          <a:xfrm>
            <a:off x="672227" y="3752115"/>
            <a:ext cx="845614" cy="22059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05;p44"/>
          <p:cNvSpPr/>
          <p:nvPr/>
        </p:nvSpPr>
        <p:spPr>
          <a:xfrm>
            <a:off x="845701" y="5757907"/>
            <a:ext cx="1904805" cy="22059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06;p44"/>
          <p:cNvSpPr/>
          <p:nvPr/>
        </p:nvSpPr>
        <p:spPr>
          <a:xfrm>
            <a:off x="2437510" y="5989525"/>
            <a:ext cx="1043481" cy="292121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07;p44"/>
          <p:cNvSpPr txBox="1"/>
          <p:nvPr/>
        </p:nvSpPr>
        <p:spPr>
          <a:xfrm>
            <a:off x="1458026" y="5923845"/>
            <a:ext cx="5707049" cy="93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61297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Michael’s sample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719262"/>
            <a:ext cx="3500266" cy="4986337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github.com/lxieyang/ssui-simple-react-app</a:t>
            </a:r>
            <a:endParaRPr lang="en-US" u="sng" dirty="0" smtClean="0"/>
          </a:p>
          <a:p>
            <a:r>
              <a:rPr lang="en-US" u="sng" dirty="0">
                <a:hlinkClick r:id="rId3"/>
              </a:rPr>
              <a:t>https://ssui-star-wars.netlify.app/</a:t>
            </a:r>
            <a:endParaRPr lang="en-US" sz="2800" dirty="0" smtClean="0"/>
          </a:p>
          <a:p>
            <a:r>
              <a:rPr lang="en-US" sz="2800" dirty="0" smtClean="0"/>
              <a:t>Basic </a:t>
            </a:r>
            <a:r>
              <a:rPr lang="en-US" sz="2800" dirty="0"/>
              <a:t>code structure</a:t>
            </a:r>
          </a:p>
          <a:p>
            <a:r>
              <a:rPr lang="en-US" sz="2800" dirty="0"/>
              <a:t>Component Reuse</a:t>
            </a:r>
          </a:p>
          <a:p>
            <a:r>
              <a:rPr lang="en-US" sz="2800" dirty="0"/>
              <a:t>Lists</a:t>
            </a:r>
          </a:p>
          <a:p>
            <a:r>
              <a:rPr lang="en-US" sz="2800" dirty="0"/>
              <a:t>Styling using Bootstrap</a:t>
            </a:r>
          </a:p>
          <a:p>
            <a:r>
              <a:rPr lang="en-US" sz="2800" dirty="0" smtClean="0"/>
              <a:t>Routing</a:t>
            </a:r>
          </a:p>
          <a:p>
            <a:r>
              <a:rPr lang="en-US" sz="2800" i="1" dirty="0" smtClean="0"/>
              <a:t>Not </a:t>
            </a:r>
            <a:r>
              <a:rPr lang="en-US" sz="2800" dirty="0" err="1" smtClean="0"/>
              <a:t>setState</a:t>
            </a:r>
            <a:r>
              <a:rPr lang="en-US" sz="2800" dirty="0" smtClean="0"/>
              <a:t>()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Google Shape;34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926" y="1719263"/>
            <a:ext cx="5398074" cy="404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1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1514902"/>
            <a:ext cx="8574258" cy="51906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Homework 3 due today</a:t>
            </a:r>
          </a:p>
          <a:p>
            <a:endParaRPr lang="en-US" dirty="0" smtClean="0"/>
          </a:p>
          <a:p>
            <a:r>
              <a:rPr lang="en-US" dirty="0" smtClean="0"/>
              <a:t>Start on Homework 4</a:t>
            </a:r>
          </a:p>
          <a:p>
            <a:pPr lvl="1"/>
            <a:r>
              <a:rPr lang="en-US" dirty="0" smtClean="0"/>
              <a:t>Changed deadline so you have 2 full weeks – </a:t>
            </a:r>
            <a:r>
              <a:rPr lang="en-US" dirty="0" smtClean="0">
                <a:solidFill>
                  <a:srgbClr val="C00000"/>
                </a:solidFill>
              </a:rPr>
              <a:t>Due October 20</a:t>
            </a:r>
          </a:p>
          <a:p>
            <a:pPr lvl="2"/>
            <a:r>
              <a:rPr lang="en-US" dirty="0" smtClean="0"/>
              <a:t>But don’t wait until the last minute</a:t>
            </a:r>
          </a:p>
          <a:p>
            <a:pPr lvl="2"/>
            <a:r>
              <a:rPr lang="en-US" dirty="0" smtClean="0"/>
              <a:t>That will be the start of the take-home midterm as well</a:t>
            </a:r>
          </a:p>
          <a:p>
            <a:pPr lvl="3"/>
            <a:r>
              <a:rPr lang="en-US" dirty="0" smtClean="0"/>
              <a:t>Midterm grade will be </a:t>
            </a:r>
            <a:r>
              <a:rPr lang="en-US" dirty="0" err="1" smtClean="0"/>
              <a:t>homeworks</a:t>
            </a:r>
            <a:r>
              <a:rPr lang="en-US" dirty="0" smtClean="0"/>
              <a:t> 1-4 and midterm</a:t>
            </a:r>
          </a:p>
          <a:p>
            <a:pPr lvl="1"/>
            <a:r>
              <a:rPr lang="en-US" dirty="0" smtClean="0"/>
              <a:t>All the other deadlines moved back 1 lecture period as well</a:t>
            </a:r>
          </a:p>
          <a:p>
            <a:r>
              <a:rPr lang="en-US" dirty="0" smtClean="0"/>
              <a:t>At least make sure you can create a React project early</a:t>
            </a:r>
          </a:p>
          <a:p>
            <a:pPr lvl="1"/>
            <a:r>
              <a:rPr lang="en-US" dirty="0" smtClean="0"/>
              <a:t>Set up can be tricky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2"/>
            <a:ext cx="8686801" cy="471328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https://reactjs.org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A JavaScript library for building user </a:t>
            </a:r>
            <a:r>
              <a:rPr lang="en-US" dirty="0" smtClean="0"/>
              <a:t>interfaces”</a:t>
            </a:r>
          </a:p>
          <a:p>
            <a:r>
              <a:rPr lang="en-US" dirty="0" smtClean="0"/>
              <a:t>Created by Facebook and actively used</a:t>
            </a:r>
            <a:br>
              <a:rPr lang="en-US" dirty="0" smtClean="0"/>
            </a:br>
            <a:r>
              <a:rPr lang="en-US" dirty="0" smtClean="0"/>
              <a:t>and supported by them</a:t>
            </a:r>
          </a:p>
          <a:p>
            <a:r>
              <a:rPr lang="en-US" dirty="0" smtClean="0"/>
              <a:t>Goal: be more declarative, like original html and CSS</a:t>
            </a:r>
          </a:p>
          <a:p>
            <a:pPr lvl="1"/>
            <a:r>
              <a:rPr lang="en-US" dirty="0" smtClean="0"/>
              <a:t>As opposed to imperative like JavaScript</a:t>
            </a:r>
          </a:p>
          <a:p>
            <a:pPr lvl="1"/>
            <a:r>
              <a:rPr lang="en-US" dirty="0" smtClean="0"/>
              <a:t>React handles updating and redrawing as data changes</a:t>
            </a:r>
          </a:p>
          <a:p>
            <a:pPr lvl="2"/>
            <a:r>
              <a:rPr lang="en-US" dirty="0" smtClean="0"/>
              <a:t>Still need input handlers</a:t>
            </a:r>
          </a:p>
          <a:p>
            <a:pPr lvl="1"/>
            <a:r>
              <a:rPr lang="en-US" dirty="0" smtClean="0"/>
              <a:t>New way to write html with computed parameters = JSX</a:t>
            </a:r>
          </a:p>
          <a:p>
            <a:r>
              <a:rPr lang="en-US" dirty="0" smtClean="0"/>
              <a:t>Build reusable, </a:t>
            </a:r>
            <a:r>
              <a:rPr lang="en-US" dirty="0"/>
              <a:t>encapsulated </a:t>
            </a:r>
            <a:r>
              <a:rPr lang="en-US" dirty="0" smtClean="0">
                <a:solidFill>
                  <a:srgbClr val="C00000"/>
                </a:solidFill>
              </a:rPr>
              <a:t>components</a:t>
            </a:r>
          </a:p>
          <a:p>
            <a:pPr lvl="1"/>
            <a:r>
              <a:rPr lang="en-US" dirty="0" smtClean="0"/>
              <a:t>E.g., header and footer</a:t>
            </a:r>
          </a:p>
          <a:p>
            <a:r>
              <a:rPr lang="en-US" dirty="0" smtClean="0"/>
              <a:t>React can also be used “native” to make Android and iOS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10" y="2513768"/>
            <a:ext cx="1828705" cy="708623"/>
          </a:xfrm>
          <a:prstGeom prst="rect">
            <a:avLst/>
          </a:prstGeom>
        </p:spPr>
      </p:pic>
      <p:pic>
        <p:nvPicPr>
          <p:cNvPr id="9" name="Google Shape;121;p25"/>
          <p:cNvPicPr preferRelativeResize="0"/>
          <p:nvPr/>
        </p:nvPicPr>
        <p:blipFill rotWithShape="1">
          <a:blip r:embed="rId4">
            <a:alphaModFix/>
          </a:blip>
          <a:srcRect l="39169" t="13235" r="38720" b="15646"/>
          <a:stretch/>
        </p:blipFill>
        <p:spPr>
          <a:xfrm>
            <a:off x="4572000" y="258715"/>
            <a:ext cx="1641398" cy="164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52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" y="1712996"/>
            <a:ext cx="8475259" cy="47195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JSX</a:t>
            </a:r>
            <a:r>
              <a:rPr lang="en-US" dirty="0" smtClean="0"/>
              <a:t> – yet another syntax</a:t>
            </a:r>
            <a:br>
              <a:rPr lang="en-US" dirty="0" smtClean="0"/>
            </a:br>
            <a:r>
              <a:rPr lang="en-US" dirty="0" smtClean="0"/>
              <a:t>for html</a:t>
            </a:r>
          </a:p>
          <a:p>
            <a:pPr lvl="1"/>
            <a:r>
              <a:rPr lang="en-US" dirty="0" smtClean="0"/>
              <a:t>Almost like regular html, but</a:t>
            </a:r>
            <a:br>
              <a:rPr lang="en-US" dirty="0" smtClean="0"/>
            </a:br>
            <a:r>
              <a:rPr lang="en-US" dirty="0" smtClean="0"/>
              <a:t>some differences</a:t>
            </a:r>
          </a:p>
          <a:p>
            <a:pPr lvl="2"/>
            <a:r>
              <a:rPr lang="en-US" dirty="0" smtClean="0"/>
              <a:t>Yet another syntax for</a:t>
            </a:r>
            <a:br>
              <a:rPr lang="en-US" dirty="0" smtClean="0"/>
            </a:br>
            <a:r>
              <a:rPr lang="en-US" dirty="0" smtClean="0"/>
              <a:t>comments: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{\* comment *\}</a:t>
            </a:r>
          </a:p>
          <a:p>
            <a:pPr lvl="1"/>
            <a:r>
              <a:rPr lang="en-US" dirty="0" smtClean="0"/>
              <a:t>Compute elements based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props</a:t>
            </a:r>
          </a:p>
          <a:p>
            <a:pPr lvl="1"/>
            <a:r>
              <a:rPr lang="en-US" dirty="0" smtClean="0"/>
              <a:t>Computed and returned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render() </a:t>
            </a:r>
            <a:r>
              <a:rPr lang="en-US" dirty="0" smtClean="0"/>
              <a:t>methods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States</a:t>
            </a:r>
            <a:r>
              <a:rPr lang="en-US" dirty="0" smtClean="0"/>
              <a:t> – dynamic data</a:t>
            </a:r>
          </a:p>
          <a:p>
            <a:pPr lvl="1"/>
            <a:r>
              <a:rPr lang="en-US" dirty="0" smtClean="0"/>
              <a:t>Note: totally different from </a:t>
            </a:r>
            <a:r>
              <a:rPr lang="en-US" dirty="0" smtClean="0">
                <a:solidFill>
                  <a:srgbClr val="C00000"/>
                </a:solidFill>
              </a:rPr>
              <a:t>state</a:t>
            </a:r>
            <a:r>
              <a:rPr lang="en-US" dirty="0" smtClean="0"/>
              <a:t>-transition-diagrams</a:t>
            </a:r>
          </a:p>
          <a:p>
            <a:pPr lvl="1"/>
            <a:r>
              <a:rPr lang="en-US" dirty="0" smtClean="0"/>
              <a:t>Store values as JS objects</a:t>
            </a:r>
          </a:p>
          <a:p>
            <a:pPr lvl="1"/>
            <a:r>
              <a:rPr lang="en-US" dirty="0" smtClean="0"/>
              <a:t>DOM updated when state’s values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927" y="122238"/>
            <a:ext cx="4039073" cy="37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React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842"/>
            <a:ext cx="8686800" cy="47497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Can’t cover it in one lecture</a:t>
            </a:r>
          </a:p>
          <a:p>
            <a:pPr lvl="1"/>
            <a:r>
              <a:rPr lang="en-US" sz="2800" dirty="0" smtClean="0"/>
              <a:t>You are </a:t>
            </a:r>
            <a:r>
              <a:rPr lang="en-US" sz="2800" dirty="0"/>
              <a:t>responsible for learning React by </a:t>
            </a:r>
            <a:r>
              <a:rPr lang="en-US" sz="2800" dirty="0" smtClean="0"/>
              <a:t>yourself</a:t>
            </a:r>
            <a:endParaRPr lang="en-US" dirty="0" smtClean="0"/>
          </a:p>
          <a:p>
            <a:r>
              <a:rPr lang="en-US" dirty="0" smtClean="0"/>
              <a:t>Lots of great material out there to learn from</a:t>
            </a:r>
          </a:p>
          <a:p>
            <a:r>
              <a:rPr lang="en-US" dirty="0" smtClean="0"/>
              <a:t>Lots of Stack Overflow answers that cover most problems</a:t>
            </a:r>
          </a:p>
          <a:p>
            <a:r>
              <a:rPr lang="en-US" dirty="0" err="1" smtClean="0"/>
              <a:t>eCommerce</a:t>
            </a:r>
            <a:r>
              <a:rPr lang="en-US" dirty="0" smtClean="0"/>
              <a:t> websites are exactly its target application</a:t>
            </a:r>
          </a:p>
          <a:p>
            <a:r>
              <a:rPr lang="en-US" dirty="0" smtClean="0">
                <a:hlinkClick r:id="rId2"/>
              </a:rPr>
              <a:t>HW4</a:t>
            </a:r>
            <a:r>
              <a:rPr lang="en-US" dirty="0" smtClean="0"/>
              <a:t> </a:t>
            </a:r>
            <a:r>
              <a:rPr lang="en-US" smtClean="0"/>
              <a:t>write up includes </a:t>
            </a:r>
            <a:r>
              <a:rPr lang="en-US" dirty="0" smtClean="0"/>
              <a:t>an example app from Michael Liu that is similar </a:t>
            </a:r>
            <a:r>
              <a:rPr lang="en-US" smtClean="0"/>
              <a:t>to </a:t>
            </a:r>
            <a:r>
              <a:rPr lang="en-US" smtClean="0"/>
              <a:t>HW4: </a:t>
            </a:r>
            <a:r>
              <a:rPr lang="en-US" dirty="0" smtClean="0">
                <a:hlinkClick r:id="rId3"/>
              </a:rPr>
              <a:t>SSUI-Star-Wars</a:t>
            </a:r>
            <a:endParaRPr lang="en-US" dirty="0" smtClean="0"/>
          </a:p>
          <a:p>
            <a:r>
              <a:rPr lang="en-US" dirty="0" smtClean="0"/>
              <a:t>How to deploy </a:t>
            </a:r>
            <a:r>
              <a:rPr lang="en-US" dirty="0" err="1" smtClean="0"/>
              <a:t>React+Router</a:t>
            </a:r>
            <a:r>
              <a:rPr lang="en-US" dirty="0" smtClean="0"/>
              <a:t> </a:t>
            </a:r>
            <a:r>
              <a:rPr lang="en-US" dirty="0"/>
              <a:t>app to </a:t>
            </a:r>
            <a:r>
              <a:rPr lang="en-US" dirty="0" err="1"/>
              <a:t>Netlify</a:t>
            </a:r>
            <a:r>
              <a:rPr lang="en-US" dirty="0"/>
              <a:t> from </a:t>
            </a:r>
            <a:r>
              <a:rPr lang="en-US" dirty="0" smtClean="0"/>
              <a:t>GitHub:</a:t>
            </a:r>
            <a:r>
              <a:rPr lang="en-US" dirty="0"/>
              <a:t> </a:t>
            </a:r>
            <a:r>
              <a:rPr lang="en-US" sz="1900" u="sng" dirty="0" smtClean="0">
                <a:hlinkClick r:id="rId4"/>
              </a:rPr>
              <a:t>https</a:t>
            </a:r>
            <a:r>
              <a:rPr lang="en-US" sz="1900" u="sng" dirty="0">
                <a:hlinkClick r:id="rId4"/>
              </a:rPr>
              <a:t>://</a:t>
            </a:r>
            <a:r>
              <a:rPr lang="en-US" sz="1900" u="sng" dirty="0" smtClean="0">
                <a:hlinkClick r:id="rId4"/>
              </a:rPr>
              <a:t>dev.to/easybuoy/deploying-react-app-from-github-to-netlify-3a9j</a:t>
            </a:r>
            <a:endParaRPr lang="en-US" sz="2400" dirty="0" smtClean="0"/>
          </a:p>
          <a:p>
            <a:r>
              <a:rPr lang="en-US" dirty="0" smtClean="0"/>
              <a:t>Thanks </a:t>
            </a:r>
            <a:r>
              <a:rPr lang="en-US" dirty="0" smtClean="0"/>
              <a:t>to Michael also for the rest of these slides!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75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features</a:t>
            </a:r>
            <a:br>
              <a:rPr lang="en-US" dirty="0" smtClean="0"/>
            </a:br>
            <a:r>
              <a:rPr lang="en-US" dirty="0" smtClean="0"/>
              <a:t>heavily used by React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2"/>
            <a:ext cx="8523027" cy="4713287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Might want to review these features!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export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import</a:t>
            </a:r>
          </a:p>
          <a:p>
            <a:pPr lvl="1"/>
            <a:r>
              <a:rPr lang="en-US" dirty="0" smtClean="0"/>
              <a:t>React uses lots of files and need to control namespaces</a:t>
            </a:r>
          </a:p>
          <a:p>
            <a:r>
              <a:rPr lang="en-US" dirty="0">
                <a:solidFill>
                  <a:srgbClr val="C00000"/>
                </a:solidFill>
              </a:rPr>
              <a:t>spread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rest</a:t>
            </a:r>
            <a:r>
              <a:rPr lang="en-US" dirty="0"/>
              <a:t> operator:   </a:t>
            </a:r>
            <a:r>
              <a:rPr lang="en-US" dirty="0">
                <a:solidFill>
                  <a:srgbClr val="C00000"/>
                </a:solidFill>
              </a:rPr>
              <a:t>. . .</a:t>
            </a:r>
          </a:p>
          <a:p>
            <a:pPr lvl="1"/>
            <a:r>
              <a:rPr lang="en-US" dirty="0"/>
              <a:t>Flatten an array or object in place</a:t>
            </a:r>
          </a:p>
          <a:p>
            <a:pPr marL="349250" lvl="1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newArray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 = [...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oldArray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, 1, 2, 3];</a:t>
            </a:r>
            <a:br>
              <a:rPr lang="en-US" sz="19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newObject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 = {...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oldObject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900" dirty="0" err="1">
                <a:latin typeface="Consolas"/>
                <a:ea typeface="Consolas"/>
                <a:cs typeface="Consolas"/>
                <a:sym typeface="Consolas"/>
              </a:rPr>
              <a:t>newProp</a:t>
            </a:r>
            <a:r>
              <a:rPr lang="en-US" sz="1900" dirty="0">
                <a:latin typeface="Consolas"/>
                <a:ea typeface="Consolas"/>
                <a:cs typeface="Consolas"/>
                <a:sym typeface="Consolas"/>
              </a:rPr>
              <a:t>: ‘Jason’}</a:t>
            </a:r>
            <a:br>
              <a:rPr lang="en-US" sz="19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900" dirty="0">
                <a:latin typeface="Consolas"/>
                <a:ea typeface="Consolas"/>
                <a:cs typeface="Consolas"/>
                <a:sym typeface="Consolas"/>
              </a:rPr>
              <a:t>function sortNumbers(...args) { </a:t>
            </a:r>
            <a:r>
              <a:rPr lang="en" sz="1500" dirty="0">
                <a:latin typeface="Consolas"/>
                <a:ea typeface="Consolas"/>
                <a:cs typeface="Consolas"/>
                <a:sym typeface="Consolas"/>
              </a:rPr>
              <a:t>}  //args is an array of the </a:t>
            </a:r>
            <a:r>
              <a:rPr lang="en" sz="1500" dirty="0" smtClean="0">
                <a:latin typeface="Consolas"/>
                <a:ea typeface="Consolas"/>
                <a:cs typeface="Consolas"/>
                <a:sym typeface="Consolas"/>
              </a:rPr>
              <a:t>parameters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C00000"/>
                </a:solidFill>
              </a:rPr>
              <a:t>Destructuring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– assign variables </a:t>
            </a:r>
            <a:r>
              <a:rPr lang="en-US" dirty="0" smtClean="0"/>
              <a:t>using same name</a:t>
            </a:r>
            <a:br>
              <a:rPr lang="en-US" dirty="0" smtClean="0"/>
            </a:br>
            <a:r>
              <a:rPr lang="en" sz="1900" dirty="0">
                <a:latin typeface="Consolas"/>
                <a:ea typeface="Consolas"/>
                <a:cs typeface="Consolas"/>
                <a:sym typeface="Consolas"/>
              </a:rPr>
              <a:t>let {name, loc} = func(); </a:t>
            </a:r>
            <a:r>
              <a:rPr lang="en" sz="1500" dirty="0">
                <a:latin typeface="Consolas"/>
                <a:ea typeface="Consolas"/>
                <a:cs typeface="Consolas"/>
                <a:sym typeface="Consolas"/>
              </a:rPr>
              <a:t>// returns object with name: and loc: </a:t>
            </a:r>
            <a:r>
              <a:rPr lang="en" sz="1500" dirty="0" smtClean="0">
                <a:latin typeface="Consolas"/>
                <a:ea typeface="Consolas"/>
                <a:cs typeface="Consolas"/>
                <a:sym typeface="Consolas"/>
              </a:rPr>
              <a:t>fields</a:t>
            </a:r>
            <a:endParaRPr lang="en-US" sz="1400" dirty="0">
              <a:latin typeface="Consolas"/>
              <a:ea typeface="Consolas"/>
              <a:cs typeface="Consolas"/>
              <a:sym typeface="Averag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27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JavaScript array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ar1.map(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– returns a new array of calling </a:t>
            </a:r>
            <a:r>
              <a:rPr lang="en-US" dirty="0" err="1" smtClean="0"/>
              <a:t>fn</a:t>
            </a:r>
            <a:r>
              <a:rPr lang="en-US" dirty="0" smtClean="0"/>
              <a:t> on each element of ar1</a:t>
            </a:r>
            <a:br>
              <a:rPr lang="en-US" dirty="0" smtClean="0"/>
            </a:br>
            <a:r>
              <a:rPr lang="en-US" sz="2000" dirty="0" err="1" smtClean="0"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 err="1" smtClean="0">
                <a:latin typeface="Consolas"/>
                <a:ea typeface="Consolas"/>
                <a:cs typeface="Consolas"/>
                <a:sym typeface="Consolas"/>
              </a:rPr>
              <a:t>doubleNumArray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 err="1" smtClean="0">
                <a:latin typeface="Consolas"/>
                <a:ea typeface="Consolas"/>
                <a:cs typeface="Consolas"/>
                <a:sym typeface="Consolas"/>
              </a:rPr>
              <a:t>numbers.map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 err="1" smtClean="0"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 =&gt; </a:t>
            </a:r>
            <a:r>
              <a:rPr lang="en-US" sz="2000" dirty="0" err="1" smtClean="0"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-US" sz="2000" dirty="0" smtClean="0">
                <a:latin typeface="Consolas"/>
                <a:ea typeface="Consolas"/>
                <a:cs typeface="Consolas"/>
                <a:sym typeface="Consolas"/>
              </a:rPr>
              <a:t> * 2);</a:t>
            </a:r>
            <a:endParaRPr lang="en-US" sz="2000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ar2.filter(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– returns a new array containing the elements of ar2 that when passed to </a:t>
            </a:r>
            <a:r>
              <a:rPr lang="en-US" dirty="0" err="1" smtClean="0"/>
              <a:t>fn</a:t>
            </a:r>
            <a:r>
              <a:rPr lang="en-US" dirty="0" smtClean="0"/>
              <a:t> </a:t>
            </a:r>
            <a:r>
              <a:rPr lang="en-US" dirty="0"/>
              <a:t>return true</a:t>
            </a:r>
            <a:br>
              <a:rPr lang="en-US" dirty="0"/>
            </a:br>
            <a:r>
              <a:rPr lang="en-US" sz="2000" dirty="0" err="1">
                <a:latin typeface="Consolas"/>
                <a:ea typeface="Consolas"/>
                <a:cs typeface="Consolas"/>
              </a:rPr>
              <a:t>const</a:t>
            </a:r>
            <a:r>
              <a:rPr lang="en-US" sz="2000" dirty="0">
                <a:latin typeface="Consolas"/>
                <a:ea typeface="Consolas"/>
                <a:cs typeface="Consolas"/>
              </a:rPr>
              <a:t> result = </a:t>
            </a:r>
            <a:r>
              <a:rPr lang="en-US" sz="2000" dirty="0" err="1">
                <a:latin typeface="Consolas"/>
                <a:ea typeface="Consolas"/>
                <a:cs typeface="Consolas"/>
              </a:rPr>
              <a:t>words.filter</a:t>
            </a:r>
            <a:r>
              <a:rPr lang="en-US" sz="2000" dirty="0">
                <a:latin typeface="Consolas"/>
                <a:ea typeface="Consolas"/>
                <a:cs typeface="Consolas"/>
              </a:rPr>
              <a:t>(word =&gt; </a:t>
            </a:r>
            <a:r>
              <a:rPr lang="en-US" sz="2000" dirty="0" err="1">
                <a:latin typeface="Consolas"/>
                <a:ea typeface="Consolas"/>
                <a:cs typeface="Consolas"/>
              </a:rPr>
              <a:t>word.length</a:t>
            </a:r>
            <a:r>
              <a:rPr lang="en-US" sz="2000" dirty="0">
                <a:latin typeface="Consolas"/>
                <a:ea typeface="Consolas"/>
                <a:cs typeface="Consolas"/>
              </a:rPr>
              <a:t> &gt; 6);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34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React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" y="914400"/>
            <a:ext cx="8229600" cy="1616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Elements of the web page</a:t>
            </a:r>
          </a:p>
          <a:p>
            <a:r>
              <a:rPr lang="en-US" dirty="0" smtClean="0"/>
              <a:t>Styled with regular CSS</a:t>
            </a:r>
          </a:p>
          <a:p>
            <a:r>
              <a:rPr lang="en-US" dirty="0" smtClean="0"/>
              <a:t>Defined using </a:t>
            </a:r>
            <a:r>
              <a:rPr lang="en-US" dirty="0" err="1" smtClean="0"/>
              <a:t>jsx</a:t>
            </a:r>
            <a:r>
              <a:rPr lang="en-US" dirty="0" smtClean="0"/>
              <a:t>:</a:t>
            </a:r>
          </a:p>
          <a:p>
            <a:r>
              <a:rPr lang="en-US" dirty="0" smtClean="0"/>
              <a:t>Use “</a:t>
            </a:r>
            <a:r>
              <a:rPr lang="en-US" dirty="0" err="1" smtClean="0"/>
              <a:t>class</a:t>
            </a:r>
            <a:r>
              <a:rPr lang="en-US" u="sng" dirty="0" err="1" smtClean="0"/>
              <a:t>Name</a:t>
            </a:r>
            <a:r>
              <a:rPr lang="en-US" dirty="0" smtClean="0"/>
              <a:t>” for CSS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Google Shape;362;p50"/>
          <p:cNvSpPr txBox="1">
            <a:spLocks/>
          </p:cNvSpPr>
          <p:nvPr/>
        </p:nvSpPr>
        <p:spPr bwMode="auto">
          <a:xfrm>
            <a:off x="590475" y="2803750"/>
            <a:ext cx="2365500" cy="9766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"p1"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lang="en-US" sz="1100" kern="0" dirty="0" smtClean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"p2"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lang="en-US" sz="1100" kern="0" dirty="0" smtClean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"p3"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100" kern="0" dirty="0">
              <a:solidFill>
                <a:srgbClr val="ABB2B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Google Shape;364;p50"/>
          <p:cNvSpPr txBox="1">
            <a:spLocks/>
          </p:cNvSpPr>
          <p:nvPr/>
        </p:nvSpPr>
        <p:spPr bwMode="auto">
          <a:xfrm>
            <a:off x="590475" y="3887824"/>
            <a:ext cx="2365500" cy="264945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.person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10px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border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1100" kern="0" dirty="0" err="1" smtClean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aaa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err="1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lightyellow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padding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5px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10px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250px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box-shadow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4px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4px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1100" kern="0" dirty="0" smtClean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888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30px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20px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100" kern="0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100" kern="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Google Shape;365;p50"/>
          <p:cNvSpPr txBox="1">
            <a:spLocks/>
          </p:cNvSpPr>
          <p:nvPr/>
        </p:nvSpPr>
        <p:spPr bwMode="auto">
          <a:xfrm>
            <a:off x="3243715" y="2475246"/>
            <a:ext cx="4262556" cy="42848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err="1" smtClean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(props)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 smtClean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 smtClean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100" kern="0" dirty="0" smtClean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"person"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&gt;{name}&lt;/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&gt;Location: {location}&lt;/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&gt;Birthday: {birthday}&lt;/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&lt;/</a:t>
            </a:r>
            <a:r>
              <a:rPr lang="en-US" sz="1100" kern="0" dirty="0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100" kern="0" dirty="0" smtClean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err="1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1100" kern="0" dirty="0" err="1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1100" kern="0" dirty="0" smtClean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"Jason"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"Pittsburgh"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"August 4"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1100" kern="0" dirty="0" err="1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'#p1'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100" kern="0" dirty="0" smtClean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err="1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1100" kern="0" dirty="0" err="1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1100" kern="0" dirty="0" smtClean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"Michael"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"Pittsburgh"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"June 12"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1100" kern="0" dirty="0" err="1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'#p2'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100" kern="0" dirty="0" smtClean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100" kern="0" dirty="0" err="1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1100" kern="0" dirty="0" err="1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1100" kern="0" dirty="0" smtClean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"Elon"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"LA"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1100" kern="0" dirty="0" smtClean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"June 28"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1100" kern="0" dirty="0" smtClean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100" kern="0" dirty="0" err="1" smtClean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1100" kern="0" dirty="0" err="1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100" kern="0" dirty="0" err="1" smtClean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100" kern="0" dirty="0" smtClean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'#p3'</a:t>
            </a:r>
            <a:r>
              <a:rPr lang="en-US" sz="1100" kern="0" dirty="0" smtClean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100" kern="0" dirty="0">
              <a:solidFill>
                <a:srgbClr val="C678D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9" name="Google Shape;36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1868" y="2396189"/>
            <a:ext cx="1640951" cy="3255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4449170" y="2163820"/>
            <a:ext cx="122830" cy="102062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9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 is Client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Compiled into pure JavaScript</a:t>
            </a:r>
          </a:p>
          <a:p>
            <a:r>
              <a:rPr lang="en-US" dirty="0" smtClean="0"/>
              <a:t>But uses lots of libraries</a:t>
            </a:r>
          </a:p>
          <a:p>
            <a:r>
              <a:rPr lang="en-US" dirty="0" err="1" smtClean="0">
                <a:solidFill>
                  <a:schemeClr val="accent6"/>
                </a:solidFill>
              </a:rPr>
              <a:t>npm</a:t>
            </a:r>
            <a:r>
              <a:rPr lang="en-US" dirty="0" smtClean="0"/>
              <a:t> to manage everything for you</a:t>
            </a:r>
          </a:p>
          <a:p>
            <a:pPr lvl="1"/>
            <a:r>
              <a:rPr lang="en-US" dirty="0">
                <a:hlinkClick r:id="rId2"/>
              </a:rPr>
              <a:t>https://www.npmjs.com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Originally:</a:t>
            </a:r>
            <a:r>
              <a:rPr lang="en-US" dirty="0"/>
              <a:t> </a:t>
            </a:r>
            <a:r>
              <a:rPr lang="en-US" b="1" dirty="0"/>
              <a:t>Node Package </a:t>
            </a:r>
            <a:r>
              <a:rPr lang="en-US" b="1" dirty="0" smtClean="0"/>
              <a:t>Manager</a:t>
            </a:r>
          </a:p>
          <a:p>
            <a:pPr lvl="1"/>
            <a:r>
              <a:rPr lang="en-US" dirty="0" smtClean="0"/>
              <a:t>Command line interface</a:t>
            </a:r>
          </a:p>
          <a:p>
            <a:pPr lvl="1"/>
            <a:r>
              <a:rPr lang="en-US" dirty="0" smtClean="0"/>
              <a:t>Requires using a server on your machine</a:t>
            </a:r>
          </a:p>
          <a:p>
            <a:pPr lvl="2"/>
            <a:r>
              <a:rPr lang="en-US" dirty="0" smtClean="0"/>
              <a:t>Automatically recompiles when edit code</a:t>
            </a:r>
          </a:p>
          <a:p>
            <a:r>
              <a:rPr lang="en-US" dirty="0" smtClean="0"/>
              <a:t>Start with </a:t>
            </a:r>
            <a:r>
              <a:rPr lang="en-US" dirty="0"/>
              <a:t>React </a:t>
            </a:r>
            <a:r>
              <a:rPr lang="en-US" dirty="0" smtClean="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create-react-app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2019 - 2020 - Brad Myers &amp; Michael Liu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39" y="3363189"/>
            <a:ext cx="590476" cy="561905"/>
          </a:xfrm>
          <a:prstGeom prst="rect">
            <a:avLst/>
          </a:prstGeom>
        </p:spPr>
      </p:pic>
      <p:pic>
        <p:nvPicPr>
          <p:cNvPr id="8" name="Google Shape;49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116" y="2775214"/>
            <a:ext cx="1472657" cy="57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67953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55539</TotalTime>
  <Words>1746</Words>
  <Application>Microsoft Office PowerPoint</Application>
  <PresentationFormat>On-screen Show (4:3)</PresentationFormat>
  <Paragraphs>234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Average</vt:lpstr>
      <vt:lpstr>Consolas</vt:lpstr>
      <vt:lpstr>Courier New</vt:lpstr>
      <vt:lpstr>Tahoma</vt:lpstr>
      <vt:lpstr>Wingdings</vt:lpstr>
      <vt:lpstr>lecture template_polo</vt:lpstr>
      <vt:lpstr>Lecture 11: React for JavaScript</vt:lpstr>
      <vt:lpstr>Logistics</vt:lpstr>
      <vt:lpstr>What is React</vt:lpstr>
      <vt:lpstr>Key Concepts</vt:lpstr>
      <vt:lpstr>Learning React</vt:lpstr>
      <vt:lpstr>JavaScript features heavily used by React</vt:lpstr>
      <vt:lpstr>Useful JavaScript array functions</vt:lpstr>
      <vt:lpstr>React Components</vt:lpstr>
      <vt:lpstr>React is Client Side</vt:lpstr>
      <vt:lpstr>Starting and Running</vt:lpstr>
      <vt:lpstr>Structure of our React apps</vt:lpstr>
      <vt:lpstr>Create components</vt:lpstr>
      <vt:lpstr>React Router</vt:lpstr>
      <vt:lpstr>Dynamic Contents: Props and State</vt:lpstr>
      <vt:lpstr>Dynamic Contents: Props and State</vt:lpstr>
      <vt:lpstr>this.setState</vt:lpstr>
      <vt:lpstr>Conditional rendering</vt:lpstr>
      <vt:lpstr>Rendering Lists</vt:lpstr>
      <vt:lpstr>Michael’s sample app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1001</cp:revision>
  <cp:lastPrinted>1601-01-01T00:00:00Z</cp:lastPrinted>
  <dcterms:created xsi:type="dcterms:W3CDTF">2001-06-15T20:03:27Z</dcterms:created>
  <dcterms:modified xsi:type="dcterms:W3CDTF">2020-10-06T14:27:38Z</dcterms:modified>
</cp:coreProperties>
</file>