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0"/>
  </p:notesMasterIdLst>
  <p:sldIdLst>
    <p:sldId id="282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70" r:id="rId18"/>
    <p:sldId id="36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86416" autoAdjust="0"/>
  </p:normalViewPr>
  <p:slideViewPr>
    <p:cSldViewPr snapToGrid="0">
      <p:cViewPr varScale="1">
        <p:scale>
          <a:sx n="77" d="100"/>
          <a:sy n="77" d="100"/>
        </p:scale>
        <p:origin x="69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2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4684-CB0F-47D7-971C-1D44DFDB370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8394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15D9E7-3102-4940-BF3F-F9F9A20440E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93105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18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3205F-0847-4EC9-B985-DF14EBEFDDB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497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electronjs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alsamiq.com/wireframes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stacktips.com/tutorials/android/android-studio-features/attachment/android-studio-viewing-layout_build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qeBkQaoIBmwK9Z7LmWP4L_4GKgddzNn7YmvSQuPukGo/edi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cmu.edu/~NatProg/papers/Stylos2007APIDesignDecisions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Lecture 10:</a:t>
            </a:r>
            <a:br>
              <a:rPr lang="en-US" sz="2800" dirty="0" smtClean="0"/>
            </a:br>
            <a:r>
              <a:rPr lang="en-US" b="0" dirty="0"/>
              <a:t>What is "User Interface Software", Overview of UI Software and Tools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37" y="82834"/>
            <a:ext cx="7543800" cy="1295400"/>
          </a:xfrm>
        </p:spPr>
        <p:txBody>
          <a:bodyPr/>
          <a:lstStyle/>
          <a:p>
            <a:r>
              <a:rPr lang="en-US" dirty="0" smtClean="0"/>
              <a:t>UI Runtime Pipeline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1378234"/>
            <a:ext cx="1340561" cy="134056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2825083" y="1729341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012437" y="1729341"/>
            <a:ext cx="767362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 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436094" y="1734616"/>
            <a:ext cx="1293456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Hardware Sensor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02628" y="1766359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Toolkit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29979"/>
            <a:ext cx="1210397" cy="150627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44747" y="260583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03683" y="353782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 bwMode="auto">
          <a:xfrm>
            <a:off x="941696" y="2552108"/>
            <a:ext cx="6291618" cy="745851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cubicBezTo>
                  <a:pt x="1819701" y="25214"/>
                  <a:pt x="4922291" y="482"/>
                  <a:pt x="5459103" y="75642"/>
                </a:cubicBezTo>
                <a:cubicBezTo>
                  <a:pt x="5995915" y="150802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 flipV="1">
            <a:off x="941695" y="3351689"/>
            <a:ext cx="6291618" cy="745851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cubicBezTo>
                  <a:pt x="1819701" y="25214"/>
                  <a:pt x="4922291" y="482"/>
                  <a:pt x="5459103" y="75642"/>
                </a:cubicBezTo>
                <a:cubicBezTo>
                  <a:pt x="5995915" y="150802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5719778" y="4315676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4403133" y="4315676"/>
            <a:ext cx="1184267" cy="62779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Drawing Package 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3608560" y="4303977"/>
            <a:ext cx="676838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2455870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1292614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Screen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7388874" y="3000436"/>
            <a:ext cx="1635486" cy="618034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Application Code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5587400" y="2552108"/>
            <a:ext cx="690570" cy="1610459"/>
          </a:xfrm>
          <a:custGeom>
            <a:avLst/>
            <a:gdLst>
              <a:gd name="connsiteX0" fmla="*/ 0 w 805218"/>
              <a:gd name="connsiteY0" fmla="*/ 0 h 1487606"/>
              <a:gd name="connsiteX1" fmla="*/ 805218 w 805218"/>
              <a:gd name="connsiteY1" fmla="*/ 1487606 h 1487606"/>
              <a:gd name="connsiteX0" fmla="*/ 0 w 805218"/>
              <a:gd name="connsiteY0" fmla="*/ 0 h 1487606"/>
              <a:gd name="connsiteX1" fmla="*/ 545911 w 805218"/>
              <a:gd name="connsiteY1" fmla="*/ 723332 h 1487606"/>
              <a:gd name="connsiteX2" fmla="*/ 805218 w 805218"/>
              <a:gd name="connsiteY2" fmla="*/ 1487606 h 1487606"/>
              <a:gd name="connsiteX0" fmla="*/ 0 w 805218"/>
              <a:gd name="connsiteY0" fmla="*/ 0 h 1487606"/>
              <a:gd name="connsiteX1" fmla="*/ 545911 w 805218"/>
              <a:gd name="connsiteY1" fmla="*/ 723332 h 1487606"/>
              <a:gd name="connsiteX2" fmla="*/ 805218 w 805218"/>
              <a:gd name="connsiteY2" fmla="*/ 1487606 h 148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5218" h="1487606">
                <a:moveTo>
                  <a:pt x="0" y="0"/>
                </a:moveTo>
                <a:cubicBezTo>
                  <a:pt x="127379" y="250209"/>
                  <a:pt x="459475" y="468574"/>
                  <a:pt x="545911" y="723332"/>
                </a:cubicBezTo>
                <a:lnTo>
                  <a:pt x="805218" y="1487606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79799" y="2863159"/>
            <a:ext cx="16937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Syntactic</a:t>
            </a:r>
            <a:br>
              <a:rPr lang="en-US" dirty="0" smtClean="0"/>
            </a:br>
            <a:r>
              <a:rPr lang="en-US" dirty="0" smtClean="0"/>
              <a:t>feedback /</a:t>
            </a:r>
          </a:p>
          <a:p>
            <a:r>
              <a:rPr lang="en-US" dirty="0" smtClean="0"/>
              <a:t>View/controller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7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37" y="95613"/>
            <a:ext cx="7543800" cy="1295400"/>
          </a:xfrm>
        </p:spPr>
        <p:txBody>
          <a:bodyPr/>
          <a:lstStyle/>
          <a:p>
            <a:r>
              <a:rPr lang="en-US" dirty="0" smtClean="0"/>
              <a:t>UI Runtime Pipeline</a:t>
            </a:r>
            <a:br>
              <a:rPr lang="en-US" dirty="0" smtClean="0"/>
            </a:br>
            <a:r>
              <a:rPr lang="en-US" dirty="0" smtClean="0"/>
              <a:t>w/ Browser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1378234"/>
            <a:ext cx="1340561" cy="134056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2825083" y="1729341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012437" y="1729341"/>
            <a:ext cx="767362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 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436094" y="1734616"/>
            <a:ext cx="1293456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Hardware Sensor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02628" y="1766359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7388874" y="3000436"/>
            <a:ext cx="1635486" cy="618034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Application Code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719778" y="4315676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4403133" y="4315676"/>
            <a:ext cx="1184267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Drawing Package 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3608560" y="4303977"/>
            <a:ext cx="676838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455870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1292614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Screen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29979"/>
            <a:ext cx="1210397" cy="150627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44747" y="260583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03683" y="353782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 bwMode="auto">
          <a:xfrm flipV="1">
            <a:off x="941698" y="1395922"/>
            <a:ext cx="5209564" cy="1181002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105624"/>
              <a:gd name="connsiteY0" fmla="*/ 27829 h 369023"/>
              <a:gd name="connsiteX1" fmla="*/ 5849913 w 6105624"/>
              <a:gd name="connsiteY1" fmla="*/ 28614 h 369023"/>
              <a:gd name="connsiteX2" fmla="*/ 6086901 w 6105624"/>
              <a:gd name="connsiteY2" fmla="*/ 369023 h 369023"/>
              <a:gd name="connsiteX0" fmla="*/ 0 w 6353664"/>
              <a:gd name="connsiteY0" fmla="*/ 17064 h 319047"/>
              <a:gd name="connsiteX1" fmla="*/ 5849913 w 6353664"/>
              <a:gd name="connsiteY1" fmla="*/ 17849 h 319047"/>
              <a:gd name="connsiteX2" fmla="*/ 6184604 w 6353664"/>
              <a:gd name="connsiteY2" fmla="*/ 319047 h 319047"/>
              <a:gd name="connsiteX0" fmla="*/ 0 w 6398735"/>
              <a:gd name="connsiteY0" fmla="*/ 1304 h 303287"/>
              <a:gd name="connsiteX1" fmla="*/ 5849913 w 6398735"/>
              <a:gd name="connsiteY1" fmla="*/ 2089 h 303287"/>
              <a:gd name="connsiteX2" fmla="*/ 6187795 w 6398735"/>
              <a:gd name="connsiteY2" fmla="*/ 65462 h 303287"/>
              <a:gd name="connsiteX3" fmla="*/ 6184604 w 6398735"/>
              <a:gd name="connsiteY3" fmla="*/ 303287 h 303287"/>
              <a:gd name="connsiteX0" fmla="*/ 0 w 6215734"/>
              <a:gd name="connsiteY0" fmla="*/ 6481 h 308464"/>
              <a:gd name="connsiteX1" fmla="*/ 5849913 w 6215734"/>
              <a:gd name="connsiteY1" fmla="*/ 7266 h 308464"/>
              <a:gd name="connsiteX2" fmla="*/ 6187795 w 6215734"/>
              <a:gd name="connsiteY2" fmla="*/ 70639 h 308464"/>
              <a:gd name="connsiteX3" fmla="*/ 6184604 w 6215734"/>
              <a:gd name="connsiteY3" fmla="*/ 308464 h 308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734" h="308464">
                <a:moveTo>
                  <a:pt x="0" y="6481"/>
                </a:moveTo>
                <a:cubicBezTo>
                  <a:pt x="1819701" y="31695"/>
                  <a:pt x="5665366" y="-17686"/>
                  <a:pt x="5849913" y="7266"/>
                </a:cubicBezTo>
                <a:cubicBezTo>
                  <a:pt x="6034460" y="32218"/>
                  <a:pt x="6132013" y="20439"/>
                  <a:pt x="6187795" y="70639"/>
                </a:cubicBezTo>
                <a:cubicBezTo>
                  <a:pt x="6243577" y="120839"/>
                  <a:pt x="6201419" y="268826"/>
                  <a:pt x="6184604" y="30846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941695" y="4097540"/>
            <a:ext cx="6421824" cy="1010212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575528 w 6086901"/>
              <a:gd name="connsiteY1" fmla="*/ 29547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lnTo>
                  <a:pt x="5575528" y="29547"/>
                </a:lnTo>
                <a:cubicBezTo>
                  <a:pt x="6112340" y="104707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5855860" y="684625"/>
            <a:ext cx="1237323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Browser 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6243373" y="1378234"/>
            <a:ext cx="1208302" cy="808850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Html / canvas spec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7046793" y="2219496"/>
            <a:ext cx="1254129" cy="62779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" dist="1270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Toolkits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7409346" y="4598471"/>
            <a:ext cx="1208302" cy="808850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Html / canvas spec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7322575" y="3722575"/>
            <a:ext cx="1254129" cy="62779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" dist="1270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Toolkits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3" name="Freeform 2"/>
          <p:cNvSpPr/>
          <p:nvPr/>
        </p:nvSpPr>
        <p:spPr bwMode="auto">
          <a:xfrm>
            <a:off x="7185294" y="1009934"/>
            <a:ext cx="1456611" cy="1842448"/>
          </a:xfrm>
          <a:custGeom>
            <a:avLst/>
            <a:gdLst>
              <a:gd name="connsiteX0" fmla="*/ 0 w 1501254"/>
              <a:gd name="connsiteY0" fmla="*/ 0 h 1828800"/>
              <a:gd name="connsiteX1" fmla="*/ 1501254 w 1501254"/>
              <a:gd name="connsiteY1" fmla="*/ 1828800 h 1828800"/>
              <a:gd name="connsiteX0" fmla="*/ 0 w 1501254"/>
              <a:gd name="connsiteY0" fmla="*/ 0 h 1828800"/>
              <a:gd name="connsiteX1" fmla="*/ 1037230 w 1501254"/>
              <a:gd name="connsiteY1" fmla="*/ 859809 h 1828800"/>
              <a:gd name="connsiteX2" fmla="*/ 1501254 w 1501254"/>
              <a:gd name="connsiteY2" fmla="*/ 1828800 h 1828800"/>
              <a:gd name="connsiteX0" fmla="*/ 0 w 1351129"/>
              <a:gd name="connsiteY0" fmla="*/ 0 h 1842448"/>
              <a:gd name="connsiteX1" fmla="*/ 1037230 w 1351129"/>
              <a:gd name="connsiteY1" fmla="*/ 859809 h 1842448"/>
              <a:gd name="connsiteX2" fmla="*/ 1351129 w 1351129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4002" h="1842448">
                <a:moveTo>
                  <a:pt x="0" y="0"/>
                </a:moveTo>
                <a:cubicBezTo>
                  <a:pt x="250209" y="291152"/>
                  <a:pt x="932597" y="532263"/>
                  <a:pt x="1037230" y="859809"/>
                </a:cubicBezTo>
                <a:cubicBezTo>
                  <a:pt x="1141863" y="1187355"/>
                  <a:pt x="1382974" y="1514902"/>
                  <a:pt x="1351129" y="1842448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0"/>
          <p:cNvSpPr/>
          <p:nvPr/>
        </p:nvSpPr>
        <p:spPr bwMode="auto">
          <a:xfrm flipV="1">
            <a:off x="8686800" y="3722574"/>
            <a:ext cx="241699" cy="1385177"/>
          </a:xfrm>
          <a:custGeom>
            <a:avLst/>
            <a:gdLst>
              <a:gd name="connsiteX0" fmla="*/ 0 w 1501254"/>
              <a:gd name="connsiteY0" fmla="*/ 0 h 1828800"/>
              <a:gd name="connsiteX1" fmla="*/ 1501254 w 1501254"/>
              <a:gd name="connsiteY1" fmla="*/ 1828800 h 1828800"/>
              <a:gd name="connsiteX0" fmla="*/ 0 w 1501254"/>
              <a:gd name="connsiteY0" fmla="*/ 0 h 1828800"/>
              <a:gd name="connsiteX1" fmla="*/ 1037230 w 1501254"/>
              <a:gd name="connsiteY1" fmla="*/ 859809 h 1828800"/>
              <a:gd name="connsiteX2" fmla="*/ 1501254 w 1501254"/>
              <a:gd name="connsiteY2" fmla="*/ 1828800 h 1828800"/>
              <a:gd name="connsiteX0" fmla="*/ 0 w 1351129"/>
              <a:gd name="connsiteY0" fmla="*/ 0 h 1842448"/>
              <a:gd name="connsiteX1" fmla="*/ 1037230 w 1351129"/>
              <a:gd name="connsiteY1" fmla="*/ 859809 h 1842448"/>
              <a:gd name="connsiteX2" fmla="*/ 1351129 w 1351129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4002" h="1842448">
                <a:moveTo>
                  <a:pt x="0" y="0"/>
                </a:moveTo>
                <a:cubicBezTo>
                  <a:pt x="250209" y="291152"/>
                  <a:pt x="932597" y="532263"/>
                  <a:pt x="1037230" y="859809"/>
                </a:cubicBezTo>
                <a:cubicBezTo>
                  <a:pt x="1141863" y="1187355"/>
                  <a:pt x="1382974" y="1514902"/>
                  <a:pt x="1351129" y="1842448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triangle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 flipV="1">
            <a:off x="6599724" y="2715812"/>
            <a:ext cx="684444" cy="1323926"/>
          </a:xfrm>
          <a:custGeom>
            <a:avLst/>
            <a:gdLst>
              <a:gd name="connsiteX0" fmla="*/ 415816 w 702419"/>
              <a:gd name="connsiteY0" fmla="*/ 0 h 1255594"/>
              <a:gd name="connsiteX1" fmla="*/ 6383 w 702419"/>
              <a:gd name="connsiteY1" fmla="*/ 709684 h 1255594"/>
              <a:gd name="connsiteX2" fmla="*/ 702419 w 702419"/>
              <a:gd name="connsiteY2" fmla="*/ 1255594 h 1255594"/>
              <a:gd name="connsiteX0" fmla="*/ 1146178 w 1146178"/>
              <a:gd name="connsiteY0" fmla="*/ 0 h 1309594"/>
              <a:gd name="connsiteX1" fmla="*/ 5395 w 1146178"/>
              <a:gd name="connsiteY1" fmla="*/ 763684 h 1309594"/>
              <a:gd name="connsiteX2" fmla="*/ 701431 w 1146178"/>
              <a:gd name="connsiteY2" fmla="*/ 1309594 h 1309594"/>
              <a:gd name="connsiteX0" fmla="*/ 1146178 w 1146178"/>
              <a:gd name="connsiteY0" fmla="*/ 0 h 1309594"/>
              <a:gd name="connsiteX1" fmla="*/ 5395 w 1146178"/>
              <a:gd name="connsiteY1" fmla="*/ 763684 h 1309594"/>
              <a:gd name="connsiteX2" fmla="*/ 701431 w 1146178"/>
              <a:gd name="connsiteY2" fmla="*/ 1309594 h 130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178" h="1309594">
                <a:moveTo>
                  <a:pt x="1146178" y="0"/>
                </a:moveTo>
                <a:cubicBezTo>
                  <a:pt x="574759" y="155709"/>
                  <a:pt x="79519" y="545418"/>
                  <a:pt x="5395" y="763684"/>
                </a:cubicBezTo>
                <a:cubicBezTo>
                  <a:pt x="-68729" y="981950"/>
                  <a:pt x="644565" y="1145821"/>
                  <a:pt x="701431" y="13095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8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92413"/>
          </a:xfrm>
        </p:spPr>
        <p:txBody>
          <a:bodyPr/>
          <a:lstStyle/>
          <a:p>
            <a:r>
              <a:rPr lang="en-US" dirty="0" smtClean="0"/>
              <a:t>UI Tools stack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32344"/>
              </p:ext>
            </p:extLst>
          </p:nvPr>
        </p:nvGraphicFramePr>
        <p:xfrm>
          <a:off x="791571" y="1400440"/>
          <a:ext cx="7342494" cy="4846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342494">
                  <a:extLst>
                    <a:ext uri="{9D8B030D-6E8A-4147-A177-3AD203B41FA5}">
                      <a16:colId xmlns:a16="http://schemas.microsoft.com/office/drawing/2014/main" val="2788815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Interactive Tools</a:t>
                      </a:r>
                      <a:br>
                        <a:rPr lang="en-US" sz="3200" dirty="0" smtClean="0"/>
                      </a:br>
                      <a:r>
                        <a:rPr lang="en-US" sz="3200" dirty="0" smtClean="0"/>
                        <a:t>(Builders,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Prototypers</a:t>
                      </a:r>
                      <a:r>
                        <a:rPr lang="en-US" sz="3200" baseline="0" dirty="0" smtClean="0"/>
                        <a:t>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774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Framework</a:t>
                      </a:r>
                      <a:br>
                        <a:rPr lang="en-US" sz="3200" dirty="0" smtClean="0"/>
                      </a:br>
                      <a:r>
                        <a:rPr lang="en-US" sz="3200" dirty="0" smtClean="0"/>
                        <a:t>(Architecture,</a:t>
                      </a:r>
                      <a:r>
                        <a:rPr lang="en-US" sz="3200" baseline="0" dirty="0" smtClean="0"/>
                        <a:t> Objects)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539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Toolkit</a:t>
                      </a:r>
                      <a:r>
                        <a:rPr lang="en-US" sz="3200" baseline="0" dirty="0" smtClean="0"/>
                        <a:t/>
                      </a:r>
                      <a:br>
                        <a:rPr lang="en-US" sz="3200" baseline="0" dirty="0" smtClean="0"/>
                      </a:br>
                      <a:r>
                        <a:rPr lang="en-US" sz="3200" baseline="0" dirty="0" smtClean="0"/>
                        <a:t>(library, programming interface)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74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OS / Windows Interface</a:t>
                      </a:r>
                      <a:br>
                        <a:rPr lang="en-US" sz="3200" dirty="0" smtClean="0"/>
                      </a:br>
                      <a:r>
                        <a:rPr lang="en-US" sz="3200" dirty="0" smtClean="0"/>
                        <a:t>(Input and Output)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08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Device</a:t>
                      </a:r>
                      <a:r>
                        <a:rPr lang="en-US" sz="3200" baseline="0" dirty="0" smtClean="0"/>
                        <a:t> Drivers &amp; Hardware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65038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999353" y="267949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/>
              <a:t>Optional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620938" y="2154125"/>
            <a:ext cx="56137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/>
              <a:t>}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82115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2238"/>
            <a:ext cx="8229601" cy="1295400"/>
          </a:xfrm>
        </p:spPr>
        <p:txBody>
          <a:bodyPr/>
          <a:lstStyle/>
          <a:p>
            <a:r>
              <a:rPr lang="en-US" dirty="0" smtClean="0"/>
              <a:t>From the bottom: Windows &amp;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/>
          </a:bodyPr>
          <a:lstStyle/>
          <a:p>
            <a:r>
              <a:rPr lang="en-US" dirty="0" smtClean="0"/>
              <a:t>Window System + Operating System</a:t>
            </a:r>
          </a:p>
          <a:p>
            <a:pPr lvl="1"/>
            <a:r>
              <a:rPr lang="en-US" dirty="0" smtClean="0"/>
              <a:t>Microsoft Windows, </a:t>
            </a:r>
            <a:r>
              <a:rPr lang="en-US" dirty="0" err="1" smtClean="0"/>
              <a:t>MacOS</a:t>
            </a:r>
            <a:r>
              <a:rPr lang="en-US" dirty="0" smtClean="0"/>
              <a:t>, Android, iOS, etc.</a:t>
            </a:r>
          </a:p>
          <a:p>
            <a:r>
              <a:rPr lang="en-US" dirty="0" smtClean="0"/>
              <a:t>Unix &amp; older OS’s separated OS, Windows</a:t>
            </a:r>
          </a:p>
          <a:p>
            <a:pPr lvl="1"/>
            <a:r>
              <a:rPr lang="en-US" dirty="0" smtClean="0"/>
              <a:t>SunOS: X Windows or </a:t>
            </a:r>
            <a:r>
              <a:rPr lang="en-US" dirty="0" err="1" smtClean="0"/>
              <a:t>NeWS</a:t>
            </a:r>
            <a:r>
              <a:rPr lang="en-US" dirty="0" smtClean="0"/>
              <a:t> or </a:t>
            </a:r>
            <a:r>
              <a:rPr lang="en-US" dirty="0" err="1" smtClean="0"/>
              <a:t>SunTools</a:t>
            </a:r>
            <a:endParaRPr lang="en-US" dirty="0" smtClean="0"/>
          </a:p>
          <a:p>
            <a:r>
              <a:rPr lang="en-US" dirty="0" smtClean="0"/>
              <a:t>Low level input events – </a:t>
            </a:r>
            <a:r>
              <a:rPr lang="en-US" dirty="0" err="1" smtClean="0"/>
              <a:t>keycodes</a:t>
            </a:r>
            <a:r>
              <a:rPr lang="en-US" dirty="0" smtClean="0"/>
              <a:t>, mouse position, values from accelerometers</a:t>
            </a:r>
          </a:p>
          <a:p>
            <a:r>
              <a:rPr lang="en-US" dirty="0" smtClean="0"/>
              <a:t>Low level graphics primitives</a:t>
            </a:r>
          </a:p>
          <a:p>
            <a:pPr lvl="1"/>
            <a:r>
              <a:rPr lang="en-US" dirty="0" smtClean="0"/>
              <a:t>Draw Circle, Draw Line, set pixel color</a:t>
            </a:r>
          </a:p>
          <a:p>
            <a:r>
              <a:rPr lang="en-US" dirty="0" smtClean="0"/>
              <a:t>Clipped to window boundaries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44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(Specific meaning, one part of the tool set)</a:t>
            </a:r>
          </a:p>
          <a:p>
            <a:r>
              <a:rPr lang="en-US" dirty="0" smtClean="0"/>
              <a:t>A library of procedures</a:t>
            </a:r>
          </a:p>
          <a:p>
            <a:pPr lvl="1"/>
            <a:r>
              <a:rPr lang="en-US" dirty="0" smtClean="0"/>
              <a:t>Only a </a:t>
            </a:r>
            <a:r>
              <a:rPr lang="en-US" dirty="0" smtClean="0">
                <a:solidFill>
                  <a:srgbClr val="C00000"/>
                </a:solidFill>
              </a:rPr>
              <a:t>programming interface</a:t>
            </a:r>
          </a:p>
          <a:p>
            <a:r>
              <a:rPr lang="en-US" dirty="0" smtClean="0"/>
              <a:t>Provides higher-level “widgets”</a:t>
            </a:r>
          </a:p>
          <a:p>
            <a:pPr lvl="1"/>
            <a:r>
              <a:rPr lang="en-US" dirty="0" smtClean="0"/>
              <a:t>Also called “controls”</a:t>
            </a:r>
          </a:p>
          <a:p>
            <a:pPr lvl="1"/>
            <a:r>
              <a:rPr lang="en-US" dirty="0" smtClean="0"/>
              <a:t>Scroll bars, buttons, text input fields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Html, canvas, </a:t>
            </a:r>
            <a:r>
              <a:rPr lang="en-US" dirty="0" err="1" smtClean="0"/>
              <a:t>svg</a:t>
            </a:r>
            <a:endParaRPr lang="en-US" dirty="0"/>
          </a:p>
          <a:p>
            <a:pPr lvl="1"/>
            <a:r>
              <a:rPr lang="en-US" dirty="0"/>
              <a:t>Java Swing, SWT, AWT</a:t>
            </a:r>
          </a:p>
          <a:p>
            <a:pPr lvl="1"/>
            <a:r>
              <a:rPr lang="en-US" dirty="0" smtClean="0"/>
              <a:t>Win32, Macintosh “toolbox”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31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17839"/>
          </a:xfrm>
        </p:spPr>
        <p:txBody>
          <a:bodyPr/>
          <a:lstStyle/>
          <a:p>
            <a:r>
              <a:rPr lang="en-US" dirty="0" smtClean="0"/>
              <a:t>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417638"/>
            <a:ext cx="8857397" cy="501491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Higher-level programming architecture</a:t>
            </a:r>
          </a:p>
          <a:p>
            <a:pPr lvl="1"/>
            <a:r>
              <a:rPr lang="en-US" dirty="0" smtClean="0"/>
              <a:t>Generally all-encompassing – controls </a:t>
            </a:r>
            <a:r>
              <a:rPr lang="en-US" i="1" dirty="0" smtClean="0"/>
              <a:t>all</a:t>
            </a:r>
            <a:r>
              <a:rPr lang="en-US" dirty="0" smtClean="0"/>
              <a:t> of the way apps are built</a:t>
            </a:r>
          </a:p>
          <a:p>
            <a:r>
              <a:rPr lang="en-US" dirty="0" smtClean="0"/>
              <a:t>Supports common </a:t>
            </a:r>
            <a:r>
              <a:rPr lang="en-US" dirty="0" smtClean="0">
                <a:solidFill>
                  <a:srgbClr val="C00000"/>
                </a:solidFill>
              </a:rPr>
              <a:t>design patterns</a:t>
            </a:r>
          </a:p>
          <a:p>
            <a:pPr lvl="1"/>
            <a:r>
              <a:rPr lang="en-US" dirty="0" smtClean="0"/>
              <a:t>Listener pattern, data bindings, etc.</a:t>
            </a:r>
          </a:p>
          <a:p>
            <a:r>
              <a:rPr lang="en-US" dirty="0" smtClean="0"/>
              <a:t>Significantly affects design of applications</a:t>
            </a:r>
          </a:p>
          <a:p>
            <a:r>
              <a:rPr lang="en-US" dirty="0" smtClean="0"/>
              <a:t>Often object-oriented</a:t>
            </a:r>
          </a:p>
          <a:p>
            <a:pPr lvl="1"/>
            <a:r>
              <a:rPr lang="en-US" dirty="0" smtClean="0"/>
              <a:t>“Foundation Classes”</a:t>
            </a:r>
          </a:p>
          <a:p>
            <a:r>
              <a:rPr lang="en-US" dirty="0" smtClean="0"/>
              <a:t>Often cross-platform (iOS + Android)</a:t>
            </a:r>
          </a:p>
          <a:p>
            <a:pPr lvl="1"/>
            <a:r>
              <a:rPr lang="en-US" dirty="0" smtClean="0"/>
              <a:t>React native, Flutter, Microsoft’s </a:t>
            </a:r>
            <a:r>
              <a:rPr lang="en-US" dirty="0" err="1" smtClean="0"/>
              <a:t>Xamarin</a:t>
            </a:r>
            <a:r>
              <a:rPr lang="en-US" dirty="0"/>
              <a:t>, </a:t>
            </a:r>
            <a:r>
              <a:rPr lang="en-US" dirty="0" smtClean="0"/>
              <a:t>Titanium, …</a:t>
            </a:r>
          </a:p>
          <a:p>
            <a:pPr lvl="1"/>
            <a:r>
              <a:rPr lang="en-US" dirty="0"/>
              <a:t>Electron (</a:t>
            </a:r>
            <a:r>
              <a:rPr lang="en-US" u="sng" dirty="0">
                <a:hlinkClick r:id="rId2"/>
              </a:rPr>
              <a:t>https://electronjs.org</a:t>
            </a:r>
            <a:r>
              <a:rPr lang="en-US" u="sng" dirty="0" smtClean="0">
                <a:hlinkClick r:id="rId2"/>
              </a:rPr>
              <a:t>/</a:t>
            </a:r>
            <a:r>
              <a:rPr lang="en-US" dirty="0" smtClean="0"/>
              <a:t>)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/>
              <a:t>cross-platform toolkit for desktop apps</a:t>
            </a:r>
            <a:endParaRPr lang="en-US" dirty="0" smtClean="0"/>
          </a:p>
          <a:p>
            <a:r>
              <a:rPr lang="en-US" dirty="0" smtClean="0"/>
              <a:t>Sometimes hard to distinguish from “toolkits”</a:t>
            </a:r>
          </a:p>
          <a:p>
            <a:pPr lvl="1"/>
            <a:r>
              <a:rPr lang="en-US" dirty="0" smtClean="0"/>
              <a:t>(So we usually won’t!)</a:t>
            </a:r>
            <a:endParaRPr lang="en-US" dirty="0"/>
          </a:p>
          <a:p>
            <a:r>
              <a:rPr lang="en-US" dirty="0" smtClean="0"/>
              <a:t>Other Examples:</a:t>
            </a:r>
          </a:p>
          <a:p>
            <a:pPr lvl="1"/>
            <a:r>
              <a:rPr lang="en-US" dirty="0" smtClean="0"/>
              <a:t>Historical: Apple </a:t>
            </a:r>
            <a:r>
              <a:rPr lang="en-US" dirty="0" err="1" smtClean="0"/>
              <a:t>MacApp</a:t>
            </a:r>
            <a:r>
              <a:rPr lang="en-US" dirty="0" smtClean="0"/>
              <a:t>, my Amulet</a:t>
            </a:r>
          </a:p>
          <a:p>
            <a:pPr lvl="1"/>
            <a:r>
              <a:rPr lang="en-US" dirty="0" smtClean="0"/>
              <a:t>Current: Unity, AngularJS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82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14911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 smtClean="0"/>
              <a:t>Not</a:t>
            </a:r>
            <a:r>
              <a:rPr lang="en-US" dirty="0" smtClean="0"/>
              <a:t> a programming interface</a:t>
            </a:r>
          </a:p>
          <a:p>
            <a:r>
              <a:rPr lang="en-US" dirty="0" smtClean="0"/>
              <a:t>Supports designers who might not be programmers</a:t>
            </a:r>
          </a:p>
          <a:p>
            <a:r>
              <a:rPr lang="en-US" dirty="0" smtClean="0"/>
              <a:t>Select widgets and place them</a:t>
            </a:r>
          </a:p>
          <a:p>
            <a:pPr lvl="1"/>
            <a:r>
              <a:rPr lang="en-US" dirty="0" smtClean="0"/>
              <a:t>Layout, possibly with constraints</a:t>
            </a:r>
          </a:p>
          <a:p>
            <a:pPr lvl="1"/>
            <a:r>
              <a:rPr lang="en-US" dirty="0" smtClean="0"/>
              <a:t>Specify properties of widgets</a:t>
            </a:r>
          </a:p>
          <a:p>
            <a:r>
              <a:rPr lang="en-US" dirty="0" smtClean="0"/>
              <a:t>Prototypes </a:t>
            </a:r>
            <a:r>
              <a:rPr lang="en-US" i="1" dirty="0" smtClean="0"/>
              <a:t>or</a:t>
            </a:r>
            <a:r>
              <a:rPr lang="en-US" dirty="0" smtClean="0"/>
              <a:t> real code</a:t>
            </a:r>
          </a:p>
          <a:p>
            <a:pPr lvl="1"/>
            <a:r>
              <a:rPr lang="en-US" dirty="0" smtClean="0"/>
              <a:t>For real code, often built into IDEs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Adobe Dreamweaver for web pages</a:t>
            </a:r>
          </a:p>
          <a:p>
            <a:pPr lvl="1"/>
            <a:r>
              <a:rPr lang="en-US" dirty="0" err="1" smtClean="0"/>
              <a:t>Prototypers</a:t>
            </a:r>
            <a:r>
              <a:rPr lang="en-US" dirty="0" smtClean="0"/>
              <a:t>: </a:t>
            </a:r>
            <a:r>
              <a:rPr lang="en-US" dirty="0" err="1" smtClean="0"/>
              <a:t>Balsamiq</a:t>
            </a:r>
            <a:r>
              <a:rPr lang="en-US" dirty="0" smtClean="0"/>
              <a:t>, </a:t>
            </a:r>
            <a:r>
              <a:rPr lang="en-US" dirty="0" err="1" smtClean="0"/>
              <a:t>Axure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Resource editors &amp; builders: Eclipse, </a:t>
            </a:r>
            <a:r>
              <a:rPr lang="en-US" dirty="0" err="1" smtClean="0"/>
              <a:t>Xcode</a:t>
            </a:r>
            <a:r>
              <a:rPr lang="en-US" dirty="0" smtClean="0"/>
              <a:t> IB, Android studio, Microsoft Visual Basic IDE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29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lsamiq Wireframes - Industry Standard Low-Fidelity Wireframing Software |  Balsami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38" y="1"/>
            <a:ext cx="687613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295400"/>
          </a:xfrm>
        </p:spPr>
        <p:txBody>
          <a:bodyPr/>
          <a:lstStyle/>
          <a:p>
            <a:r>
              <a:rPr lang="en-US" dirty="0" err="1" smtClean="0"/>
              <a:t>Balsamiq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58144"/>
            <a:ext cx="2404997" cy="4411662"/>
          </a:xfrm>
        </p:spPr>
        <p:txBody>
          <a:bodyPr>
            <a:normAutofit/>
          </a:bodyPr>
          <a:lstStyle/>
          <a:p>
            <a:r>
              <a:rPr lang="en-US" sz="2000" dirty="0">
                <a:hlinkClick r:id="rId3"/>
              </a:rPr>
              <a:t>https://balsamiq.com/wireframes</a:t>
            </a:r>
            <a:r>
              <a:rPr lang="en-US" sz="2000" dirty="0" smtClean="0">
                <a:hlinkClick r:id="rId3"/>
              </a:rPr>
              <a:t>/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50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Studio Builder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77711"/>
            <a:ext cx="9144000" cy="523505"/>
          </a:xfrm>
        </p:spPr>
        <p:txBody>
          <a:bodyPr>
            <a:normAutofit/>
          </a:bodyPr>
          <a:lstStyle/>
          <a:p>
            <a:r>
              <a:rPr lang="en-US" sz="1200" dirty="0">
                <a:hlinkClick r:id="rId2"/>
              </a:rPr>
              <a:t>https://</a:t>
            </a:r>
            <a:r>
              <a:rPr lang="en-US" sz="1200" dirty="0" smtClean="0">
                <a:hlinkClick r:id="rId2"/>
              </a:rPr>
              <a:t>stacktips.com/tutorials/android/android-studio-features/attachment/android-studio-viewing-layout_builder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993" y="1346955"/>
            <a:ext cx="7346813" cy="473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12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42" y="1719263"/>
            <a:ext cx="8574258" cy="4608966"/>
          </a:xfrm>
        </p:spPr>
        <p:txBody>
          <a:bodyPr>
            <a:normAutofit/>
          </a:bodyPr>
          <a:lstStyle/>
          <a:p>
            <a:r>
              <a:rPr lang="en-US" dirty="0" smtClean="0"/>
              <a:t>Homework 2 almost graded</a:t>
            </a:r>
          </a:p>
          <a:p>
            <a:pPr lvl="1"/>
            <a:r>
              <a:rPr lang="en-US" dirty="0" smtClean="0"/>
              <a:t>Will be released later today</a:t>
            </a:r>
          </a:p>
          <a:p>
            <a:pPr lvl="1"/>
            <a:r>
              <a:rPr lang="en-US" dirty="0" smtClean="0"/>
              <a:t>Great job! Average = 91.7</a:t>
            </a:r>
          </a:p>
          <a:p>
            <a:pPr lvl="1"/>
            <a:r>
              <a:rPr lang="en-US" dirty="0" smtClean="0"/>
              <a:t>Please take recommendations into account</a:t>
            </a:r>
          </a:p>
          <a:p>
            <a:pPr lvl="1"/>
            <a:r>
              <a:rPr lang="en-US" dirty="0" smtClean="0"/>
              <a:t>Note: please fix typos in homework 1 screens!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 smtClean="0"/>
              <a:t>is Homework 3 going?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26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82252" y="272550"/>
            <a:ext cx="7543800" cy="1078765"/>
          </a:xfrm>
        </p:spPr>
        <p:txBody>
          <a:bodyPr/>
          <a:lstStyle/>
          <a:p>
            <a:pPr eaLnBrk="1" hangingPunct="1"/>
            <a:r>
              <a:rPr lang="en-US" dirty="0" smtClean="0"/>
              <a:t>What does UI Software encompass?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134" y="1313737"/>
            <a:ext cx="8819866" cy="531921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600" dirty="0" smtClean="0"/>
              <a:t>“User Interface Software”</a:t>
            </a:r>
          </a:p>
          <a:p>
            <a:pPr lvl="1" eaLnBrk="1" hangingPunct="1"/>
            <a:r>
              <a:rPr lang="en-US" sz="2200" dirty="0" smtClean="0"/>
              <a:t>All the software that </a:t>
            </a:r>
            <a:r>
              <a:rPr lang="en-US" sz="2200" dirty="0" smtClean="0">
                <a:solidFill>
                  <a:schemeClr val="accent2"/>
                </a:solidFill>
              </a:rPr>
              <a:t>implements</a:t>
            </a:r>
            <a:r>
              <a:rPr lang="en-US" sz="2200" i="1" dirty="0" smtClean="0"/>
              <a:t> </a:t>
            </a:r>
            <a:r>
              <a:rPr lang="en-US" sz="2200" dirty="0" smtClean="0"/>
              <a:t>the </a:t>
            </a:r>
            <a:r>
              <a:rPr lang="en-US" sz="2200" dirty="0" smtClean="0">
                <a:solidFill>
                  <a:schemeClr val="accent2"/>
                </a:solidFill>
              </a:rPr>
              <a:t>user interface</a:t>
            </a:r>
          </a:p>
          <a:p>
            <a:pPr lvl="1" eaLnBrk="1" hangingPunct="1"/>
            <a:r>
              <a:rPr lang="en-US" sz="2200" dirty="0" smtClean="0"/>
              <a:t>“User Interface” = The part of an application that a person (user) can see or interact with (look + feel)</a:t>
            </a:r>
          </a:p>
          <a:p>
            <a:pPr lvl="2" eaLnBrk="1" hangingPunct="1"/>
            <a:r>
              <a:rPr lang="en-US" sz="1900" dirty="0" smtClean="0"/>
              <a:t>Often distinguished from the “functionality” (back-end) implementation</a:t>
            </a:r>
          </a:p>
          <a:p>
            <a:pPr lvl="2" eaLnBrk="1" hangingPunct="1"/>
            <a:r>
              <a:rPr lang="en-US" sz="1900" dirty="0" smtClean="0"/>
              <a:t>Some ambiguity if a tool is specifically for “UI” part</a:t>
            </a:r>
          </a:p>
          <a:p>
            <a:pPr eaLnBrk="1" hangingPunct="1"/>
            <a:r>
              <a:rPr lang="en-US" sz="2600" dirty="0" smtClean="0"/>
              <a:t>User Interface Software </a:t>
            </a:r>
            <a:r>
              <a:rPr lang="en-US" sz="2600" dirty="0" smtClean="0">
                <a:solidFill>
                  <a:schemeClr val="accent2"/>
                </a:solidFill>
              </a:rPr>
              <a:t>Tools</a:t>
            </a:r>
          </a:p>
          <a:p>
            <a:pPr lvl="1" eaLnBrk="1" hangingPunct="1"/>
            <a:r>
              <a:rPr lang="en-US" sz="2200" dirty="0" smtClean="0"/>
              <a:t>Ways to help programmers create user interface software</a:t>
            </a:r>
          </a:p>
          <a:p>
            <a:pPr eaLnBrk="1" hangingPunct="1"/>
            <a:r>
              <a:rPr lang="en-US" sz="2600" dirty="0" smtClean="0"/>
              <a:t>Tools used by UI Designers and UI Builders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118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Tools = </a:t>
            </a:r>
            <a:r>
              <a:rPr lang="en-US" dirty="0" smtClean="0"/>
              <a:t>UI </a:t>
            </a:r>
            <a:r>
              <a:rPr lang="en-US" dirty="0" smtClean="0">
                <a:solidFill>
                  <a:srgbClr val="C00000"/>
                </a:solidFill>
              </a:rPr>
              <a:t>Frameworks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00000"/>
                </a:solidFill>
              </a:rPr>
              <a:t>Toolkits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00000"/>
                </a:solidFill>
              </a:rPr>
              <a:t>Development Kits = SDK, Libraries</a:t>
            </a:r>
          </a:p>
          <a:p>
            <a:pPr lvl="1"/>
            <a:r>
              <a:rPr lang="en-US" dirty="0"/>
              <a:t>UI </a:t>
            </a:r>
            <a:r>
              <a:rPr lang="en-US" dirty="0">
                <a:solidFill>
                  <a:srgbClr val="C00000"/>
                </a:solidFill>
              </a:rPr>
              <a:t>APIs</a:t>
            </a:r>
            <a:r>
              <a:rPr lang="en-US" dirty="0"/>
              <a:t> = Application Programming Interfaces (APIs)</a:t>
            </a:r>
          </a:p>
          <a:p>
            <a:pPr lvl="1"/>
            <a:r>
              <a:rPr lang="en-US" dirty="0"/>
              <a:t>Old names = </a:t>
            </a:r>
            <a:r>
              <a:rPr lang="en-US" dirty="0" smtClean="0">
                <a:solidFill>
                  <a:srgbClr val="C00000"/>
                </a:solidFill>
              </a:rPr>
              <a:t>User Interface Management Systems (UIMS), User Interface Development Environments (UIDE)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Micro-Service Architecture</a:t>
            </a:r>
            <a:r>
              <a:rPr lang="en-US" dirty="0" smtClean="0"/>
              <a:t> for web UIs</a:t>
            </a:r>
          </a:p>
          <a:p>
            <a:r>
              <a:rPr lang="en-US" dirty="0" smtClean="0"/>
              <a:t>Also interactive tools: </a:t>
            </a:r>
            <a:r>
              <a:rPr lang="en-US" dirty="0" smtClean="0">
                <a:solidFill>
                  <a:srgbClr val="C00000"/>
                </a:solidFill>
              </a:rPr>
              <a:t>Resource Editors, Interface Builders, </a:t>
            </a:r>
            <a:r>
              <a:rPr lang="en-US" dirty="0" err="1" smtClean="0">
                <a:solidFill>
                  <a:srgbClr val="C00000"/>
                </a:solidFill>
              </a:rPr>
              <a:t>Prototypers</a:t>
            </a:r>
            <a:r>
              <a:rPr lang="en-US" dirty="0" smtClean="0">
                <a:solidFill>
                  <a:srgbClr val="C00000"/>
                </a:solidFill>
              </a:rPr>
              <a:t>, UI Builders</a:t>
            </a:r>
          </a:p>
          <a:p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57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03287"/>
          </a:xfrm>
        </p:spPr>
        <p:txBody>
          <a:bodyPr/>
          <a:lstStyle/>
          <a:p>
            <a:pPr eaLnBrk="1" hangingPunct="1"/>
            <a:r>
              <a:rPr lang="en-US" smtClean="0"/>
              <a:t>Examples of UI Software Tools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5526"/>
            <a:ext cx="8686800" cy="55324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We created </a:t>
            </a:r>
            <a:r>
              <a:rPr lang="en-US" sz="2400" dirty="0"/>
              <a:t>a list in 2017 = </a:t>
            </a:r>
            <a:r>
              <a:rPr lang="en-US" sz="1400" dirty="0">
                <a:hlinkClick r:id="rId3"/>
              </a:rPr>
              <a:t>https</a:t>
            </a:r>
            <a:r>
              <a:rPr lang="en-US" sz="1400" dirty="0" smtClean="0">
                <a:hlinkClick r:id="rId3"/>
              </a:rPr>
              <a:t>://docs.google.com/document/d/1qeBkQaoIBmwK9Z7LmWP4L_4GKgddzNn7YmvSQuPukGo</a:t>
            </a:r>
            <a:endParaRPr lang="en-US" sz="1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i="1" dirty="0" smtClean="0"/>
              <a:t>Over 100!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Lots of new ones that should be added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APIs for UI development: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JavaScript/Web: </a:t>
            </a:r>
            <a:r>
              <a:rPr lang="en-US" sz="2000" dirty="0" err="1" smtClean="0"/>
              <a:t>ReactJS</a:t>
            </a:r>
            <a:r>
              <a:rPr lang="en-US" sz="2000" dirty="0" smtClean="0"/>
              <a:t>, </a:t>
            </a:r>
            <a:r>
              <a:rPr lang="en-US" sz="2000" dirty="0" err="1" smtClean="0"/>
              <a:t>Vue</a:t>
            </a:r>
            <a:r>
              <a:rPr lang="en-US" sz="2000" dirty="0" smtClean="0"/>
              <a:t>, AngularJS</a:t>
            </a:r>
            <a:endParaRPr 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Apple Cocoa, Carbon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Microsoft Foundation Classes, </a:t>
            </a:r>
            <a:r>
              <a:rPr lang="en-US" sz="2000" dirty="0" err="1" smtClean="0"/>
              <a:t>.Net</a:t>
            </a:r>
            <a:r>
              <a:rPr lang="en-US" sz="2000" dirty="0" smtClean="0"/>
              <a:t>, </a:t>
            </a:r>
            <a:r>
              <a:rPr lang="en-US" sz="2000" dirty="0" err="1" smtClean="0"/>
              <a:t>wx</a:t>
            </a:r>
            <a:r>
              <a:rPr lang="en-US" sz="2000" dirty="0" smtClean="0"/>
              <a:t>-Python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Java AWT, Swing, Android UI classes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Interactive tools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Visual Basic </a:t>
            </a:r>
            <a:r>
              <a:rPr lang="en-US" sz="2000" dirty="0" err="1" smtClean="0"/>
              <a:t>.Net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Adobe Flash, Adobe Catalyst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Prototypers</a:t>
            </a:r>
            <a:r>
              <a:rPr lang="en-US" sz="2000" dirty="0" smtClean="0"/>
              <a:t> like </a:t>
            </a:r>
            <a:r>
              <a:rPr lang="en-US" sz="2000" dirty="0" err="1" smtClean="0"/>
              <a:t>Axure</a:t>
            </a:r>
            <a:r>
              <a:rPr lang="en-US" sz="2000" dirty="0" smtClean="0"/>
              <a:t>, </a:t>
            </a:r>
            <a:r>
              <a:rPr lang="en-US" sz="2000" dirty="0" err="1" smtClean="0"/>
              <a:t>Balsamiq</a:t>
            </a:r>
            <a:r>
              <a:rPr lang="en-US" sz="2000" dirty="0" smtClean="0"/>
              <a:t>, Adobe XD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Research systems: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Garnet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Amulet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ConstraintJS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InterState</a:t>
            </a:r>
            <a:endParaRPr lang="en-US" sz="1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8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19458"/>
          </a:xfrm>
        </p:spPr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5469"/>
            <a:ext cx="8454788" cy="544545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Virtually all UIs are created using such Tools</a:t>
            </a:r>
          </a:p>
          <a:p>
            <a:r>
              <a:rPr lang="en-US" dirty="0" smtClean="0"/>
              <a:t>Previous </a:t>
            </a:r>
            <a:r>
              <a:rPr lang="en-US" dirty="0" smtClean="0">
                <a:solidFill>
                  <a:srgbClr val="C00000"/>
                </a:solidFill>
              </a:rPr>
              <a:t>research</a:t>
            </a:r>
            <a:r>
              <a:rPr lang="en-US" dirty="0" smtClean="0"/>
              <a:t> has </a:t>
            </a:r>
            <a:r>
              <a:rPr lang="en-US" dirty="0" smtClean="0">
                <a:solidFill>
                  <a:srgbClr val="C00000"/>
                </a:solidFill>
              </a:rPr>
              <a:t>influenced</a:t>
            </a:r>
            <a:r>
              <a:rPr lang="en-US" dirty="0" smtClean="0"/>
              <a:t> today’s tools</a:t>
            </a:r>
          </a:p>
          <a:p>
            <a:pPr lvl="1"/>
            <a:r>
              <a:rPr lang="en-US" dirty="0" smtClean="0"/>
              <a:t>Enormous impact!</a:t>
            </a:r>
          </a:p>
          <a:p>
            <a:r>
              <a:rPr lang="en-US" dirty="0" smtClean="0"/>
              <a:t>New tools are created all the time</a:t>
            </a:r>
          </a:p>
          <a:p>
            <a:pPr lvl="1"/>
            <a:r>
              <a:rPr lang="en-US" dirty="0" smtClean="0"/>
              <a:t>E.g., Flutter for Dart language and mobile</a:t>
            </a:r>
          </a:p>
          <a:p>
            <a:pPr lvl="1"/>
            <a:r>
              <a:rPr lang="en-US" dirty="0" smtClean="0"/>
              <a:t>Some are easier to use than others!</a:t>
            </a:r>
          </a:p>
          <a:p>
            <a:r>
              <a:rPr lang="en-US" dirty="0" smtClean="0"/>
              <a:t>Principles and architectures for good designs</a:t>
            </a:r>
          </a:p>
          <a:p>
            <a:pPr lvl="1"/>
            <a:r>
              <a:rPr lang="en-US" dirty="0" smtClean="0"/>
              <a:t>Avoid “reinventing the wheel”</a:t>
            </a:r>
          </a:p>
          <a:p>
            <a:pPr lvl="1"/>
            <a:r>
              <a:rPr lang="en-US" dirty="0" smtClean="0"/>
              <a:t>What are the “best practices” for these tools</a:t>
            </a:r>
          </a:p>
          <a:p>
            <a:r>
              <a:rPr lang="en-US" dirty="0" smtClean="0"/>
              <a:t>Modern UIs and Tools for web, phones, wearables, Smart TVs, etc. </a:t>
            </a:r>
            <a:r>
              <a:rPr lang="en-US" dirty="0" smtClean="0">
                <a:solidFill>
                  <a:srgbClr val="C00000"/>
                </a:solidFill>
              </a:rPr>
              <a:t>all use similar designs</a:t>
            </a:r>
          </a:p>
          <a:p>
            <a:pPr lvl="1"/>
            <a:r>
              <a:rPr lang="en-US" dirty="0" smtClean="0"/>
              <a:t>Speech and conversational interfaces are different</a:t>
            </a:r>
          </a:p>
          <a:p>
            <a:r>
              <a:rPr lang="en-US" dirty="0" smtClean="0"/>
              <a:t>Research topic in ACM UIST, CHI</a:t>
            </a:r>
          </a:p>
          <a:p>
            <a:pPr lvl="1"/>
            <a:r>
              <a:rPr lang="en-US" dirty="0" smtClean="0"/>
              <a:t>Also ICSE, SPLASH, PLATEAU, CHASE, many others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14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Analogy with OS or Compilers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CS curriculums, often teach Operating Systems, Compilers, Networking</a:t>
            </a:r>
          </a:p>
          <a:p>
            <a:pPr lvl="1"/>
            <a:r>
              <a:rPr lang="en-US" dirty="0" smtClean="0"/>
              <a:t>Even though most people will just </a:t>
            </a:r>
            <a:r>
              <a:rPr lang="en-US" i="1" dirty="0" smtClean="0"/>
              <a:t>use</a:t>
            </a:r>
            <a:r>
              <a:rPr lang="en-US" dirty="0" smtClean="0"/>
              <a:t> these</a:t>
            </a:r>
          </a:p>
          <a:p>
            <a:pPr lvl="1"/>
            <a:r>
              <a:rPr lang="en-US" dirty="0" smtClean="0"/>
              <a:t>Useful to know the </a:t>
            </a:r>
            <a:r>
              <a:rPr lang="en-US" i="1" dirty="0" smtClean="0"/>
              <a:t>key principles</a:t>
            </a:r>
            <a:endParaRPr lang="en-US" dirty="0" smtClean="0"/>
          </a:p>
          <a:p>
            <a:pPr lvl="1"/>
            <a:r>
              <a:rPr lang="en-US" dirty="0" smtClean="0"/>
              <a:t>Lasts longer than the specifics of one current tool</a:t>
            </a:r>
          </a:p>
          <a:p>
            <a:r>
              <a:rPr lang="en-US" dirty="0" smtClean="0"/>
              <a:t>Some people will need to know how to </a:t>
            </a:r>
            <a:r>
              <a:rPr lang="en-US" i="1" dirty="0" smtClean="0"/>
              <a:t>build</a:t>
            </a:r>
            <a:r>
              <a:rPr lang="en-US" dirty="0" smtClean="0"/>
              <a:t> the next generation of tools</a:t>
            </a:r>
          </a:p>
          <a:p>
            <a:r>
              <a:rPr lang="en-US" dirty="0" smtClean="0"/>
              <a:t>The algorithms, architectures, design patterns, and principles are useful in </a:t>
            </a:r>
            <a:r>
              <a:rPr lang="en-US" i="1" dirty="0" smtClean="0"/>
              <a:t>other</a:t>
            </a:r>
            <a:r>
              <a:rPr lang="en-US" dirty="0" smtClean="0"/>
              <a:t> situations as well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72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25" y="698500"/>
            <a:ext cx="4460875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Stakeholders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762" y="1582784"/>
            <a:ext cx="7742238" cy="484976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600" dirty="0" smtClean="0"/>
              <a:t>Many groups of people</a:t>
            </a:r>
          </a:p>
          <a:p>
            <a:pPr eaLnBrk="1" hangingPunct="1"/>
            <a:r>
              <a:rPr lang="en-US" sz="2600" dirty="0" smtClean="0"/>
              <a:t>Need unambiguous names</a:t>
            </a:r>
          </a:p>
          <a:p>
            <a:pPr lvl="1" eaLnBrk="1" hangingPunct="1"/>
            <a:r>
              <a:rPr lang="en-US" sz="2200" dirty="0" smtClean="0"/>
              <a:t>Too many “users”</a:t>
            </a:r>
          </a:p>
          <a:p>
            <a:pPr eaLnBrk="1" hangingPunct="1"/>
            <a:r>
              <a:rPr lang="en-US" sz="2600" dirty="0" smtClean="0">
                <a:solidFill>
                  <a:srgbClr val="C00000"/>
                </a:solidFill>
              </a:rPr>
              <a:t>Tool Designers</a:t>
            </a:r>
            <a:endParaRPr lang="en-US" sz="2600" dirty="0"/>
          </a:p>
          <a:p>
            <a:pPr eaLnBrk="1" hangingPunct="1"/>
            <a:r>
              <a:rPr lang="en-US" sz="2600" dirty="0" smtClean="0">
                <a:solidFill>
                  <a:srgbClr val="C00000"/>
                </a:solidFill>
              </a:rPr>
              <a:t>Tool Users </a:t>
            </a:r>
            <a:r>
              <a:rPr lang="en-US" sz="2600" dirty="0" smtClean="0"/>
              <a:t>(are programmers)</a:t>
            </a:r>
          </a:p>
          <a:p>
            <a:pPr eaLnBrk="1" hangingPunct="1"/>
            <a:r>
              <a:rPr lang="en-US" sz="2600" dirty="0" smtClean="0"/>
              <a:t>Users of products created</a:t>
            </a:r>
            <a:br>
              <a:rPr lang="en-US" sz="2600" dirty="0" smtClean="0"/>
            </a:br>
            <a:r>
              <a:rPr lang="en-US" sz="2600" dirty="0" smtClean="0"/>
              <a:t>with the tools = </a:t>
            </a:r>
            <a:r>
              <a:rPr lang="en-US" sz="2600" dirty="0" smtClean="0">
                <a:solidFill>
                  <a:srgbClr val="C00000"/>
                </a:solidFill>
              </a:rPr>
              <a:t>consumers</a:t>
            </a:r>
            <a:br>
              <a:rPr lang="en-US" sz="2600" dirty="0" smtClean="0">
                <a:solidFill>
                  <a:srgbClr val="C00000"/>
                </a:solidFill>
              </a:rPr>
            </a:br>
            <a:r>
              <a:rPr lang="en-US" sz="2600" dirty="0"/>
              <a:t>or</a:t>
            </a:r>
            <a:r>
              <a:rPr lang="en-US" sz="2600" dirty="0" smtClean="0">
                <a:solidFill>
                  <a:srgbClr val="C00000"/>
                </a:solidFill>
              </a:rPr>
              <a:t> end-users</a:t>
            </a:r>
          </a:p>
          <a:p>
            <a:pPr eaLnBrk="1" hangingPunct="1"/>
            <a:endParaRPr lang="en-US" sz="26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/>
            <a:r>
              <a:rPr lang="en-US" sz="1400" dirty="0" smtClean="0"/>
              <a:t>Source: </a:t>
            </a:r>
            <a:r>
              <a:rPr lang="en-US" sz="1200" dirty="0" smtClean="0"/>
              <a:t>Jeffrey Stylos and Brad Myers, "Mapping the Space of API Design Decisions," </a:t>
            </a:r>
            <a:r>
              <a:rPr lang="en-US" sz="1200" i="1" dirty="0" smtClean="0"/>
              <a:t>2007 IEEE Symposium on Visual Languages and Human-Centric Computing, VL/HCC'07</a:t>
            </a:r>
            <a:r>
              <a:rPr lang="en-US" sz="1200" dirty="0" smtClean="0"/>
              <a:t>. Sept 23-27, 2007, Coeur d'Alene, Idaho. pp. 50-57. </a:t>
            </a:r>
            <a:r>
              <a:rPr lang="en-US" sz="1200" dirty="0" smtClean="0">
                <a:hlinkClick r:id="rId4"/>
              </a:rPr>
              <a:t>pdf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78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49959"/>
          </a:xfrm>
        </p:spPr>
        <p:txBody>
          <a:bodyPr/>
          <a:lstStyle/>
          <a:p>
            <a:r>
              <a:rPr lang="en-US" dirty="0" smtClean="0"/>
              <a:t>Who Are Developers?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064" y="959264"/>
            <a:ext cx="8839872" cy="355791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Programming tools are not just used by highly-trained professional programmers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End-User Programmers</a:t>
            </a:r>
            <a:r>
              <a:rPr lang="en-US" sz="2000" dirty="0" smtClean="0"/>
              <a:t> = People whose primary job is </a:t>
            </a:r>
            <a:r>
              <a:rPr lang="en-US" sz="2000" i="1" dirty="0" smtClean="0"/>
              <a:t>not</a:t>
            </a:r>
            <a:r>
              <a:rPr lang="en-US" sz="2000" dirty="0" smtClean="0"/>
              <a:t> programming</a:t>
            </a:r>
          </a:p>
          <a:p>
            <a:r>
              <a:rPr lang="en-US" sz="2000" dirty="0" smtClean="0"/>
              <a:t>In 2012 in USA at work: </a:t>
            </a:r>
            <a:r>
              <a:rPr lang="en-US" sz="1600" i="1" dirty="0" smtClean="0">
                <a:cs typeface="Tahoma" pitchFamily="34" charset="0"/>
              </a:rPr>
              <a:t>— [</a:t>
            </a:r>
            <a:r>
              <a:rPr lang="en-US" sz="1600" i="1" dirty="0" smtClean="0"/>
              <a:t>Scaffidi, Shaw and Myers 2005]</a:t>
            </a:r>
          </a:p>
          <a:p>
            <a:pPr lvl="1"/>
            <a:r>
              <a:rPr lang="en-US" sz="1800" dirty="0" smtClean="0"/>
              <a:t>3 million professional programmers</a:t>
            </a:r>
          </a:p>
          <a:p>
            <a:pPr lvl="1"/>
            <a:r>
              <a:rPr lang="en-US" sz="1800" dirty="0" smtClean="0"/>
              <a:t>6 million scientists &amp; engineers</a:t>
            </a:r>
          </a:p>
          <a:p>
            <a:pPr lvl="1"/>
            <a:r>
              <a:rPr lang="en-US" sz="1800" dirty="0" smtClean="0"/>
              <a:t>13 million will describe themselves as programmers</a:t>
            </a:r>
          </a:p>
          <a:p>
            <a:pPr lvl="1"/>
            <a:r>
              <a:rPr lang="en-US" sz="1800" dirty="0" smtClean="0"/>
              <a:t>55 million will use spreadsheets or databases at work</a:t>
            </a:r>
          </a:p>
          <a:p>
            <a:pPr lvl="1"/>
            <a:r>
              <a:rPr lang="en-US" sz="1800" dirty="0" smtClean="0"/>
              <a:t>90 million computer users at work in US</a:t>
            </a:r>
          </a:p>
          <a:p>
            <a:r>
              <a:rPr lang="en-US" sz="2200" dirty="0" smtClean="0"/>
              <a:t>All these may be the tool users!</a:t>
            </a:r>
          </a:p>
          <a:p>
            <a:endParaRPr lang="en-US" sz="2400" dirty="0" smtClean="0"/>
          </a:p>
        </p:txBody>
      </p:sp>
      <p:graphicFrame>
        <p:nvGraphicFramePr>
          <p:cNvPr id="145409" name="Object 1"/>
          <p:cNvGraphicFramePr>
            <a:graphicFrameLocks noChangeAspect="1"/>
          </p:cNvGraphicFramePr>
          <p:nvPr>
            <p:extLst/>
          </p:nvPr>
        </p:nvGraphicFramePr>
        <p:xfrm>
          <a:off x="-204537" y="4604251"/>
          <a:ext cx="9504948" cy="237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Chart" r:id="rId3" imgW="8648568" imgH="2276475" progId="MSGraph.Chart.8">
                  <p:embed followColorScheme="full"/>
                </p:oleObj>
              </mc:Choice>
              <mc:Fallback>
                <p:oleObj name="Chart" r:id="rId3" imgW="8648568" imgH="2276475" progId="MSGraph.Chart.8">
                  <p:embed followColorScheme="full"/>
                  <p:pic>
                    <p:nvPicPr>
                      <p:cNvPr id="14540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04537" y="4604251"/>
                        <a:ext cx="9504948" cy="2373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82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55361</TotalTime>
  <Words>1164</Words>
  <Application>Microsoft Office PowerPoint</Application>
  <PresentationFormat>On-screen Show (4:3)</PresentationFormat>
  <Paragraphs>219</Paragraphs>
  <Slides>18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Tahoma</vt:lpstr>
      <vt:lpstr>Wingdings</vt:lpstr>
      <vt:lpstr>lecture template_polo</vt:lpstr>
      <vt:lpstr>Chart</vt:lpstr>
      <vt:lpstr>Lecture 10: What is "User Interface Software", Overview of UI Software and Tools</vt:lpstr>
      <vt:lpstr>Logistics</vt:lpstr>
      <vt:lpstr>What does UI Software encompass?</vt:lpstr>
      <vt:lpstr>Names</vt:lpstr>
      <vt:lpstr>Examples of UI Software Tools</vt:lpstr>
      <vt:lpstr>Why is This Important?</vt:lpstr>
      <vt:lpstr>Analogy with OS or Compilers</vt:lpstr>
      <vt:lpstr>Stakeholders</vt:lpstr>
      <vt:lpstr>Who Are Developers?</vt:lpstr>
      <vt:lpstr>UI Runtime Pipeline </vt:lpstr>
      <vt:lpstr>UI Runtime Pipeline w/ Browser</vt:lpstr>
      <vt:lpstr>UI Tools stack</vt:lpstr>
      <vt:lpstr>From the bottom: Windows &amp; OS</vt:lpstr>
      <vt:lpstr>Toolkits</vt:lpstr>
      <vt:lpstr>Frameworks</vt:lpstr>
      <vt:lpstr>Interactive Tools</vt:lpstr>
      <vt:lpstr>Balsamiq</vt:lpstr>
      <vt:lpstr>Android Studio Builder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883</cp:revision>
  <cp:lastPrinted>1601-01-01T00:00:00Z</cp:lastPrinted>
  <dcterms:created xsi:type="dcterms:W3CDTF">2001-06-15T20:03:27Z</dcterms:created>
  <dcterms:modified xsi:type="dcterms:W3CDTF">2020-10-01T22:28:00Z</dcterms:modified>
</cp:coreProperties>
</file>