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35"/>
  </p:notesMasterIdLst>
  <p:sldIdLst>
    <p:sldId id="282" r:id="rId2"/>
    <p:sldId id="354" r:id="rId3"/>
    <p:sldId id="379" r:id="rId4"/>
    <p:sldId id="394" r:id="rId5"/>
    <p:sldId id="408" r:id="rId6"/>
    <p:sldId id="409" r:id="rId7"/>
    <p:sldId id="356" r:id="rId8"/>
    <p:sldId id="357" r:id="rId9"/>
    <p:sldId id="358" r:id="rId10"/>
    <p:sldId id="359" r:id="rId11"/>
    <p:sldId id="360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410" r:id="rId20"/>
    <p:sldId id="406" r:id="rId21"/>
    <p:sldId id="395" r:id="rId22"/>
    <p:sldId id="396" r:id="rId23"/>
    <p:sldId id="398" r:id="rId24"/>
    <p:sldId id="399" r:id="rId25"/>
    <p:sldId id="400" r:id="rId26"/>
    <p:sldId id="401" r:id="rId27"/>
    <p:sldId id="402" r:id="rId28"/>
    <p:sldId id="403" r:id="rId29"/>
    <p:sldId id="404" r:id="rId30"/>
    <p:sldId id="405" r:id="rId31"/>
    <p:sldId id="412" r:id="rId32"/>
    <p:sldId id="411" r:id="rId33"/>
    <p:sldId id="413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6E0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1" autoAdjust="0"/>
    <p:restoredTop sz="95352" autoAdjust="0"/>
  </p:normalViewPr>
  <p:slideViewPr>
    <p:cSldViewPr snapToGrid="0">
      <p:cViewPr varScale="1">
        <p:scale>
          <a:sx n="81" d="100"/>
          <a:sy n="81" d="100"/>
        </p:scale>
        <p:origin x="76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9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2.xml"/><Relationship Id="rId13" Type="http://schemas.openxmlformats.org/officeDocument/2006/relationships/slide" Target="slides/slide25.xml"/><Relationship Id="rId3" Type="http://schemas.openxmlformats.org/officeDocument/2006/relationships/slide" Target="slides/slide7.xml"/><Relationship Id="rId7" Type="http://schemas.openxmlformats.org/officeDocument/2006/relationships/slide" Target="slides/slide11.xml"/><Relationship Id="rId12" Type="http://schemas.openxmlformats.org/officeDocument/2006/relationships/slide" Target="slides/slide18.xml"/><Relationship Id="rId2" Type="http://schemas.openxmlformats.org/officeDocument/2006/relationships/slide" Target="slides/slide5.xml"/><Relationship Id="rId1" Type="http://schemas.openxmlformats.org/officeDocument/2006/relationships/slide" Target="slides/slide1.xml"/><Relationship Id="rId6" Type="http://schemas.openxmlformats.org/officeDocument/2006/relationships/slide" Target="slides/slide10.xml"/><Relationship Id="rId11" Type="http://schemas.openxmlformats.org/officeDocument/2006/relationships/slide" Target="slides/slide17.xml"/><Relationship Id="rId5" Type="http://schemas.openxmlformats.org/officeDocument/2006/relationships/slide" Target="slides/slide9.xml"/><Relationship Id="rId15" Type="http://schemas.openxmlformats.org/officeDocument/2006/relationships/slide" Target="slides/slide30.xml"/><Relationship Id="rId10" Type="http://schemas.openxmlformats.org/officeDocument/2006/relationships/slide" Target="slides/slide16.xml"/><Relationship Id="rId4" Type="http://schemas.openxmlformats.org/officeDocument/2006/relationships/slide" Target="slides/slide8.xml"/><Relationship Id="rId9" Type="http://schemas.openxmlformats.org/officeDocument/2006/relationships/slide" Target="slides/slide14.xml"/><Relationship Id="rId14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07D520D-48F3-46FA-8AB2-D63839DB6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32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0C2139-C5B0-4ECC-8FA1-30116DFB129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921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A71E6-F031-46F8-B588-7266C9589281}" type="slidenum">
              <a:rPr lang="en-US"/>
              <a:pPr/>
              <a:t>14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90832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058D39-0B56-42C8-AA52-78EA63FCA539}" type="slidenum">
              <a:rPr lang="en-US"/>
              <a:pPr/>
              <a:t>15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662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9B8789-3296-4E05-9A2B-E1645451E820}" type="slidenum">
              <a:rPr lang="en-US"/>
              <a:pPr/>
              <a:t>16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00326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22B06F-A78E-4F09-8A29-CBCC6375F427}" type="slidenum">
              <a:rPr lang="en-US"/>
              <a:pPr/>
              <a:t>17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63500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A22635-CA10-41EF-B1AE-EDD6370F9115}" type="slidenum">
              <a:rPr lang="en-US"/>
              <a:pPr/>
              <a:t>18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13057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D520D-48F3-46FA-8AB2-D63839DB6AB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10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Starting configuration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D520D-48F3-46FA-8AB2-D63839DB6AB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110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Created in-class;</a:t>
            </a:r>
            <a:r>
              <a:rPr lang="en-US" baseline="0" dirty="0" smtClean="0"/>
              <a:t> should be cleaned up!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D520D-48F3-46FA-8AB2-D63839DB6AB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30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D520D-48F3-46FA-8AB2-D63839DB6AB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21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CBC0F4-3FF1-4C24-8B36-A3CBB7A09880}" type="slidenum">
              <a:rPr lang="en-US"/>
              <a:pPr/>
              <a:t>5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58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52B3F0-A198-47FE-975C-6AFCB0E76115}" type="slidenum">
              <a:rPr lang="en-US"/>
              <a:pPr/>
              <a:t>7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6245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A8F792-398D-4488-AA8C-C222F7546213}" type="slidenum">
              <a:rPr lang="en-US"/>
              <a:pPr/>
              <a:t>8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54685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C9E11C-B643-4AB5-9D83-0115E2B23828}" type="slidenum">
              <a:rPr lang="en-US"/>
              <a:pPr/>
              <a:t>9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6697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A4C4E6-8737-4281-BD7C-26D0427F577A}" type="slidenum">
              <a:rPr lang="en-US"/>
              <a:pPr/>
              <a:t>10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5955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0017D-5F07-497D-8392-050F2663B557}" type="slidenum">
              <a:rPr lang="en-US"/>
              <a:pPr/>
              <a:t>11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53545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F72F7F-AB4D-44AE-A731-ED46F65E2CA9}" type="slidenum">
              <a:rPr lang="en-US"/>
              <a:pPr/>
              <a:t>12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2366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-3072084" y="3072086"/>
            <a:ext cx="6858000" cy="713831"/>
            <a:chOff x="0" y="0"/>
            <a:chExt cx="5760" cy="128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40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83593" y="4425954"/>
            <a:ext cx="6750847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0806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084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B77B1-CE06-4CD1-893A-1C072024AD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4" name="Picture 12" descr="red_hcii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505" y="3910016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32550"/>
            <a:ext cx="2133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32550"/>
            <a:ext cx="2895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32550"/>
            <a:ext cx="2133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315BA-FF6E-4F83-822C-B6704CDD76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35972"/>
            <a:ext cx="21336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35972"/>
            <a:ext cx="28956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35972"/>
            <a:ext cx="21336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A91B7-A729-4FFA-B190-1C9571A8B2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32550"/>
            <a:ext cx="2133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32550"/>
            <a:ext cx="2895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32550"/>
            <a:ext cx="2133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9C468-BDEB-4F01-A96B-B287F5A27C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2020 - Brad Myers</a:t>
            </a:r>
            <a:endParaRPr lang="en-US" altLang="en-US" dirty="0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B6F1-B5F8-417B-BD46-7933434590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1138"/>
            <a:ext cx="21336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1138"/>
            <a:ext cx="28956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1138"/>
            <a:ext cx="21336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D51DB-4E15-430C-8042-4DCA33BBD6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266FD-D079-4A62-A952-B281EB6BCE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4"/>
            <a:ext cx="9144000" cy="93663"/>
            <a:chOff x="0" y="0"/>
            <a:chExt cx="5760" cy="128"/>
          </a:xfrm>
        </p:grpSpPr>
        <p:sp>
          <p:nvSpPr>
            <p:cNvPr id="260100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1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2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3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60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0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260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C798F90B-E41F-482D-9849-38A262FB9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4" name="Picture 2" descr="red_hcii_logo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odel%E2%80%93view%E2%80%93controller" TargetMode="External"/><Relationship Id="rId2" Type="http://schemas.openxmlformats.org/officeDocument/2006/relationships/hyperlink" Target="https://www.ics.uci.edu/~redmiles/ics227-SQ04/papers/KrasnerPope88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n.wikipedia.org/wiki/Finite-state_machin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doi.acm.org/10.1145/1468075.146808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cs.cmu.edu/~bam/uicourse/830spring09/lecture%2011%20-%20VAPS%20fig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0167642387900359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hristopher_Alexander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en.wikipedia.org/wiki/Design_patter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Design_pattern#cite_note-Gang_of_Four-2" TargetMode="External"/><Relationship Id="rId5" Type="http://schemas.openxmlformats.org/officeDocument/2006/relationships/hyperlink" Target="https://en.wikipedia.org/wiki/Software_engineering" TargetMode="External"/><Relationship Id="rId4" Type="http://schemas.openxmlformats.org/officeDocument/2006/relationships/hyperlink" Target="https://en.wikipedia.org/wiki/Design_pattern#cite_note-Alexander,_A_Pattern_Language-1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Lecture 9:</a:t>
            </a:r>
            <a:br>
              <a:rPr lang="en-US" sz="2800" dirty="0" smtClean="0"/>
            </a:br>
            <a:r>
              <a:rPr lang="en-US" b="0" dirty="0"/>
              <a:t>UI Software </a:t>
            </a:r>
            <a:r>
              <a:rPr lang="en-US" b="0" dirty="0" smtClean="0"/>
              <a:t>Patterns:</a:t>
            </a:r>
            <a:br>
              <a:rPr lang="en-US" b="0" dirty="0" smtClean="0"/>
            </a:br>
            <a:r>
              <a:rPr lang="en-US" b="0" dirty="0" smtClean="0"/>
              <a:t>State Diagrams, </a:t>
            </a:r>
            <a:r>
              <a:rPr lang="en-US" b="0" dirty="0"/>
              <a:t>MVC</a:t>
            </a:r>
            <a:r>
              <a:rPr lang="en-US" b="0" dirty="0" smtClean="0"/>
              <a:t>,</a:t>
            </a:r>
            <a:br>
              <a:rPr lang="en-US" b="0" dirty="0" smtClean="0"/>
            </a:br>
            <a:r>
              <a:rPr lang="en-US" b="0" dirty="0" smtClean="0"/>
              <a:t>Lexical-Syntax-Semantics</a:t>
            </a:r>
            <a:endParaRPr lang="en-US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05-431/631 Software </a:t>
            </a:r>
            <a:r>
              <a:rPr lang="en-US" dirty="0"/>
              <a:t>Structures for User Interfaces (SSUI)</a:t>
            </a:r>
            <a:endParaRPr lang="en-US" dirty="0" smtClean="0"/>
          </a:p>
          <a:p>
            <a:r>
              <a:rPr lang="en-US" dirty="0" smtClean="0"/>
              <a:t>Fall, 2020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77B1-CE06-4CD1-893A-1C072024AD6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2C2B78-0516-4820-A0B7-BC7EF1878FB3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>
                <a:schemeClr val="folHlink"/>
              </a:buClr>
              <a:buSzPct val="60000"/>
            </a:pPr>
            <a:r>
              <a:rPr lang="en-US" sz="3000" smtClean="0"/>
              <a:t>Conceptual-Semantic-Syntactic-Lexical-Pragmatic, cont.</a:t>
            </a:r>
            <a:endParaRPr lang="en-US" b="0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50288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Semantic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functionality of the system; what can be expressed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What information is needed for each operation on object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What errors can occur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Semantic vs. UI is key issue in UI tools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but "semantic" is different than meaning in compilers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"Semantic Feedback“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Depends on </a:t>
            </a:r>
            <a:r>
              <a:rPr lang="en-US" i="1" dirty="0" smtClean="0"/>
              <a:t>meaning</a:t>
            </a:r>
            <a:r>
              <a:rPr lang="en-US" dirty="0" smtClean="0"/>
              <a:t> of items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Example: only appropriate places where item can be dropped highlight during drag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03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15ABC8-2E2D-4D76-AD67-D1CB14D920AE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smtClean="0"/>
              <a:t>Conceptual-Semantic-Syntactic-Lexical-Pragmatic, cont.</a:t>
            </a:r>
            <a:endParaRPr lang="en-US" b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955088" cy="5181600"/>
          </a:xfrm>
        </p:spPr>
        <p:txBody>
          <a:bodyPr/>
          <a:lstStyle/>
          <a:p>
            <a:pPr marL="334963" indent="-334963" eaLnBrk="1" hangingPunct="1"/>
            <a:r>
              <a:rPr lang="en-US" sz="2600" b="1" dirty="0" smtClean="0"/>
              <a:t>Conceptual</a:t>
            </a:r>
            <a:r>
              <a:rPr lang="en-US" sz="2600" dirty="0" smtClean="0"/>
              <a:t> (definition from Foley &amp; Van Dam text, 1st edition)</a:t>
            </a:r>
          </a:p>
          <a:p>
            <a:pPr marL="863600" lvl="1" indent="-290513" eaLnBrk="1" hangingPunct="1"/>
            <a:r>
              <a:rPr lang="en-US" sz="2200" dirty="0" smtClean="0"/>
              <a:t>Key application concepts that must be understood by user</a:t>
            </a:r>
          </a:p>
          <a:p>
            <a:pPr marL="863600" lvl="1" indent="-290513" eaLnBrk="1" hangingPunct="1"/>
            <a:r>
              <a:rPr lang="en-US" sz="2200" dirty="0" smtClean="0"/>
              <a:t>User model</a:t>
            </a:r>
          </a:p>
          <a:p>
            <a:pPr marL="1314450" lvl="2" indent="-231775" eaLnBrk="1" hangingPunct="1">
              <a:buSzTx/>
              <a:buFont typeface="Wingdings" pitchFamily="2" charset="2"/>
              <a:buAutoNum type="arabicPeriod"/>
            </a:pPr>
            <a:r>
              <a:rPr lang="en-US" sz="2100" dirty="0" smtClean="0"/>
              <a:t>Objects and classes of objects</a:t>
            </a:r>
          </a:p>
          <a:p>
            <a:pPr marL="1314450" lvl="2" indent="-231775" eaLnBrk="1" hangingPunct="1">
              <a:buSzTx/>
              <a:buFont typeface="Wingdings" pitchFamily="2" charset="2"/>
              <a:buAutoNum type="arabicPeriod"/>
            </a:pPr>
            <a:r>
              <a:rPr lang="en-US" sz="2100" dirty="0" smtClean="0"/>
              <a:t>Relationships among them</a:t>
            </a:r>
          </a:p>
          <a:p>
            <a:pPr marL="1314450" lvl="2" indent="-231775" eaLnBrk="1" hangingPunct="1">
              <a:buSzTx/>
              <a:buFont typeface="Wingdings" pitchFamily="2" charset="2"/>
              <a:buAutoNum type="arabicPeriod"/>
            </a:pPr>
            <a:r>
              <a:rPr lang="en-US" sz="2100" dirty="0" smtClean="0"/>
              <a:t>Operations on them</a:t>
            </a:r>
          </a:p>
          <a:p>
            <a:pPr marL="1711325" lvl="3" indent="-282575" eaLnBrk="1" hangingPunct="1"/>
            <a:r>
              <a:rPr lang="en-US" dirty="0" smtClean="0"/>
              <a:t>Example: text editor</a:t>
            </a:r>
          </a:p>
          <a:p>
            <a:pPr marL="2116138" lvl="4" indent="-280988" eaLnBrk="1" hangingPunct="1"/>
            <a:r>
              <a:rPr lang="en-US" dirty="0" smtClean="0"/>
              <a:t>objects = characters, files, paragraphs</a:t>
            </a:r>
          </a:p>
          <a:p>
            <a:pPr marL="2116138" lvl="4" indent="-280988" eaLnBrk="1" hangingPunct="1"/>
            <a:r>
              <a:rPr lang="en-US" dirty="0" smtClean="0"/>
              <a:t>relationships = files contain paragraphs contain chars</a:t>
            </a:r>
          </a:p>
          <a:p>
            <a:pPr marL="2116138" lvl="4" indent="-280988" eaLnBrk="1" hangingPunct="1"/>
            <a:r>
              <a:rPr lang="en-US" dirty="0" smtClean="0"/>
              <a:t>operations = insert, delete, etc.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05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19A69A-1334-46A6-A30B-582FFAC6D7A7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Model-View-Controller 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75605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Invented in Smalltalk, about 1980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Idea: separate out presentation (View), user input handling (Controller) and "semantics" (Model) which does the work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Fairly straightforward in principal, hard to carry through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Never adequately explained (one article, hard to find)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Goals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program a new model, and then re-use existing views and controllers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multiple, different kinds of views on same model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Lots of modern variants</a:t>
            </a:r>
          </a:p>
          <a:p>
            <a:pPr eaLnBrk="1" hangingPunct="1">
              <a:lnSpc>
                <a:spcPct val="90000"/>
              </a:lnSpc>
            </a:pPr>
            <a:endParaRPr lang="en-US" sz="26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402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 MVC</a:t>
            </a:r>
            <a:br>
              <a:rPr lang="en-US" dirty="0" smtClean="0"/>
            </a:br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986" y="1408806"/>
            <a:ext cx="3993543" cy="5068194"/>
          </a:xfrm>
        </p:spPr>
        <p:txBody>
          <a:bodyPr>
            <a:normAutofit lnSpcReduction="10000"/>
          </a:bodyPr>
          <a:lstStyle/>
          <a:p>
            <a:r>
              <a:rPr lang="en-US" sz="1600" dirty="0" smtClean="0"/>
              <a:t>Glenn </a:t>
            </a:r>
            <a:r>
              <a:rPr lang="en-US" sz="1600" dirty="0"/>
              <a:t>E. Krasner and Stephen T. Pope. “A Cookbook for Using the Model-View-Controller User Interface Paradigm in Smalltalk-80,” </a:t>
            </a:r>
            <a:r>
              <a:rPr lang="en-US" sz="1600" i="1" dirty="0"/>
              <a:t>Journal of Object Oriented Programming. </a:t>
            </a:r>
            <a:r>
              <a:rPr lang="en-US" sz="1600" i="1" dirty="0" smtClean="0"/>
              <a:t>Aug</a:t>
            </a:r>
            <a:r>
              <a:rPr lang="en-US" sz="1600" i="1" dirty="0"/>
              <a:t>, 1988. vol. 1, no. 3. pp. 26-49. </a:t>
            </a:r>
            <a:endParaRPr lang="en-US" dirty="0" smtClean="0"/>
          </a:p>
          <a:p>
            <a:r>
              <a:rPr lang="en-US" dirty="0" smtClean="0"/>
              <a:t>Hard to find original journal</a:t>
            </a:r>
          </a:p>
          <a:p>
            <a:r>
              <a:rPr lang="en-US" dirty="0" smtClean="0"/>
              <a:t>Luckily, lots of sources for pdf:</a:t>
            </a:r>
          </a:p>
          <a:p>
            <a:r>
              <a:rPr lang="en-US" sz="1600" dirty="0">
                <a:hlinkClick r:id="rId2"/>
              </a:rPr>
              <a:t>https://www.ics.uci.edu/~redmiles/ics227-SQ04/papers/KrasnerPope88.pdf</a:t>
            </a:r>
            <a:endParaRPr lang="en-US" sz="1600" dirty="0"/>
          </a:p>
          <a:p>
            <a:r>
              <a:rPr lang="en-US" dirty="0" smtClean="0">
                <a:hlinkClick r:id="rId3"/>
              </a:rPr>
              <a:t>Wikipedia</a:t>
            </a:r>
            <a:r>
              <a:rPr lang="en-US" dirty="0" smtClean="0"/>
              <a:t> says invented in 1979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FB47D-1E21-469F-B6EA-B1C51509F3F3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9486" y="340620"/>
            <a:ext cx="4738314" cy="61363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016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MVC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150" y="1568450"/>
            <a:ext cx="8229600" cy="483235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Model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“the parts that represent the model of</a:t>
            </a:r>
            <a:br>
              <a:rPr lang="en-US" dirty="0" smtClean="0"/>
            </a:br>
            <a:r>
              <a:rPr lang="en-US" dirty="0" smtClean="0"/>
              <a:t>the underlying application domain”</a:t>
            </a:r>
          </a:p>
          <a:p>
            <a:pPr lvl="1"/>
            <a:r>
              <a:rPr lang="en-US" dirty="0" smtClean="0"/>
              <a:t>Simple as an integer for a counter; string</a:t>
            </a:r>
            <a:br>
              <a:rPr lang="en-US" dirty="0" smtClean="0"/>
            </a:br>
            <a:r>
              <a:rPr lang="en-US" dirty="0" smtClean="0"/>
              <a:t>for an editor </a:t>
            </a:r>
          </a:p>
          <a:p>
            <a:pPr lvl="1"/>
            <a:r>
              <a:rPr lang="en-US" dirty="0" smtClean="0"/>
              <a:t>Complex as a molecular simulator </a:t>
            </a:r>
          </a:p>
          <a:p>
            <a:r>
              <a:rPr lang="en-US" b="1" dirty="0" smtClean="0"/>
              <a:t>View</a:t>
            </a:r>
            <a:endParaRPr lang="en-US" dirty="0" smtClean="0"/>
          </a:p>
          <a:p>
            <a:pPr lvl="1"/>
            <a:r>
              <a:rPr lang="en-US" dirty="0" smtClean="0"/>
              <a:t>“the way the model is presented to the</a:t>
            </a:r>
            <a:br>
              <a:rPr lang="en-US" dirty="0" smtClean="0"/>
            </a:br>
            <a:r>
              <a:rPr lang="en-US" dirty="0" smtClean="0"/>
              <a:t>user”</a:t>
            </a:r>
          </a:p>
          <a:p>
            <a:pPr lvl="1"/>
            <a:r>
              <a:rPr lang="en-US" dirty="0" smtClean="0"/>
              <a:t>Everything graphical </a:t>
            </a:r>
          </a:p>
          <a:p>
            <a:pPr lvl="1"/>
            <a:r>
              <a:rPr lang="en-US" dirty="0" smtClean="0"/>
              <a:t>Layout, </a:t>
            </a:r>
            <a:r>
              <a:rPr lang="en-US" dirty="0" err="1" smtClean="0"/>
              <a:t>subviews</a:t>
            </a:r>
            <a:r>
              <a:rPr lang="en-US" dirty="0" smtClean="0"/>
              <a:t>, composites </a:t>
            </a:r>
          </a:p>
          <a:p>
            <a:r>
              <a:rPr lang="en-US" b="1" dirty="0" smtClean="0"/>
              <a:t>Controller</a:t>
            </a:r>
            <a:endParaRPr lang="en-US" dirty="0" smtClean="0"/>
          </a:p>
          <a:p>
            <a:pPr lvl="1"/>
            <a:r>
              <a:rPr lang="en-US" dirty="0" smtClean="0"/>
              <a:t>“the way the user interacts with it”</a:t>
            </a:r>
          </a:p>
          <a:p>
            <a:pPr lvl="1"/>
            <a:r>
              <a:rPr lang="en-US" dirty="0" smtClean="0"/>
              <a:t>Schedule interactions with other VCs </a:t>
            </a:r>
          </a:p>
          <a:p>
            <a:pPr lvl="1"/>
            <a:r>
              <a:rPr lang="en-US" dirty="0" smtClean="0"/>
              <a:t>A menu is a controller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FC1C-C145-46F1-9BF6-1658CAD63624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1026" name="Picture 2" descr="https://upload.wikimedia.org/wikipedia/commons/thumb/a/a0/MVC-Process.svg/200px-MVC-Proces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13" y="1905000"/>
            <a:ext cx="3283237" cy="361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01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6A7753-B48C-46E8-B450-144D72717BE6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MVC</a:t>
            </a:r>
          </a:p>
        </p:txBody>
      </p:sp>
      <p:pic>
        <p:nvPicPr>
          <p:cNvPr id="13316" name="Picture 4" descr="lect07multi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057400"/>
            <a:ext cx="3932238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lect7mf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057400"/>
            <a:ext cx="3965575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30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666BF0-D51D-4831-BDA9-1CCC495C9327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MVC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31706"/>
            <a:ext cx="8229600" cy="5014911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Views closely associated with controllers. </a:t>
            </a:r>
          </a:p>
          <a:p>
            <a:pPr eaLnBrk="1" hangingPunct="1"/>
            <a:r>
              <a:rPr lang="en-US" dirty="0" smtClean="0"/>
              <a:t>Each VC has one M; one M can have many VCs. </a:t>
            </a:r>
          </a:p>
          <a:p>
            <a:pPr lvl="1" eaLnBrk="1" hangingPunct="1"/>
            <a:r>
              <a:rPr lang="en-US" dirty="0" smtClean="0"/>
              <a:t>VCs know about their model explicitly, but M doesn't know about views </a:t>
            </a:r>
          </a:p>
          <a:p>
            <a:pPr lvl="1" eaLnBrk="1" hangingPunct="1"/>
            <a:r>
              <a:rPr lang="en-US" dirty="0" smtClean="0"/>
              <a:t>Changes in models broadcast to all "dependents" of a model using a standard protocol.</a:t>
            </a:r>
          </a:p>
          <a:p>
            <a:pPr lvl="1" eaLnBrk="1" hangingPunct="1"/>
            <a:r>
              <a:rPr lang="en-US" dirty="0" smtClean="0"/>
              <a:t>“Observer” pattern again</a:t>
            </a:r>
          </a:p>
          <a:p>
            <a:pPr lvl="2" eaLnBrk="1" hangingPunct="1"/>
            <a:r>
              <a:rPr lang="en-US" dirty="0" smtClean="0"/>
              <a:t>“register” the views with the model, so each is called when model changes</a:t>
            </a:r>
          </a:p>
          <a:p>
            <a:pPr lvl="3" eaLnBrk="1" hangingPunct="1"/>
            <a:r>
              <a:rPr lang="en-US" dirty="0" smtClean="0"/>
              <a:t>Like the event handlers when mouse down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13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E1F24D-D203-4AA0-807E-D1D4C92355B7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MVC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b="1" smtClean="0"/>
              <a:t>Standard interaction cycle:</a:t>
            </a:r>
            <a:r>
              <a:rPr lang="en-US" sz="2600" smtClean="0"/>
              <a:t> </a:t>
            </a:r>
          </a:p>
          <a:p>
            <a:pPr lvl="1" eaLnBrk="1" hangingPunct="1"/>
            <a:r>
              <a:rPr lang="en-US" sz="2200" smtClean="0"/>
              <a:t>User operates input device, controller notifies model to change, model broadcasts change notification to its dependent views, views update the screen. </a:t>
            </a:r>
          </a:p>
          <a:p>
            <a:pPr lvl="1" eaLnBrk="1" hangingPunct="1"/>
            <a:r>
              <a:rPr lang="en-US" sz="2200" smtClean="0"/>
              <a:t>Views can query the model </a:t>
            </a:r>
          </a:p>
          <a:p>
            <a:pPr eaLnBrk="1" hangingPunct="1"/>
            <a:r>
              <a:rPr lang="en-US" sz="2600" b="1" smtClean="0"/>
              <a:t>Problems</a:t>
            </a:r>
            <a:r>
              <a:rPr lang="en-US" sz="2600" smtClean="0"/>
              <a:t>: </a:t>
            </a:r>
          </a:p>
          <a:p>
            <a:pPr lvl="1" eaLnBrk="1" hangingPunct="1"/>
            <a:r>
              <a:rPr lang="en-US" sz="2200" smtClean="0"/>
              <a:t>Views and controllers tightly coupled </a:t>
            </a:r>
          </a:p>
          <a:p>
            <a:pPr lvl="1" eaLnBrk="1" hangingPunct="1"/>
            <a:r>
              <a:rPr lang="en-US" sz="2200" smtClean="0"/>
              <a:t>What is in each part? </a:t>
            </a:r>
          </a:p>
          <a:p>
            <a:pPr lvl="1" eaLnBrk="1" hangingPunct="1"/>
            <a:r>
              <a:rPr lang="en-US" sz="2200" smtClean="0"/>
              <a:t>Complexities with views with parts, controllers with sub-controllers, models with sub-models...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30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12CD21-F1AE-4E77-9CCB-F87345248F89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Model-View (variant of MVC)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Since hard to separate view and controller </a:t>
            </a:r>
          </a:p>
          <a:p>
            <a:pPr eaLnBrk="1" hangingPunct="1"/>
            <a:r>
              <a:rPr lang="en-US" dirty="0" smtClean="0"/>
              <a:t>Primary goal: support multiple views of same data. </a:t>
            </a:r>
          </a:p>
          <a:p>
            <a:pPr lvl="1" eaLnBrk="1" hangingPunct="1"/>
            <a:r>
              <a:rPr lang="en-US" dirty="0" smtClean="0"/>
              <a:t>Simply switch views and see data differently </a:t>
            </a:r>
          </a:p>
          <a:p>
            <a:pPr eaLnBrk="1" hangingPunct="1"/>
            <a:r>
              <a:rPr lang="en-US" dirty="0" smtClean="0"/>
              <a:t>Put into Model "part that needs to be saved to a file" </a:t>
            </a:r>
          </a:p>
          <a:p>
            <a:pPr lvl="1" eaLnBrk="1" hangingPunct="1"/>
            <a:r>
              <a:rPr lang="en-US" dirty="0" smtClean="0"/>
              <a:t>but really need to save parts of the view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475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Diagrams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1628"/>
            <a:ext cx="8229600" cy="284528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200" dirty="0" smtClean="0"/>
              <a:t>Also called: </a:t>
            </a:r>
            <a:r>
              <a:rPr lang="en-US" sz="3200" dirty="0"/>
              <a:t>state diagrams, finite-state machines (FSM), finite automata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Set of states and set of </a:t>
            </a:r>
            <a:r>
              <a:rPr lang="en-US" sz="3200" dirty="0" smtClean="0"/>
              <a:t>arcs</a:t>
            </a:r>
            <a:endParaRPr lang="en-US" sz="3200" dirty="0"/>
          </a:p>
          <a:p>
            <a:pPr eaLnBrk="1" hangingPunct="1">
              <a:lnSpc>
                <a:spcPct val="80000"/>
              </a:lnSpc>
            </a:pPr>
            <a:r>
              <a:rPr lang="en-US" sz="3200" dirty="0" smtClean="0"/>
              <a:t>States: mode that the system can be in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smtClean="0"/>
              <a:t>Transition: how system can change states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smtClean="0"/>
              <a:t>Can be abstracted away from UI or code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smtClean="0">
                <a:hlinkClick r:id="rId2"/>
              </a:rPr>
              <a:t>Wikipedia example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4515730"/>
            <a:ext cx="4852491" cy="1832830"/>
          </a:xfrm>
          <a:prstGeom prst="rect">
            <a:avLst/>
          </a:prstGeom>
        </p:spPr>
      </p:pic>
      <p:pic>
        <p:nvPicPr>
          <p:cNvPr id="3074" name="Picture 2" descr="https://upload.wikimedia.org/wikipedia/commons/9/97/Torniqueterevolu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4025338"/>
            <a:ext cx="1647825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68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42" y="1719263"/>
            <a:ext cx="8574258" cy="4608966"/>
          </a:xfrm>
        </p:spPr>
        <p:txBody>
          <a:bodyPr>
            <a:normAutofit/>
          </a:bodyPr>
          <a:lstStyle/>
          <a:p>
            <a:r>
              <a:rPr lang="en-US" dirty="0" smtClean="0"/>
              <a:t>Homework 2 grading will be delayed</a:t>
            </a:r>
          </a:p>
          <a:p>
            <a:r>
              <a:rPr lang="en-US" dirty="0" smtClean="0"/>
              <a:t>Corey was sick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15BA-FF6E-4F83-822C-B6704CDD7611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1028" name="Picture 4" descr="Sick Emoji 1 [Free Download IOS Emojis] | Emoji Isl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411" y="1719263"/>
            <a:ext cx="1905177" cy="183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26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Transition Diagrams</a:t>
            </a:r>
            <a:endParaRPr 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32117" y="1417638"/>
            <a:ext cx="8229600" cy="4411662"/>
          </a:xfrm>
        </p:spPr>
        <p:txBody>
          <a:bodyPr/>
          <a:lstStyle/>
          <a:p>
            <a:r>
              <a:rPr lang="en-US" dirty="0" smtClean="0"/>
              <a:t>Probably the earliest tool to help build UIs: </a:t>
            </a:r>
          </a:p>
          <a:p>
            <a:pPr lvl="1"/>
            <a:r>
              <a:rPr lang="en-US" dirty="0" smtClean="0"/>
              <a:t>William Newman's "Reaction Handler" in 1968 </a:t>
            </a:r>
            <a:r>
              <a:rPr lang="en-US" sz="1800" dirty="0" smtClean="0">
                <a:hlinkClick r:id="rId2"/>
              </a:rPr>
              <a:t>http://doi.acm.org/10.1145/1468075.1468083</a:t>
            </a:r>
            <a:r>
              <a:rPr lang="en-US" sz="1800" dirty="0" smtClean="0"/>
              <a:t> </a:t>
            </a:r>
            <a:endParaRPr lang="en-US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2020 - Brad Myers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C1319-8982-4F3C-9910-2F6892C78F80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21503"/>
            <a:ext cx="5181600" cy="3825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860793"/>
            <a:ext cx="39624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853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Transition Diagrams, cont.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Simplest form, arcs are user input events.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arcs can be extended by listing feedback (output) and semantic actions on the arcs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actions usually written in a conventional language (e.g. C)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picture, Olsen, p. 37 (Fig 3:1)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" y="3600450"/>
            <a:ext cx="884872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10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0525" y="990600"/>
            <a:ext cx="367347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/>
            <a:r>
              <a:rPr lang="en-US" smtClean="0"/>
              <a:t>Transition Diagrams, cont.</a:t>
            </a:r>
          </a:p>
        </p:txBody>
      </p:sp>
      <p:sp>
        <p:nvSpPr>
          <p:cNvPr id="922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Often, represented textually: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picture, Olsen p. 38 </a:t>
            </a:r>
          </a:p>
        </p:txBody>
      </p:sp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67000"/>
            <a:ext cx="55895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1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/>
            <a:r>
              <a:rPr lang="en-US" smtClean="0"/>
              <a:t>Transition Diagrams, cont.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229600" cy="44116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"Pervasive states" to handle help, abort, undo, etc.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"Escape" transitions to abort (permanently leave) a dialog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picture, Olsen p. 53 (Fig 3:11)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"Re-enter" sub-dialogs for temporary excursions that return to same place. E.g., help, use calculator, etc.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picture, Olsen p. 55 (Fig 3:12)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Transitions are taken if no specific arcs from node </a:t>
            </a:r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0"/>
            <a:ext cx="74803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486275"/>
            <a:ext cx="63246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858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pPr eaLnBrk="1" hangingPunct="1"/>
            <a:r>
              <a:rPr lang="en-US" smtClean="0"/>
              <a:t>Transition Diagrams, cont.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379538"/>
            <a:ext cx="8229600" cy="24304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"</a:t>
            </a:r>
            <a:r>
              <a:rPr lang="en-US" sz="2400" i="1" smtClean="0"/>
              <a:t>Augmented</a:t>
            </a:r>
            <a:r>
              <a:rPr lang="en-US" sz="2400" smtClean="0"/>
              <a:t> transition networks"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local variables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function on arcs can determine transitions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"guards" determine whether transition is legal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"conditional transitions" calculate where to go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picture, Olsen p. 57 (Fig 3:14)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upgrades the power to context-free-grammar</a:t>
            </a:r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0"/>
            <a:ext cx="9144000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796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Transition Diagrams, cont.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Transition Networks, in general, used in various UIMSs: </a:t>
            </a:r>
          </a:p>
          <a:p>
            <a:pPr lvl="1" eaLnBrk="1" hangingPunct="1"/>
            <a:r>
              <a:rPr lang="en-US" dirty="0" smtClean="0"/>
              <a:t>Research: Newman's "reaction handler", Jacob's RTN, Olsen's "Interactive Pushdown Automata", Stephen </a:t>
            </a:r>
            <a:r>
              <a:rPr lang="en-US" dirty="0" err="1" smtClean="0"/>
              <a:t>Oney’s</a:t>
            </a:r>
            <a:r>
              <a:rPr lang="en-US" dirty="0" smtClean="0"/>
              <a:t> </a:t>
            </a:r>
            <a:r>
              <a:rPr lang="en-US" dirty="0" err="1" smtClean="0"/>
              <a:t>Euclase</a:t>
            </a:r>
            <a:r>
              <a:rPr lang="en-US" dirty="0" smtClean="0"/>
              <a:t>, etc. </a:t>
            </a:r>
          </a:p>
          <a:p>
            <a:pPr lvl="1" eaLnBrk="1" hangingPunct="1"/>
            <a:r>
              <a:rPr lang="en-US" dirty="0" smtClean="0"/>
              <a:t>Commercial: IDE's RAPID/USE,</a:t>
            </a:r>
            <a:br>
              <a:rPr lang="en-US" dirty="0" smtClean="0"/>
            </a:br>
            <a:r>
              <a:rPr lang="en-US" dirty="0" smtClean="0"/>
              <a:t>Virtual </a:t>
            </a:r>
            <a:r>
              <a:rPr lang="en-US" dirty="0" err="1" smtClean="0"/>
              <a:t>Prototypes's</a:t>
            </a:r>
            <a:r>
              <a:rPr lang="en-US" dirty="0" smtClean="0"/>
              <a:t> VAPS </a:t>
            </a:r>
          </a:p>
          <a:p>
            <a:pPr lvl="1" eaLnBrk="1" hangingPunct="1"/>
            <a:r>
              <a:rPr lang="en-US" dirty="0" smtClean="0"/>
              <a:t>VAPS used spreadsheet interface to the ATN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36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VAPS pictures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Pictures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26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590" y="251002"/>
            <a:ext cx="4875410" cy="25724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90" y="2345769"/>
            <a:ext cx="5083419" cy="43802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2509" y="3292227"/>
            <a:ext cx="3850067" cy="264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4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Diagrams for Widget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621212"/>
          </a:xfrm>
        </p:spPr>
        <p:txBody>
          <a:bodyPr/>
          <a:lstStyle/>
          <a:p>
            <a:r>
              <a:rPr lang="en-US" dirty="0" smtClean="0"/>
              <a:t>Used internally for Garnet / Amulet “Interactors” (lecture 5)</a:t>
            </a:r>
          </a:p>
          <a:p>
            <a:pPr lvl="1"/>
            <a:r>
              <a:rPr lang="en-US" dirty="0" smtClean="0"/>
              <a:t>Note: no “hover” state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27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2994077"/>
            <a:ext cx="7315199" cy="380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7163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381" y="3410372"/>
            <a:ext cx="2847619" cy="22476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68453"/>
          </a:xfrm>
        </p:spPr>
        <p:txBody>
          <a:bodyPr/>
          <a:lstStyle/>
          <a:p>
            <a:r>
              <a:rPr lang="en-US" dirty="0" err="1" smtClean="0"/>
              <a:t>StateCharts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914" y="990691"/>
            <a:ext cx="7693309" cy="449678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Invented by David Harel</a:t>
            </a:r>
            <a:br>
              <a:rPr lang="en-US" dirty="0" smtClean="0"/>
            </a:br>
            <a:r>
              <a:rPr lang="en-US" sz="1800" dirty="0" smtClean="0"/>
              <a:t>David Harel, “</a:t>
            </a:r>
            <a:r>
              <a:rPr lang="en-US" sz="1800" dirty="0" err="1" smtClean="0"/>
              <a:t>Statecharts</a:t>
            </a:r>
            <a:r>
              <a:rPr lang="en-US" sz="1800" dirty="0" smtClean="0"/>
              <a:t>: a visual formalism for complex systems</a:t>
            </a:r>
            <a:r>
              <a:rPr lang="en-US" sz="1800" dirty="0"/>
              <a:t>”, </a:t>
            </a:r>
            <a:r>
              <a:rPr lang="en-US" sz="1800" i="1" dirty="0"/>
              <a:t>Science of Computer </a:t>
            </a:r>
            <a:r>
              <a:rPr lang="en-US" sz="1800" i="1" dirty="0" smtClean="0"/>
              <a:t>Programming</a:t>
            </a:r>
            <a:r>
              <a:rPr lang="en-US" sz="1800" dirty="0" smtClean="0"/>
              <a:t>, Volume </a:t>
            </a:r>
            <a:r>
              <a:rPr lang="en-US" sz="1800" dirty="0"/>
              <a:t>8, Issue 3, </a:t>
            </a:r>
            <a:r>
              <a:rPr lang="en-US" sz="1800" dirty="0" smtClean="0"/>
              <a:t>(Elsevier) June </a:t>
            </a:r>
            <a:r>
              <a:rPr lang="en-US" sz="1800" dirty="0"/>
              <a:t>1987, Pages </a:t>
            </a:r>
            <a:r>
              <a:rPr lang="en-US" sz="1800" dirty="0" smtClean="0"/>
              <a:t>231-274, </a:t>
            </a:r>
            <a:r>
              <a:rPr lang="en-US" sz="1800" dirty="0" smtClean="0">
                <a:hlinkClick r:id="rId3"/>
              </a:rPr>
              <a:t>online</a:t>
            </a:r>
            <a:endParaRPr lang="en-US" dirty="0" smtClean="0"/>
          </a:p>
          <a:p>
            <a:r>
              <a:rPr lang="en-US" dirty="0" smtClean="0"/>
              <a:t>Generalization of state diagrams</a:t>
            </a:r>
          </a:p>
          <a:p>
            <a:pPr lvl="1"/>
            <a:r>
              <a:rPr lang="en-US" dirty="0" smtClean="0"/>
              <a:t>Reduce state explosion and other problems</a:t>
            </a:r>
          </a:p>
          <a:p>
            <a:r>
              <a:rPr lang="en-US" dirty="0" smtClean="0"/>
              <a:t>Cluster (nested) states for abstractions and identical behaviors</a:t>
            </a:r>
          </a:p>
          <a:p>
            <a:r>
              <a:rPr lang="en-US" dirty="0" smtClean="0"/>
              <a:t>“AND” states – system is in both A </a:t>
            </a:r>
            <a:r>
              <a:rPr lang="en-US" i="1" dirty="0" smtClean="0"/>
              <a:t>and</a:t>
            </a:r>
            <a:r>
              <a:rPr lang="en-US" dirty="0" smtClean="0"/>
              <a:t> D</a:t>
            </a:r>
          </a:p>
          <a:p>
            <a:pPr lvl="1"/>
            <a:r>
              <a:rPr lang="en-US" dirty="0" smtClean="0"/>
              <a:t>E.g., watch light is always on or off, may be</a:t>
            </a:r>
            <a:br>
              <a:rPr lang="en-US" dirty="0" smtClean="0"/>
            </a:br>
            <a:r>
              <a:rPr lang="en-US" dirty="0" smtClean="0"/>
              <a:t> independent of other modes</a:t>
            </a:r>
          </a:p>
          <a:p>
            <a:r>
              <a:rPr lang="en-US" dirty="0" smtClean="0"/>
              <a:t>Concurrent charts – can operate</a:t>
            </a:r>
            <a:br>
              <a:rPr lang="en-US" dirty="0" smtClean="0"/>
            </a:br>
            <a:r>
              <a:rPr lang="en-US" dirty="0" smtClean="0"/>
              <a:t>independently</a:t>
            </a:r>
          </a:p>
          <a:p>
            <a:r>
              <a:rPr lang="en-US" dirty="0" smtClean="0"/>
              <a:t>Many other features</a:t>
            </a:r>
          </a:p>
          <a:p>
            <a:r>
              <a:rPr lang="en-US" dirty="0" smtClean="0"/>
              <a:t>Used by Stephen </a:t>
            </a:r>
            <a:r>
              <a:rPr lang="en-US" dirty="0" err="1" smtClean="0"/>
              <a:t>Oney’s</a:t>
            </a:r>
            <a:r>
              <a:rPr lang="en-US" dirty="0" smtClean="0"/>
              <a:t> </a:t>
            </a:r>
            <a:r>
              <a:rPr lang="en-US" dirty="0" err="1" smtClean="0"/>
              <a:t>InterState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28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2071" y="990691"/>
            <a:ext cx="1428571" cy="1457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3099" y="5443918"/>
            <a:ext cx="7920901" cy="137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4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Transition Diagrams, evaluation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i="1" dirty="0" smtClean="0"/>
              <a:t>Good</a:t>
            </a:r>
            <a:r>
              <a:rPr lang="en-US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Make explicit the interpretation of all events in each state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Emphasize the temporal sequence of user and system 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Natural and easily understood if small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easy to teach, learn, and read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Appropriate for some parts of GUIs: widget behaviors, dialog box transitions, etc.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May be appropriate to model transitions around web sites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29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9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Design Patterns?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508418"/>
            <a:ext cx="8229600" cy="4924131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Wikipedia</a:t>
            </a:r>
            <a:r>
              <a:rPr lang="en-US" dirty="0"/>
              <a:t>: A </a:t>
            </a:r>
            <a:r>
              <a:rPr lang="en-US" b="1" dirty="0"/>
              <a:t>design pattern</a:t>
            </a:r>
            <a:r>
              <a:rPr lang="en-US" dirty="0"/>
              <a:t> is the re-usable form of a solution to a design problem. The idea was introduced by the architect </a:t>
            </a:r>
            <a:r>
              <a:rPr lang="en-US" dirty="0">
                <a:hlinkClick r:id="rId3" tooltip="Christopher Alexander"/>
              </a:rPr>
              <a:t>Christopher Alexander</a:t>
            </a:r>
            <a:r>
              <a:rPr lang="en-US" baseline="30000" dirty="0">
                <a:hlinkClick r:id="rId4"/>
              </a:rPr>
              <a:t>[1]</a:t>
            </a:r>
            <a:r>
              <a:rPr lang="en-US" dirty="0"/>
              <a:t> and has been adapted for various other disciplines, notably </a:t>
            </a:r>
            <a:r>
              <a:rPr lang="en-US" dirty="0">
                <a:hlinkClick r:id="rId5" tooltip="Software engineering"/>
              </a:rPr>
              <a:t>software engineering</a:t>
            </a:r>
            <a:r>
              <a:rPr lang="en-US" dirty="0"/>
              <a:t>.</a:t>
            </a:r>
            <a:r>
              <a:rPr lang="en-US" baseline="30000" dirty="0">
                <a:hlinkClick r:id="rId6"/>
              </a:rPr>
              <a:t>[2]</a:t>
            </a:r>
            <a:endParaRPr lang="en-US" baseline="30000" dirty="0"/>
          </a:p>
          <a:p>
            <a:r>
              <a:rPr lang="en-US" dirty="0" smtClean="0"/>
              <a:t>Design Patterns book  (1994)</a:t>
            </a:r>
          </a:p>
          <a:p>
            <a:pPr lvl="1"/>
            <a:r>
              <a:rPr lang="en-US" dirty="0" smtClean="0"/>
              <a:t>By “Gang of </a:t>
            </a:r>
            <a:r>
              <a:rPr lang="en-US" dirty="0"/>
              <a:t>4”:  Erich Gamma</a:t>
            </a:r>
            <a:r>
              <a:rPr lang="en-US" dirty="0" smtClean="0"/>
              <a:t>, Richard</a:t>
            </a:r>
            <a:br>
              <a:rPr lang="en-US" dirty="0" smtClean="0"/>
            </a:br>
            <a:r>
              <a:rPr lang="en-US" dirty="0" smtClean="0"/>
              <a:t>Helm</a:t>
            </a:r>
            <a:r>
              <a:rPr lang="en-US" dirty="0"/>
              <a:t>, Ralph Johnson, and John </a:t>
            </a:r>
            <a:r>
              <a:rPr lang="en-US" dirty="0" err="1"/>
              <a:t>Vlissides</a:t>
            </a:r>
            <a:endParaRPr lang="en-US" dirty="0" smtClean="0"/>
          </a:p>
          <a:p>
            <a:pPr lvl="1"/>
            <a:r>
              <a:rPr lang="en-US" dirty="0" smtClean="0"/>
              <a:t>Patterns for object-oriented systems</a:t>
            </a:r>
          </a:p>
          <a:p>
            <a:r>
              <a:rPr lang="en-US" dirty="0" smtClean="0"/>
              <a:t>Now, there are LOTS more</a:t>
            </a:r>
          </a:p>
          <a:p>
            <a:pPr marL="0" indent="0">
              <a:buNone/>
            </a:pPr>
            <a:endParaRPr lang="en-US" baseline="300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7" name="Picture 2" descr="C:\Users\bam\AppData\Local\Temp\SNAGHTML5f9def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430" y="4152314"/>
            <a:ext cx="1936270" cy="2553286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26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3956">
            <a:off x="3875035" y="885617"/>
            <a:ext cx="521970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Transition Diagrams, evaluation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8686800" cy="475932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800" b="1" i="1" dirty="0" smtClean="0"/>
              <a:t>Bad</a:t>
            </a:r>
            <a:r>
              <a:rPr lang="en-US" sz="2800" dirty="0" smtClean="0"/>
              <a:t> </a:t>
            </a:r>
          </a:p>
          <a:p>
            <a:pPr lvl="1" eaLnBrk="1" hangingPunct="1"/>
            <a:r>
              <a:rPr lang="en-US" sz="2400" dirty="0" smtClean="0"/>
              <a:t>Does not scale:</a:t>
            </a:r>
            <a:br>
              <a:rPr lang="en-US" sz="2400" dirty="0" smtClean="0"/>
            </a:br>
            <a:r>
              <a:rPr lang="en-US" sz="2400" dirty="0" smtClean="0"/>
              <a:t>150 commands with</a:t>
            </a:r>
            <a:br>
              <a:rPr lang="en-US" sz="2400" dirty="0" smtClean="0"/>
            </a:br>
            <a:r>
              <a:rPr lang="en-US" sz="2400" dirty="0" smtClean="0"/>
              <a:t>3 or 4 states each </a:t>
            </a:r>
          </a:p>
          <a:p>
            <a:pPr lvl="2" eaLnBrk="1" hangingPunct="1"/>
            <a:r>
              <a:rPr lang="en-US" sz="2000" dirty="0" smtClean="0"/>
              <a:t>explosion of lines and</a:t>
            </a:r>
            <a:br>
              <a:rPr lang="en-US" sz="2000" dirty="0" smtClean="0"/>
            </a:br>
            <a:r>
              <a:rPr lang="en-US" sz="2000" dirty="0" smtClean="0"/>
              <a:t>states for normal interfaces: "maze of wires" </a:t>
            </a:r>
          </a:p>
          <a:p>
            <a:pPr lvl="1" eaLnBrk="1" hangingPunct="1"/>
            <a:r>
              <a:rPr lang="en-US" sz="2400" dirty="0" smtClean="0"/>
              <a:t>unordered inputs </a:t>
            </a:r>
          </a:p>
          <a:p>
            <a:pPr lvl="2" eaLnBrk="1" hangingPunct="1"/>
            <a:r>
              <a:rPr lang="en-US" sz="2000" dirty="0" smtClean="0"/>
              <a:t>picture, Olsen p. 91 (Fig 6:1) </a:t>
            </a:r>
          </a:p>
          <a:p>
            <a:pPr lvl="1" eaLnBrk="1" hangingPunct="1"/>
            <a:r>
              <a:rPr lang="en-US" sz="2400" dirty="0" smtClean="0"/>
              <a:t>Textual form is like GOTO-based assembly language </a:t>
            </a:r>
          </a:p>
          <a:p>
            <a:pPr lvl="1" eaLnBrk="1" hangingPunct="1"/>
            <a:r>
              <a:rPr lang="en-US" sz="2400" dirty="0" smtClean="0"/>
              <a:t>Communication through global variables </a:t>
            </a:r>
          </a:p>
          <a:p>
            <a:pPr lvl="1" eaLnBrk="1" hangingPunct="1"/>
            <a:r>
              <a:rPr lang="en-US" sz="2400" dirty="0" smtClean="0"/>
              <a:t>Doesn't handle GUI mode-free style well </a:t>
            </a:r>
          </a:p>
          <a:p>
            <a:pPr lvl="1" eaLnBrk="1" hangingPunct="1"/>
            <a:r>
              <a:rPr lang="en-US" sz="2400" dirty="0" smtClean="0"/>
              <a:t>What to do with un-specified input? crash, ignore input </a:t>
            </a:r>
          </a:p>
          <a:p>
            <a:pPr lvl="1" eaLnBrk="1" hangingPunct="1"/>
            <a:r>
              <a:rPr lang="en-US" sz="2400" dirty="0" smtClean="0"/>
              <a:t>Doesn't address output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30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7600" y="6400800"/>
            <a:ext cx="2895600" cy="457200"/>
          </a:xfrm>
        </p:spPr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66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12" y="122237"/>
            <a:ext cx="7543800" cy="742058"/>
          </a:xfrm>
        </p:spPr>
        <p:txBody>
          <a:bodyPr/>
          <a:lstStyle/>
          <a:p>
            <a:r>
              <a:rPr lang="en-US" dirty="0" smtClean="0"/>
              <a:t>Let’s Design one for HW2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6" name="Oval 5"/>
          <p:cNvSpPr/>
          <p:nvPr/>
        </p:nvSpPr>
        <p:spPr bwMode="auto">
          <a:xfrm>
            <a:off x="471293" y="3544262"/>
            <a:ext cx="522957" cy="38951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Idle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179" y="126318"/>
            <a:ext cx="2054268" cy="203002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1678675" y="2156347"/>
            <a:ext cx="764274" cy="62230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Curved Connector 14"/>
          <p:cNvCxnSpPr>
            <a:stCxn id="6" idx="0"/>
            <a:endCxn id="8" idx="2"/>
          </p:cNvCxnSpPr>
          <p:nvPr/>
        </p:nvCxnSpPr>
        <p:spPr bwMode="auto">
          <a:xfrm rot="5400000" flipH="1" flipV="1">
            <a:off x="667342" y="2532930"/>
            <a:ext cx="1076762" cy="945903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6" name="Curved Connector 15"/>
          <p:cNvCxnSpPr>
            <a:stCxn id="8" idx="4"/>
            <a:endCxn id="6" idx="6"/>
          </p:cNvCxnSpPr>
          <p:nvPr/>
        </p:nvCxnSpPr>
        <p:spPr bwMode="auto">
          <a:xfrm rot="5400000">
            <a:off x="1047348" y="2725555"/>
            <a:ext cx="960366" cy="1066562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89578" y="2703173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Mousedown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on </a:t>
            </a:r>
            <a:r>
              <a:rPr lang="en-US" dirty="0" smtClean="0"/>
              <a:t>div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242324" y="3101818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-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select that div</a:t>
            </a:r>
            <a:endParaRPr lang="en-US" i="1" dirty="0"/>
          </a:p>
        </p:txBody>
      </p:sp>
      <p:sp>
        <p:nvSpPr>
          <p:cNvPr id="29" name="Oval 28"/>
          <p:cNvSpPr/>
          <p:nvPr/>
        </p:nvSpPr>
        <p:spPr bwMode="auto">
          <a:xfrm>
            <a:off x="5637663" y="888015"/>
            <a:ext cx="764274" cy="62230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5637663" y="1690370"/>
            <a:ext cx="764274" cy="62230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4585663" y="898416"/>
            <a:ext cx="764274" cy="62230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4585663" y="1690370"/>
            <a:ext cx="764274" cy="62230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11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12" y="122237"/>
            <a:ext cx="7543800" cy="742058"/>
          </a:xfrm>
        </p:spPr>
        <p:txBody>
          <a:bodyPr/>
          <a:lstStyle/>
          <a:p>
            <a:r>
              <a:rPr lang="en-US" dirty="0" smtClean="0"/>
              <a:t>Let’s Design one for HW2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6" name="Oval 5"/>
          <p:cNvSpPr/>
          <p:nvPr/>
        </p:nvSpPr>
        <p:spPr bwMode="auto">
          <a:xfrm>
            <a:off x="471293" y="3544262"/>
            <a:ext cx="522957" cy="38951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Idle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179" y="126318"/>
            <a:ext cx="2054268" cy="203002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1678675" y="2156347"/>
            <a:ext cx="764274" cy="62230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Mouse-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down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Curved Connector 14"/>
          <p:cNvCxnSpPr>
            <a:stCxn id="6" idx="0"/>
            <a:endCxn id="8" idx="2"/>
          </p:cNvCxnSpPr>
          <p:nvPr/>
        </p:nvCxnSpPr>
        <p:spPr bwMode="auto">
          <a:xfrm rot="5400000" flipH="1" flipV="1">
            <a:off x="667342" y="2532930"/>
            <a:ext cx="1076762" cy="945903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6" name="Curved Connector 15"/>
          <p:cNvCxnSpPr>
            <a:stCxn id="8" idx="4"/>
            <a:endCxn id="6" idx="6"/>
          </p:cNvCxnSpPr>
          <p:nvPr/>
        </p:nvCxnSpPr>
        <p:spPr bwMode="auto">
          <a:xfrm rot="5400000">
            <a:off x="1047348" y="2725555"/>
            <a:ext cx="960366" cy="1066562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89578" y="2703173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Mousedown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on </a:t>
            </a:r>
            <a:r>
              <a:rPr lang="en-US" dirty="0" smtClean="0"/>
              <a:t>div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242324" y="3101818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-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select that div</a:t>
            </a:r>
            <a:endParaRPr lang="en-US" i="1" dirty="0"/>
          </a:p>
        </p:txBody>
      </p:sp>
      <p:sp>
        <p:nvSpPr>
          <p:cNvPr id="31" name="Oval 30"/>
          <p:cNvSpPr/>
          <p:nvPr/>
        </p:nvSpPr>
        <p:spPr bwMode="auto">
          <a:xfrm>
            <a:off x="3313354" y="1445945"/>
            <a:ext cx="764274" cy="62230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moving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3" name="Curved Connector 32"/>
          <p:cNvCxnSpPr/>
          <p:nvPr/>
        </p:nvCxnSpPr>
        <p:spPr bwMode="auto">
          <a:xfrm rot="5400000">
            <a:off x="3553848" y="1646535"/>
            <a:ext cx="557930" cy="243674"/>
          </a:xfrm>
          <a:prstGeom prst="curvedConnector3">
            <a:avLst>
              <a:gd name="adj1" fmla="val 17804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2889114" y="2369543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Move event</a:t>
            </a:r>
          </a:p>
          <a:p>
            <a:r>
              <a:rPr lang="en-US" i="1" dirty="0" smtClean="0"/>
              <a:t>Move div</a:t>
            </a:r>
            <a:endParaRPr lang="en-US" i="1" dirty="0"/>
          </a:p>
        </p:txBody>
      </p:sp>
      <p:cxnSp>
        <p:nvCxnSpPr>
          <p:cNvPr id="37" name="Curved Connector 36"/>
          <p:cNvCxnSpPr>
            <a:endCxn id="31" idx="1"/>
          </p:cNvCxnSpPr>
          <p:nvPr/>
        </p:nvCxnSpPr>
        <p:spPr bwMode="auto">
          <a:xfrm flipV="1">
            <a:off x="2016280" y="1537080"/>
            <a:ext cx="1408999" cy="610137"/>
          </a:xfrm>
          <a:prstGeom prst="curvedConnector4">
            <a:avLst>
              <a:gd name="adj1" fmla="val 19760"/>
              <a:gd name="adj2" fmla="val 15240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978703" y="1352413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move event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76420" y="1574697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Div</a:t>
            </a:r>
            <a:r>
              <a:rPr lang="en-US" i="1" dirty="0" smtClean="0"/>
              <a:t> moves</a:t>
            </a:r>
            <a:endParaRPr lang="en-US" i="1" dirty="0"/>
          </a:p>
        </p:txBody>
      </p:sp>
      <p:cxnSp>
        <p:nvCxnSpPr>
          <p:cNvPr id="21" name="Curved Connector 20"/>
          <p:cNvCxnSpPr>
            <a:endCxn id="6" idx="5"/>
          </p:cNvCxnSpPr>
          <p:nvPr/>
        </p:nvCxnSpPr>
        <p:spPr bwMode="auto">
          <a:xfrm rot="10800000" flipV="1">
            <a:off x="917666" y="1708756"/>
            <a:ext cx="3157679" cy="2167976"/>
          </a:xfrm>
          <a:prstGeom prst="curvedConnector4">
            <a:avLst>
              <a:gd name="adj1" fmla="val -4992"/>
              <a:gd name="adj2" fmla="val 11317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4046188" y="2773781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Mouse up anywhere</a:t>
            </a:r>
          </a:p>
          <a:p>
            <a:r>
              <a:rPr lang="en-US" i="1" dirty="0" smtClean="0"/>
              <a:t>Move finished</a:t>
            </a:r>
            <a:endParaRPr lang="en-US" i="1" dirty="0"/>
          </a:p>
        </p:txBody>
      </p:sp>
      <p:sp>
        <p:nvSpPr>
          <p:cNvPr id="29" name="Oval 28"/>
          <p:cNvSpPr/>
          <p:nvPr/>
        </p:nvSpPr>
        <p:spPr bwMode="auto">
          <a:xfrm>
            <a:off x="1296538" y="5062590"/>
            <a:ext cx="764274" cy="62230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Dbl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moving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0" name="Curved Connector 29"/>
          <p:cNvCxnSpPr>
            <a:stCxn id="31" idx="6"/>
            <a:endCxn id="6" idx="4"/>
          </p:cNvCxnSpPr>
          <p:nvPr/>
        </p:nvCxnSpPr>
        <p:spPr bwMode="auto">
          <a:xfrm flipH="1">
            <a:off x="732772" y="1757098"/>
            <a:ext cx="3344856" cy="2176677"/>
          </a:xfrm>
          <a:prstGeom prst="curvedConnector4">
            <a:avLst>
              <a:gd name="adj1" fmla="val -54349"/>
              <a:gd name="adj2" fmla="val 12450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5267856" y="3610609"/>
            <a:ext cx="3698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ESC key</a:t>
            </a:r>
          </a:p>
          <a:p>
            <a:r>
              <a:rPr lang="en-US" i="1" dirty="0" smtClean="0"/>
              <a:t>Aborting – restore to original place</a:t>
            </a:r>
            <a:endParaRPr lang="en-US" i="1" dirty="0"/>
          </a:p>
        </p:txBody>
      </p:sp>
      <p:cxnSp>
        <p:nvCxnSpPr>
          <p:cNvPr id="38" name="Curved Connector 37"/>
          <p:cNvCxnSpPr>
            <a:stCxn id="6" idx="3"/>
            <a:endCxn id="29" idx="0"/>
          </p:cNvCxnSpPr>
          <p:nvPr/>
        </p:nvCxnSpPr>
        <p:spPr bwMode="auto">
          <a:xfrm rot="16200000" flipH="1">
            <a:off x="520347" y="3904262"/>
            <a:ext cx="1185858" cy="113079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1575485" y="4683168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Dblclick</a:t>
            </a:r>
            <a:r>
              <a:rPr lang="en-US" dirty="0" smtClean="0"/>
              <a:t> on div</a:t>
            </a:r>
            <a:endParaRPr lang="en-US" dirty="0"/>
          </a:p>
        </p:txBody>
      </p:sp>
      <p:cxnSp>
        <p:nvCxnSpPr>
          <p:cNvPr id="41" name="Curved Connector 40"/>
          <p:cNvCxnSpPr>
            <a:stCxn id="6" idx="2"/>
            <a:endCxn id="6" idx="3"/>
          </p:cNvCxnSpPr>
          <p:nvPr/>
        </p:nvCxnSpPr>
        <p:spPr bwMode="auto">
          <a:xfrm rot="10800000" flipH="1" flipV="1">
            <a:off x="471292" y="3739018"/>
            <a:ext cx="76585" cy="137713"/>
          </a:xfrm>
          <a:prstGeom prst="curvedConnector4">
            <a:avLst>
              <a:gd name="adj1" fmla="val -298492"/>
              <a:gd name="adj2" fmla="val 141406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5649" y="4420768"/>
            <a:ext cx="1454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on </a:t>
            </a:r>
            <a:r>
              <a:rPr lang="en-US" dirty="0" err="1" smtClean="0"/>
              <a:t>workarea</a:t>
            </a:r>
            <a:endParaRPr lang="en-US" dirty="0" smtClean="0"/>
          </a:p>
          <a:p>
            <a:r>
              <a:rPr lang="en-US" i="1" dirty="0" smtClean="0"/>
              <a:t>deselect</a:t>
            </a:r>
            <a:endParaRPr lang="en-US" i="1" dirty="0"/>
          </a:p>
        </p:txBody>
      </p:sp>
      <p:cxnSp>
        <p:nvCxnSpPr>
          <p:cNvPr id="48" name="Curved Connector 47"/>
          <p:cNvCxnSpPr>
            <a:endCxn id="29" idx="4"/>
          </p:cNvCxnSpPr>
          <p:nvPr/>
        </p:nvCxnSpPr>
        <p:spPr bwMode="auto">
          <a:xfrm rot="10800000" flipV="1">
            <a:off x="1678676" y="5490658"/>
            <a:ext cx="337605" cy="194237"/>
          </a:xfrm>
          <a:prstGeom prst="curvedConnector4">
            <a:avLst>
              <a:gd name="adj1" fmla="val 280903"/>
              <a:gd name="adj2" fmla="val 21769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321012" y="5955381"/>
            <a:ext cx="137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Move event</a:t>
            </a:r>
          </a:p>
          <a:p>
            <a:r>
              <a:rPr lang="en-US" i="1" dirty="0" smtClean="0"/>
              <a:t>Move div</a:t>
            </a:r>
            <a:endParaRPr lang="en-US" i="1" dirty="0"/>
          </a:p>
        </p:txBody>
      </p:sp>
      <p:sp>
        <p:nvSpPr>
          <p:cNvPr id="52" name="TextBox 51"/>
          <p:cNvSpPr txBox="1"/>
          <p:nvPr/>
        </p:nvSpPr>
        <p:spPr>
          <a:xfrm>
            <a:off x="1990873" y="5571691"/>
            <a:ext cx="3698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ESC key</a:t>
            </a:r>
          </a:p>
          <a:p>
            <a:r>
              <a:rPr lang="en-US" i="1" dirty="0" smtClean="0"/>
              <a:t>Aborting – restore to original place</a:t>
            </a:r>
            <a:endParaRPr lang="en-US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2094965" y="4982401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anywhere</a:t>
            </a:r>
          </a:p>
          <a:p>
            <a:r>
              <a:rPr lang="en-US" i="1" dirty="0" smtClean="0"/>
              <a:t>Move finished</a:t>
            </a:r>
            <a:endParaRPr lang="en-US" i="1" dirty="0"/>
          </a:p>
        </p:txBody>
      </p:sp>
      <p:cxnSp>
        <p:nvCxnSpPr>
          <p:cNvPr id="54" name="Curved Connector 53"/>
          <p:cNvCxnSpPr>
            <a:endCxn id="6" idx="4"/>
          </p:cNvCxnSpPr>
          <p:nvPr/>
        </p:nvCxnSpPr>
        <p:spPr bwMode="auto">
          <a:xfrm rot="16200000" flipV="1">
            <a:off x="729001" y="3937546"/>
            <a:ext cx="1314750" cy="1307207"/>
          </a:xfrm>
          <a:prstGeom prst="curvedConnector3">
            <a:avLst>
              <a:gd name="adj1" fmla="val 5827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3926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Note: Event </a:t>
            </a:r>
            <a:r>
              <a:rPr lang="en-US" dirty="0" smtClean="0"/>
              <a:t>handlers –</a:t>
            </a:r>
            <a:br>
              <a:rPr lang="en-US" dirty="0" smtClean="0"/>
            </a:br>
            <a:r>
              <a:rPr lang="en-US" dirty="0" smtClean="0"/>
              <a:t>focus vs. positional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417638"/>
            <a:ext cx="8229600" cy="5440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Positional</a:t>
            </a:r>
            <a:r>
              <a:rPr lang="en-US" dirty="0" smtClean="0"/>
              <a:t> – whichever object is</a:t>
            </a:r>
            <a:br>
              <a:rPr lang="en-US" dirty="0" smtClean="0"/>
            </a:br>
            <a:r>
              <a:rPr lang="en-US" dirty="0" smtClean="0"/>
              <a:t>under the mouse handles it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Focus</a:t>
            </a:r>
            <a:r>
              <a:rPr lang="en-US" dirty="0" smtClean="0"/>
              <a:t> – specify a </a:t>
            </a:r>
            <a:r>
              <a:rPr lang="en-US" i="1" dirty="0" smtClean="0"/>
              <a:t>specific object’s </a:t>
            </a:r>
            <a:r>
              <a:rPr lang="en-US" dirty="0" smtClean="0"/>
              <a:t>to handle it</a:t>
            </a:r>
          </a:p>
          <a:p>
            <a:pPr lvl="1"/>
            <a:r>
              <a:rPr lang="en-US" dirty="0" smtClean="0"/>
              <a:t>Always used for text</a:t>
            </a:r>
          </a:p>
          <a:p>
            <a:pPr lvl="1"/>
            <a:r>
              <a:rPr lang="en-US" dirty="0" smtClean="0"/>
              <a:t>Used for mouse-move</a:t>
            </a:r>
          </a:p>
          <a:p>
            <a:pPr lvl="1"/>
            <a:r>
              <a:rPr lang="en-US" i="1" dirty="0" smtClean="0"/>
              <a:t>Should also be used</a:t>
            </a:r>
            <a:br>
              <a:rPr lang="en-US" i="1" dirty="0" smtClean="0"/>
            </a:br>
            <a:r>
              <a:rPr lang="en-US" i="1" dirty="0" smtClean="0"/>
              <a:t>for the mouse-up or</a:t>
            </a:r>
            <a:br>
              <a:rPr lang="en-US" i="1" dirty="0" smtClean="0"/>
            </a:br>
            <a:r>
              <a:rPr lang="en-US" i="1" dirty="0" smtClean="0"/>
              <a:t>click event handler</a:t>
            </a:r>
          </a:p>
          <a:p>
            <a:pPr lvl="1"/>
            <a:r>
              <a:rPr lang="en-US" dirty="0" smtClean="0"/>
              <a:t>Can be implemented</a:t>
            </a:r>
            <a:br>
              <a:rPr lang="en-US" dirty="0" smtClean="0"/>
            </a:br>
            <a:r>
              <a:rPr lang="en-US" dirty="0" smtClean="0"/>
              <a:t>by having background</a:t>
            </a:r>
            <a:br>
              <a:rPr lang="en-US" dirty="0" smtClean="0"/>
            </a:br>
            <a:r>
              <a:rPr lang="en-US" dirty="0" smtClean="0"/>
              <a:t>object have handler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8179" y="126318"/>
            <a:ext cx="2054268" cy="20300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435" y="3109682"/>
            <a:ext cx="4804012" cy="293935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Oval 7"/>
          <p:cNvSpPr/>
          <p:nvPr/>
        </p:nvSpPr>
        <p:spPr bwMode="auto">
          <a:xfrm>
            <a:off x="4234787" y="4223665"/>
            <a:ext cx="711390" cy="71139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879876" y="5351297"/>
            <a:ext cx="711390" cy="71139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81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31313"/>
          </a:xfrm>
        </p:spPr>
        <p:txBody>
          <a:bodyPr/>
          <a:lstStyle/>
          <a:p>
            <a:r>
              <a:rPr lang="en-US" dirty="0" smtClean="0"/>
              <a:t>Design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57" y="1153551"/>
            <a:ext cx="8679765" cy="555204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Generally, a way to organize code to achieve certain outcomes</a:t>
            </a:r>
          </a:p>
          <a:p>
            <a:pPr lvl="1"/>
            <a:r>
              <a:rPr lang="en-US" dirty="0" smtClean="0"/>
              <a:t>Small pieces of the overall design</a:t>
            </a:r>
          </a:p>
          <a:p>
            <a:pPr lvl="1"/>
            <a:r>
              <a:rPr lang="en-US" dirty="0" smtClean="0"/>
              <a:t>Both “functional” = what it does</a:t>
            </a:r>
          </a:p>
          <a:p>
            <a:pPr lvl="1"/>
            <a:r>
              <a:rPr lang="en-US" dirty="0" smtClean="0"/>
              <a:t>And “non-functional” = how it does it, e.g., efficiency, reusability</a:t>
            </a:r>
          </a:p>
          <a:p>
            <a:pPr lvl="1"/>
            <a:r>
              <a:rPr lang="en-US" dirty="0" smtClean="0"/>
              <a:t>Language independent</a:t>
            </a:r>
          </a:p>
          <a:p>
            <a:r>
              <a:rPr lang="en-US" dirty="0" smtClean="0"/>
              <a:t>We have been using the “</a:t>
            </a:r>
            <a:r>
              <a:rPr lang="en-US" dirty="0" smtClean="0">
                <a:solidFill>
                  <a:srgbClr val="C00000"/>
                </a:solidFill>
              </a:rPr>
              <a:t>Listener Pattern</a:t>
            </a:r>
            <a:r>
              <a:rPr lang="en-US" dirty="0" smtClean="0"/>
              <a:t>” all along!</a:t>
            </a:r>
          </a:p>
          <a:p>
            <a:pPr lvl="1"/>
            <a:r>
              <a:rPr lang="en-US" dirty="0" smtClean="0"/>
              <a:t>Also called the “</a:t>
            </a:r>
            <a:r>
              <a:rPr lang="en-US" dirty="0" smtClean="0">
                <a:solidFill>
                  <a:srgbClr val="C00000"/>
                </a:solidFill>
              </a:rPr>
              <a:t>Observer Pattern</a:t>
            </a:r>
            <a:r>
              <a:rPr lang="en-US" dirty="0" smtClean="0"/>
              <a:t>”</a:t>
            </a:r>
            <a:endParaRPr lang="en-US" dirty="0"/>
          </a:p>
          <a:p>
            <a:pPr lvl="1"/>
            <a:r>
              <a:rPr lang="en-US" dirty="0"/>
              <a:t>Attach an observer (call-back function) to events or other data changing</a:t>
            </a:r>
            <a:endParaRPr lang="en-US" dirty="0" smtClean="0"/>
          </a:p>
          <a:p>
            <a:r>
              <a:rPr lang="en-US" dirty="0" smtClean="0"/>
              <a:t>We will use the “Command” pattern for undo in Homework 5</a:t>
            </a:r>
          </a:p>
          <a:p>
            <a:r>
              <a:rPr lang="en-US" dirty="0" smtClean="0"/>
              <a:t>Sometimes called “</a:t>
            </a:r>
            <a:r>
              <a:rPr lang="en-US" dirty="0" smtClean="0">
                <a:solidFill>
                  <a:srgbClr val="C00000"/>
                </a:solidFill>
              </a:rPr>
              <a:t>Models</a:t>
            </a:r>
            <a:r>
              <a:rPr lang="en-US" dirty="0" smtClean="0"/>
              <a:t>” but that has too many meanings!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Software Architectures </a:t>
            </a:r>
            <a:r>
              <a:rPr lang="en-US" dirty="0" smtClean="0"/>
              <a:t>– whole system design; pattern is just one piece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0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01890"/>
          </a:xfrm>
        </p:spPr>
        <p:txBody>
          <a:bodyPr/>
          <a:lstStyle/>
          <a:p>
            <a:r>
              <a:rPr lang="en-US" sz="4000" dirty="0"/>
              <a:t>“Factory” Pattern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" y="1024128"/>
            <a:ext cx="8915400" cy="5452872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Instead </a:t>
            </a:r>
            <a:r>
              <a:rPr lang="en-US" sz="2800" dirty="0"/>
              <a:t>of “normal” creation: </a:t>
            </a:r>
            <a:r>
              <a:rPr lang="en-US" sz="2000" b="1" dirty="0">
                <a:latin typeface="Courier New" pitchFamily="49" charset="0"/>
              </a:rPr>
              <a:t>Widget w </a:t>
            </a:r>
            <a:r>
              <a:rPr lang="en-US" sz="2000" b="1" dirty="0"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= new Widget();</a:t>
            </a:r>
            <a:endParaRPr lang="en-US" sz="2000" dirty="0"/>
          </a:p>
          <a:p>
            <a:r>
              <a:rPr lang="en-US" sz="2800" dirty="0"/>
              <a:t>Objects must be created by </a:t>
            </a:r>
            <a:r>
              <a:rPr lang="en-US" sz="2800" i="1" dirty="0"/>
              <a:t>another</a:t>
            </a:r>
            <a:r>
              <a:rPr lang="en-US" sz="2800" dirty="0"/>
              <a:t> class:</a:t>
            </a:r>
            <a:br>
              <a:rPr lang="en-US" sz="2800" dirty="0"/>
            </a:br>
            <a:r>
              <a:rPr lang="en-US" sz="2000" b="1" dirty="0" err="1">
                <a:latin typeface="Courier New" pitchFamily="49" charset="0"/>
              </a:rPr>
              <a:t>AbstractFactory</a:t>
            </a:r>
            <a:r>
              <a:rPr lang="en-US" sz="2000" b="1" dirty="0">
                <a:latin typeface="Courier New" pitchFamily="49" charset="0"/>
              </a:rPr>
              <a:t> f =  </a:t>
            </a:r>
            <a:r>
              <a:rPr lang="en-US" sz="2000" b="1" dirty="0" err="1">
                <a:latin typeface="Courier New" pitchFamily="49" charset="0"/>
              </a:rPr>
              <a:t>AbstractFactory.getDefault</a:t>
            </a:r>
            <a:r>
              <a:rPr lang="en-US" sz="2000" b="1" dirty="0">
                <a:latin typeface="Courier New" pitchFamily="49" charset="0"/>
              </a:rPr>
              <a:t>();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Widget w = </a:t>
            </a:r>
            <a:r>
              <a:rPr lang="en-US" sz="2000" b="1" dirty="0" err="1">
                <a:latin typeface="Courier New" pitchFamily="49" charset="0"/>
              </a:rPr>
              <a:t>f.createWidget</a:t>
            </a:r>
            <a:r>
              <a:rPr lang="en-US" sz="2000" b="1" dirty="0">
                <a:latin typeface="Courier New" pitchFamily="49" charset="0"/>
              </a:rPr>
              <a:t>();</a:t>
            </a:r>
          </a:p>
          <a:p>
            <a:r>
              <a:rPr lang="en-US" sz="2800" dirty="0"/>
              <a:t>Used frequently in Java (&gt;61) and </a:t>
            </a:r>
            <a:r>
              <a:rPr lang="en-US" sz="2800" dirty="0" err="1"/>
              <a:t>.Net</a:t>
            </a:r>
            <a:r>
              <a:rPr lang="en-US" sz="2800" dirty="0"/>
              <a:t> (&gt;13) and SAP</a:t>
            </a:r>
          </a:p>
          <a:p>
            <a:r>
              <a:rPr lang="en-US" sz="2800" dirty="0" smtClean="0"/>
              <a:t>Advantages?</a:t>
            </a:r>
          </a:p>
          <a:p>
            <a:pPr lvl="1"/>
            <a:r>
              <a:rPr lang="en-US" sz="2400" dirty="0"/>
              <a:t>Don’t need to allocate any memory (new not called)</a:t>
            </a:r>
          </a:p>
          <a:p>
            <a:pPr lvl="1"/>
            <a:r>
              <a:rPr lang="en-US" sz="2400" dirty="0"/>
              <a:t>Can return a different subtype from what user is aware of</a:t>
            </a:r>
          </a:p>
          <a:p>
            <a:r>
              <a:rPr lang="en-US" sz="2800" dirty="0"/>
              <a:t>Our research showed that the “factory pattern” made APIs harder to learn and </a:t>
            </a:r>
            <a:r>
              <a:rPr lang="en-US" sz="2800" dirty="0" smtClean="0"/>
              <a:t>use (lower “API Usability”):</a:t>
            </a:r>
            <a:endParaRPr lang="en-US" sz="2800" dirty="0"/>
          </a:p>
          <a:p>
            <a:pPr lvl="1"/>
            <a:r>
              <a:rPr lang="en-US" sz="2400" dirty="0" smtClean="0"/>
              <a:t>When </a:t>
            </a:r>
            <a:r>
              <a:rPr lang="en-US" sz="2400" dirty="0"/>
              <a:t>asked to design on “blank paper”, </a:t>
            </a:r>
            <a:r>
              <a:rPr lang="en-US" sz="2400" dirty="0">
                <a:solidFill>
                  <a:schemeClr val="accent2"/>
                </a:solidFill>
              </a:rPr>
              <a:t>no one</a:t>
            </a:r>
            <a:r>
              <a:rPr lang="en-US" sz="2400" dirty="0"/>
              <a:t> designed a factory</a:t>
            </a:r>
          </a:p>
          <a:p>
            <a:pPr lvl="1"/>
            <a:r>
              <a:rPr lang="en-US" sz="2400" dirty="0"/>
              <a:t>Time to develop using factories took </a:t>
            </a:r>
            <a:r>
              <a:rPr lang="en-US" sz="2400" dirty="0">
                <a:solidFill>
                  <a:schemeClr val="accent2"/>
                </a:solidFill>
              </a:rPr>
              <a:t>2.1 to 5.3 times longer</a:t>
            </a:r>
            <a:r>
              <a:rPr lang="en-US" sz="2400" dirty="0"/>
              <a:t> compared to regular constructors (20:05 v 9:31, 7:10 v 1:20)</a:t>
            </a:r>
          </a:p>
          <a:p>
            <a:pPr lvl="1"/>
            <a:r>
              <a:rPr lang="en-US" sz="2400" dirty="0"/>
              <a:t>All subjects had difficulties getting using factories in </a:t>
            </a:r>
            <a:r>
              <a:rPr lang="en-US" sz="2400" dirty="0" smtClean="0"/>
              <a:t>APIs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FB47D-1E21-469F-B6EA-B1C51509F3F3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83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r>
              <a:rPr lang="en-US" dirty="0" smtClean="0"/>
              <a:t>Design Patterns for UI </a:t>
            </a:r>
            <a:r>
              <a:rPr lang="en-US" i="1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4987925"/>
          </a:xfrm>
        </p:spPr>
        <p:txBody>
          <a:bodyPr/>
          <a:lstStyle/>
          <a:p>
            <a:r>
              <a:rPr lang="en-US" sz="2800" dirty="0" smtClean="0"/>
              <a:t>E.g.,:</a:t>
            </a:r>
            <a:br>
              <a:rPr lang="en-US" sz="2800" dirty="0" smtClean="0"/>
            </a:br>
            <a:r>
              <a:rPr lang="en-US" sz="2800" dirty="0" smtClean="0"/>
              <a:t>van </a:t>
            </a:r>
            <a:r>
              <a:rPr lang="en-US" sz="2800" dirty="0"/>
              <a:t>Duyne, D.K., </a:t>
            </a:r>
            <a:r>
              <a:rPr lang="en-US" sz="2800" dirty="0" smtClean="0"/>
              <a:t>James A</a:t>
            </a:r>
            <a:r>
              <a:rPr lang="en-US" sz="2800" dirty="0"/>
              <a:t>. Landay, and </a:t>
            </a:r>
            <a:r>
              <a:rPr lang="en-US" sz="2800" b="1" dirty="0" smtClean="0"/>
              <a:t>Jason I</a:t>
            </a:r>
            <a:r>
              <a:rPr lang="en-US" sz="2800" b="1" dirty="0"/>
              <a:t>. Hong</a:t>
            </a:r>
            <a:r>
              <a:rPr lang="en-US" sz="2800" dirty="0"/>
              <a:t>, </a:t>
            </a:r>
            <a:r>
              <a:rPr lang="en-US" sz="2800" i="1" dirty="0"/>
              <a:t>The Design of Sites: Patterns, Principles, and Processes for Crafting a Customer-Centered Web Experience</a:t>
            </a:r>
            <a:r>
              <a:rPr lang="en-US" sz="2800" dirty="0" smtClean="0"/>
              <a:t>. Reading</a:t>
            </a:r>
            <a:r>
              <a:rPr lang="en-US" sz="2800" dirty="0"/>
              <a:t>, MA: Addison-Wesley, </a:t>
            </a:r>
            <a:r>
              <a:rPr lang="en-US" sz="2800" b="1" dirty="0"/>
              <a:t>2002</a:t>
            </a:r>
            <a:r>
              <a:rPr lang="en-US" sz="2800" dirty="0" smtClean="0"/>
              <a:t>.</a:t>
            </a:r>
          </a:p>
          <a:p>
            <a:r>
              <a:rPr lang="en-US" dirty="0" smtClean="0"/>
              <a:t>Mainly for UI design patterns,</a:t>
            </a:r>
            <a:br>
              <a:rPr lang="en-US" dirty="0" smtClean="0"/>
            </a:br>
            <a:r>
              <a:rPr lang="en-US" dirty="0" smtClean="0"/>
              <a:t>for UI </a:t>
            </a:r>
            <a:r>
              <a:rPr lang="en-US" i="1" dirty="0" smtClean="0"/>
              <a:t>designers</a:t>
            </a:r>
            <a:r>
              <a:rPr lang="en-US" dirty="0" smtClean="0"/>
              <a:t>, not for UI </a:t>
            </a:r>
            <a:br>
              <a:rPr lang="en-US" dirty="0" smtClean="0"/>
            </a:br>
            <a:r>
              <a:rPr lang="en-US" dirty="0" smtClean="0"/>
              <a:t>software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FB47D-1E21-469F-B6EA-B1C51509F3F3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700" y="3415113"/>
            <a:ext cx="2628900" cy="336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5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51344D-3C7A-452B-AC47-D40A1BD9AE62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smtClean="0"/>
              <a:t>Conceptual-Semantic-Syntactic-Lexical-Pragmatic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2"/>
            <a:ext cx="8229600" cy="47132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Another way to look at the design of software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Derived from compiler theory and language work.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Mostly relevant to older, non-interactive interfaces 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Pragmatic</a:t>
            </a:r>
            <a:r>
              <a:rPr lang="en-US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How the physical input devices work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required "gestures" to make the input.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Ergonomics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dirty="0" smtClean="0"/>
              <a:t>skilled performance</a:t>
            </a:r>
            <a:r>
              <a:rPr lang="en-US" dirty="0" smtClean="0"/>
              <a:t>: "muscle memory"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press down and hold, vs. click-click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49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3634F4-CC5A-4E5F-8055-34467CB3FB50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dirty="0" smtClean="0"/>
              <a:t>Conceptual-Semantic-Syntactic-Lexical-Pragmatic, cont.</a:t>
            </a:r>
            <a:endParaRPr lang="en-US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833937"/>
          </a:xfrm>
        </p:spPr>
        <p:txBody>
          <a:bodyPr/>
          <a:lstStyle/>
          <a:p>
            <a:pPr eaLnBrk="1" hangingPunct="1"/>
            <a:r>
              <a:rPr lang="en-US" b="1" dirty="0" smtClean="0"/>
              <a:t>Lexical</a:t>
            </a:r>
            <a:endParaRPr lang="en-US" dirty="0" smtClean="0"/>
          </a:p>
          <a:p>
            <a:pPr lvl="1" eaLnBrk="1" hangingPunct="1"/>
            <a:r>
              <a:rPr lang="en-US" dirty="0" smtClean="0"/>
              <a:t>spelling and composition of tokens </a:t>
            </a:r>
          </a:p>
          <a:p>
            <a:pPr lvl="2" eaLnBrk="1" hangingPunct="1"/>
            <a:r>
              <a:rPr lang="en-US" dirty="0" smtClean="0"/>
              <a:t>“add” vs. “append” vs. “^a” vs.   </a:t>
            </a:r>
          </a:p>
          <a:p>
            <a:pPr lvl="1" eaLnBrk="1" hangingPunct="1"/>
            <a:r>
              <a:rPr lang="en-US" dirty="0" smtClean="0"/>
              <a:t>Where items are placed on the display </a:t>
            </a:r>
          </a:p>
          <a:p>
            <a:pPr lvl="1" eaLnBrk="1" hangingPunct="1"/>
            <a:r>
              <a:rPr lang="en-US" dirty="0" smtClean="0"/>
              <a:t>“Key-stroke” level analysis </a:t>
            </a:r>
          </a:p>
          <a:p>
            <a:pPr lvl="1" eaLnBrk="1" hangingPunct="1"/>
            <a:r>
              <a:rPr lang="en-US" dirty="0" smtClean="0"/>
              <a:t>For input, is the design of the interaction techniques:</a:t>
            </a:r>
          </a:p>
          <a:p>
            <a:pPr lvl="2" eaLnBrk="1" hangingPunct="1"/>
            <a:r>
              <a:rPr lang="en-US" dirty="0" smtClean="0"/>
              <a:t>how mouse and keyboard combined into menu, button, string, pick, etc.</a:t>
            </a:r>
          </a:p>
        </p:txBody>
      </p:sp>
      <p:pic>
        <p:nvPicPr>
          <p:cNvPr id="6149" name="Picture 4" descr="lect07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667000"/>
            <a:ext cx="5238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65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AB2EE9-8F70-4292-8E4B-6C723DAC52B9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>
                <a:schemeClr val="folHlink"/>
              </a:buClr>
              <a:buSzPct val="60000"/>
            </a:pPr>
            <a:r>
              <a:rPr lang="en-US" sz="3000" dirty="0" smtClean="0"/>
              <a:t>Conceptual-Semantic-Syntactic-Lexical-Pragmatic, cont.</a:t>
            </a:r>
            <a:endParaRPr lang="en-US" dirty="0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Syntactic</a:t>
            </a:r>
            <a:r>
              <a:rPr lang="en-US" dirty="0" smtClean="0"/>
              <a:t> </a:t>
            </a:r>
          </a:p>
          <a:p>
            <a:pPr lvl="1" eaLnBrk="1" hangingPunct="1">
              <a:buClr>
                <a:schemeClr val="folHlink"/>
              </a:buClr>
              <a:buSzPct val="60000"/>
            </a:pPr>
            <a:r>
              <a:rPr lang="en-US" dirty="0" smtClean="0"/>
              <a:t>sequence of inputs and outputs. </a:t>
            </a:r>
          </a:p>
          <a:p>
            <a:pPr lvl="1" eaLnBrk="1" hangingPunct="1">
              <a:buClr>
                <a:schemeClr val="folHlink"/>
              </a:buClr>
              <a:buSzPct val="60000"/>
            </a:pPr>
            <a:r>
              <a:rPr lang="en-US" dirty="0" smtClean="0"/>
              <a:t>For input, the sequence may be represented as a grammar: </a:t>
            </a:r>
          </a:p>
          <a:p>
            <a:pPr lvl="2" eaLnBrk="1" hangingPunct="1">
              <a:buSzPct val="60000"/>
            </a:pPr>
            <a:r>
              <a:rPr lang="en-US" dirty="0" smtClean="0"/>
              <a:t>rules for combining tokens into a legal sentence </a:t>
            </a:r>
          </a:p>
          <a:p>
            <a:pPr lvl="1" eaLnBrk="1" hangingPunct="1">
              <a:buClr>
                <a:schemeClr val="folHlink"/>
              </a:buClr>
              <a:buSzPct val="60000"/>
            </a:pPr>
            <a:r>
              <a:rPr lang="en-US" dirty="0" smtClean="0"/>
              <a:t>For output, includes spatial and temporal factors </a:t>
            </a:r>
          </a:p>
          <a:p>
            <a:pPr lvl="1" eaLnBrk="1" hangingPunct="1">
              <a:buClr>
                <a:schemeClr val="folHlink"/>
              </a:buClr>
              <a:buSzPct val="60000"/>
            </a:pPr>
            <a:r>
              <a:rPr lang="en-US" dirty="0" smtClean="0"/>
              <a:t>Example: prefix vs. postfix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73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54038</TotalTime>
  <Words>2137</Words>
  <Application>Microsoft Office PowerPoint</Application>
  <PresentationFormat>On-screen Show (4:3)</PresentationFormat>
  <Paragraphs>327</Paragraphs>
  <Slides>33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Arial Unicode MS</vt:lpstr>
      <vt:lpstr>Courier New</vt:lpstr>
      <vt:lpstr>Tahoma</vt:lpstr>
      <vt:lpstr>Wingdings</vt:lpstr>
      <vt:lpstr>lecture template_polo</vt:lpstr>
      <vt:lpstr>Lecture 9: UI Software Patterns: State Diagrams, MVC, Lexical-Syntax-Semantics</vt:lpstr>
      <vt:lpstr>Logistics</vt:lpstr>
      <vt:lpstr>What are Design Patterns?</vt:lpstr>
      <vt:lpstr>Design Patterns</vt:lpstr>
      <vt:lpstr>“Factory” Pattern</vt:lpstr>
      <vt:lpstr>Design Patterns for UI Design</vt:lpstr>
      <vt:lpstr>Conceptual-Semantic-Syntactic-Lexical-Pragmatic</vt:lpstr>
      <vt:lpstr>Conceptual-Semantic-Syntactic-Lexical-Pragmatic, cont.</vt:lpstr>
      <vt:lpstr>Conceptual-Semantic-Syntactic-Lexical-Pragmatic, cont.</vt:lpstr>
      <vt:lpstr>Conceptual-Semantic-Syntactic-Lexical-Pragmatic, cont.</vt:lpstr>
      <vt:lpstr>Conceptual-Semantic-Syntactic-Lexical-Pragmatic, cont.</vt:lpstr>
      <vt:lpstr>Model-View-Controller </vt:lpstr>
      <vt:lpstr>Classic MVC reference</vt:lpstr>
      <vt:lpstr>MVC</vt:lpstr>
      <vt:lpstr>MVC</vt:lpstr>
      <vt:lpstr>MVC</vt:lpstr>
      <vt:lpstr>MVC</vt:lpstr>
      <vt:lpstr>Model-View (variant of MVC)</vt:lpstr>
      <vt:lpstr>Transition Diagrams</vt:lpstr>
      <vt:lpstr>Transition Diagrams</vt:lpstr>
      <vt:lpstr>Transition Diagrams, cont.</vt:lpstr>
      <vt:lpstr>Transition Diagrams, cont.</vt:lpstr>
      <vt:lpstr>Transition Diagrams, cont.</vt:lpstr>
      <vt:lpstr>Transition Diagrams, cont.</vt:lpstr>
      <vt:lpstr>Transition Diagrams, cont.</vt:lpstr>
      <vt:lpstr>VAPS pictures</vt:lpstr>
      <vt:lpstr>Transition Diagrams for Widget Behavior</vt:lpstr>
      <vt:lpstr>StateCharts</vt:lpstr>
      <vt:lpstr>Transition Diagrams, evaluation</vt:lpstr>
      <vt:lpstr>Transition Diagrams, evaluation</vt:lpstr>
      <vt:lpstr>Let’s Design one for HW2</vt:lpstr>
      <vt:lpstr>Let’s Design one for HW2</vt:lpstr>
      <vt:lpstr>Note: Event handlers – focus vs. positional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05-830 Lecture 1</dc:title>
  <dc:creator>Brad Myers</dc:creator>
  <cp:lastModifiedBy>Brad Myers</cp:lastModifiedBy>
  <cp:revision>897</cp:revision>
  <cp:lastPrinted>1601-01-01T00:00:00Z</cp:lastPrinted>
  <dcterms:created xsi:type="dcterms:W3CDTF">2001-06-15T20:03:27Z</dcterms:created>
  <dcterms:modified xsi:type="dcterms:W3CDTF">2020-10-02T02:29:00Z</dcterms:modified>
</cp:coreProperties>
</file>