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5"/>
  </p:notesMasterIdLst>
  <p:sldIdLst>
    <p:sldId id="282" r:id="rId2"/>
    <p:sldId id="354" r:id="rId3"/>
    <p:sldId id="355" r:id="rId4"/>
    <p:sldId id="356" r:id="rId5"/>
    <p:sldId id="357" r:id="rId6"/>
    <p:sldId id="358" r:id="rId7"/>
    <p:sldId id="359" r:id="rId8"/>
    <p:sldId id="360" r:id="rId9"/>
    <p:sldId id="361" r:id="rId10"/>
    <p:sldId id="362" r:id="rId11"/>
    <p:sldId id="363" r:id="rId12"/>
    <p:sldId id="364" r:id="rId13"/>
    <p:sldId id="365" r:id="rId14"/>
    <p:sldId id="366" r:id="rId15"/>
    <p:sldId id="367" r:id="rId16"/>
    <p:sldId id="368" r:id="rId17"/>
    <p:sldId id="369" r:id="rId18"/>
    <p:sldId id="370" r:id="rId19"/>
    <p:sldId id="371" r:id="rId20"/>
    <p:sldId id="372" r:id="rId21"/>
    <p:sldId id="374" r:id="rId22"/>
    <p:sldId id="373" r:id="rId23"/>
    <p:sldId id="375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41" autoAdjust="0"/>
    <p:restoredTop sz="86416" autoAdjust="0"/>
  </p:normalViewPr>
  <p:slideViewPr>
    <p:cSldViewPr snapToGrid="0">
      <p:cViewPr varScale="1">
        <p:scale>
          <a:sx n="68" d="100"/>
          <a:sy n="68" d="100"/>
        </p:scale>
        <p:origin x="112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13" Type="http://schemas.openxmlformats.org/officeDocument/2006/relationships/slide" Target="slides/slide18.xml"/><Relationship Id="rId3" Type="http://schemas.openxmlformats.org/officeDocument/2006/relationships/slide" Target="slides/slide5.xml"/><Relationship Id="rId7" Type="http://schemas.openxmlformats.org/officeDocument/2006/relationships/slide" Target="slides/slide11.xml"/><Relationship Id="rId12" Type="http://schemas.openxmlformats.org/officeDocument/2006/relationships/slide" Target="slides/slide17.xml"/><Relationship Id="rId2" Type="http://schemas.openxmlformats.org/officeDocument/2006/relationships/slide" Target="slides/slide3.xml"/><Relationship Id="rId16" Type="http://schemas.openxmlformats.org/officeDocument/2006/relationships/slide" Target="slides/slide21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11" Type="http://schemas.openxmlformats.org/officeDocument/2006/relationships/slide" Target="slides/slide16.xml"/><Relationship Id="rId5" Type="http://schemas.openxmlformats.org/officeDocument/2006/relationships/slide" Target="slides/slide7.xml"/><Relationship Id="rId15" Type="http://schemas.openxmlformats.org/officeDocument/2006/relationships/slide" Target="slides/slide20.xml"/><Relationship Id="rId10" Type="http://schemas.openxmlformats.org/officeDocument/2006/relationships/slide" Target="slides/slide15.xml"/><Relationship Id="rId4" Type="http://schemas.openxmlformats.org/officeDocument/2006/relationships/slide" Target="slides/slide6.xml"/><Relationship Id="rId9" Type="http://schemas.openxmlformats.org/officeDocument/2006/relationships/slide" Target="slides/slide14.xml"/><Relationship Id="rId14" Type="http://schemas.openxmlformats.org/officeDocument/2006/relationships/slide" Target="slides/slide1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D2FC59-E02B-4DD1-B1A9-F1E1D5C68643}" type="slidenum">
              <a:rPr lang="en-US"/>
              <a:pPr/>
              <a:t>14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4732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5A70C4-D026-4B09-A168-7093253DC7F6}" type="slidenum">
              <a:rPr lang="en-US"/>
              <a:pPr/>
              <a:t>15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67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53B4C3-5487-4F67-BAE5-2915FE88F285}" type="slidenum">
              <a:rPr lang="en-US"/>
              <a:pPr/>
              <a:t>16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5224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BC3301-2C8A-460A-AC40-65E09BDF881C}" type="slidenum">
              <a:rPr lang="en-US"/>
              <a:pPr/>
              <a:t>17</a:t>
            </a:fld>
            <a:endParaRPr lang="en-US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488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57499E-875C-496A-8830-FF66F3563C04}" type="slidenum">
              <a:rPr lang="en-US"/>
              <a:pPr/>
              <a:t>18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0986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B6C8CC-EFA7-419E-8CBC-DE0E60D76178}" type="slidenum">
              <a:rPr lang="en-US"/>
              <a:pPr/>
              <a:t>19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2385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12F50A-C61F-40CD-A381-DC611E2D18A5}" type="slidenum">
              <a:rPr lang="en-US"/>
              <a:pPr/>
              <a:t>20</a:t>
            </a:fld>
            <a:endParaRPr lang="en-U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3108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CAF11B-418D-487C-B171-18B92DC01B3C}" type="slidenum">
              <a:rPr lang="en-US"/>
              <a:pPr/>
              <a:t>21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7579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20ABE0-0221-4FA1-99DA-7F5B790C3E52}" type="slidenum">
              <a:rPr lang="en-US"/>
              <a:pPr/>
              <a:t>22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335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7D520D-48F3-46FA-8AB2-D63839DB6AB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21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FA5911-A888-4A19-8257-422ACA68C081}" type="slidenum">
              <a:rPr lang="en-US"/>
              <a:pPr/>
              <a:t>3</a:t>
            </a:fld>
            <a:endParaRPr lang="en-US"/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82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CA9293-B302-4426-9192-EF63073D7938}" type="slidenum">
              <a:rPr lang="en-US"/>
              <a:pPr/>
              <a:t>5</a:t>
            </a:fld>
            <a:endParaRPr lang="en-US"/>
          </a:p>
        </p:txBody>
      </p:sp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179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263F3F-C88A-474B-B398-FE681F367AA0}" type="slidenum">
              <a:rPr lang="en-US"/>
              <a:pPr/>
              <a:t>6</a:t>
            </a:fld>
            <a:endParaRPr lang="en-US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0009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2AACD2-877D-4716-A036-A3843880CAEC}" type="slidenum">
              <a:rPr lang="en-US"/>
              <a:pPr/>
              <a:t>7</a:t>
            </a:fld>
            <a:endParaRPr lang="en-US"/>
          </a:p>
        </p:txBody>
      </p:sp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6884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1D7919-F578-4DFA-9D5B-3CCBCECCF2D5}" type="slidenum">
              <a:rPr lang="en-US"/>
              <a:pPr/>
              <a:t>8</a:t>
            </a:fld>
            <a:endParaRPr lang="en-US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8532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6C6D9A-73AD-4249-8B62-C83DC13128B3}" type="slidenum">
              <a:rPr lang="en-US"/>
              <a:pPr/>
              <a:t>11</a:t>
            </a:fld>
            <a:endParaRPr lang="en-US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264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44C313-709C-4F75-B18E-BD4B903C4AAA}" type="slidenum">
              <a:rPr lang="en-US"/>
              <a:pPr/>
              <a:t>12</a:t>
            </a:fld>
            <a:endParaRPr lang="en-US"/>
          </a:p>
        </p:txBody>
      </p:sp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597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3072084" y="3072086"/>
            <a:ext cx="6858000" cy="713831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40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3593" y="4425954"/>
            <a:ext cx="6750847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0806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084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12" descr="red_hcii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05" y="3910016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5972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5972"/>
            <a:ext cx="2895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5972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© 2020 -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1138"/>
            <a:ext cx="2895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4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2" descr="red_hcii_logo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rveymonkey.com/r/SSUI3week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cs.cmu.edu/afs/cs.cmu.edu/project/garnet/www/garnet-hom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s.cmu.edu/~amulet/papers/amuletca.abs.html" TargetMode="External"/><Relationship Id="rId3" Type="http://schemas.openxmlformats.org/officeDocument/2006/relationships/hyperlink" Target="http://www.cs.cmu.edu/~garnet/garnetIEEE.pdf" TargetMode="External"/><Relationship Id="rId7" Type="http://schemas.openxmlformats.org/officeDocument/2006/relationships/hyperlink" Target="http://www.cs.cmu.edu/~amulet/papers/amuletca.p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s.cmu.edu/~amulet/papers/amuletieee.pdf" TargetMode="External"/><Relationship Id="rId5" Type="http://schemas.openxmlformats.org/officeDocument/2006/relationships/hyperlink" Target="http://open-video.org/details.php?videoid=8173" TargetMode="External"/><Relationship Id="rId10" Type="http://schemas.openxmlformats.org/officeDocument/2006/relationships/hyperlink" Target="http://www.open-video.org/details.php?videoid=4947" TargetMode="External"/><Relationship Id="rId4" Type="http://schemas.openxmlformats.org/officeDocument/2006/relationships/hyperlink" Target="https://youtu.be/wc8A0woo0X4" TargetMode="External"/><Relationship Id="rId9" Type="http://schemas.openxmlformats.org/officeDocument/2006/relationships/hyperlink" Target="https://youtu.be/J3MRifpaCOI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 smtClean="0"/>
              <a:t>Lecture 7:</a:t>
            </a:r>
            <a:br>
              <a:rPr lang="en-US" sz="2800" dirty="0" smtClean="0"/>
            </a:br>
            <a:r>
              <a:rPr lang="en-US" b="0" dirty="0"/>
              <a:t>O</a:t>
            </a:r>
            <a:r>
              <a:rPr lang="en-US" b="0" dirty="0" smtClean="0"/>
              <a:t>utput 2:</a:t>
            </a:r>
            <a:br>
              <a:rPr lang="en-US" b="0" dirty="0" smtClean="0"/>
            </a:br>
            <a:r>
              <a:rPr lang="en-US" b="0" dirty="0" smtClean="0"/>
              <a:t>Basic </a:t>
            </a:r>
            <a:r>
              <a:rPr lang="en-US" b="0" dirty="0"/>
              <a:t>2D Computer Graphics</a:t>
            </a:r>
            <a:endParaRPr lang="en-US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05-431/631 Software </a:t>
            </a:r>
            <a:r>
              <a:rPr lang="en-US" dirty="0"/>
              <a:t>Structures for User Interfaces (SSUI)</a:t>
            </a:r>
            <a:endParaRPr lang="en-US" dirty="0" smtClean="0"/>
          </a:p>
          <a:p>
            <a:r>
              <a:rPr lang="en-US" dirty="0" smtClean="0"/>
              <a:t>Fall, 2020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543800" cy="1295400"/>
          </a:xfrm>
        </p:spPr>
        <p:txBody>
          <a:bodyPr/>
          <a:lstStyle/>
          <a:p>
            <a:r>
              <a:rPr lang="en-US" sz="3600" dirty="0" smtClean="0"/>
              <a:t>Design Issues: Hierarchies</a:t>
            </a:r>
            <a:br>
              <a:rPr lang="en-US" sz="3600" dirty="0" smtClean="0"/>
            </a:br>
            <a:r>
              <a:rPr lang="en-US" sz="3600" dirty="0" smtClean="0"/>
              <a:t>&amp; Inheritance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90678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How many hierarchies for OO graphics systems?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Inheritance</a:t>
            </a:r>
            <a:r>
              <a:rPr lang="en-US" dirty="0" smtClean="0"/>
              <a:t> (class-instance or prototype-instance)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Components / Groups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Style </a:t>
            </a:r>
            <a:r>
              <a:rPr lang="en-US" dirty="0"/>
              <a:t>hierarchies, like from </a:t>
            </a:r>
            <a:r>
              <a:rPr lang="en-US" dirty="0" smtClean="0"/>
              <a:t>CSS classes or Windows themes</a:t>
            </a:r>
          </a:p>
          <a:p>
            <a:r>
              <a:rPr lang="en-US" dirty="0" smtClean="0"/>
              <a:t>Where do properties come from?</a:t>
            </a:r>
          </a:p>
          <a:p>
            <a:pPr lvl="1"/>
            <a:r>
              <a:rPr lang="en-US" dirty="0" smtClean="0"/>
              <a:t>Color, size, shape</a:t>
            </a:r>
          </a:p>
          <a:p>
            <a:pPr lvl="2"/>
            <a:r>
              <a:rPr lang="en-US" dirty="0" smtClean="0"/>
              <a:t>From aggregate or inheritance hierarchy?</a:t>
            </a:r>
          </a:p>
          <a:p>
            <a:pPr lvl="1"/>
            <a:r>
              <a:rPr lang="en-US" dirty="0" smtClean="0"/>
              <a:t>Issue: changing </a:t>
            </a:r>
            <a:r>
              <a:rPr lang="en-US" i="1" dirty="0" smtClean="0"/>
              <a:t>type</a:t>
            </a:r>
            <a:r>
              <a:rPr lang="en-US" dirty="0" smtClean="0"/>
              <a:t> of object – rectangle </a:t>
            </a:r>
            <a:r>
              <a:rPr lang="en-US" dirty="0" smtClean="0">
                <a:sym typeface="Wingdings" pitchFamily="2" charset="2"/>
              </a:rPr>
              <a:t> polygon</a:t>
            </a:r>
            <a:endParaRPr lang="en-US" dirty="0" smtClean="0"/>
          </a:p>
          <a:p>
            <a:pPr lvl="1"/>
            <a:r>
              <a:rPr lang="en-US" dirty="0" smtClean="0"/>
              <a:t>Windows widget</a:t>
            </a:r>
            <a:br>
              <a:rPr lang="en-US" dirty="0" smtClean="0"/>
            </a:br>
            <a:r>
              <a:rPr lang="en-US" dirty="0" smtClean="0"/>
              <a:t>properties</a:t>
            </a:r>
          </a:p>
          <a:p>
            <a:pPr lvl="2"/>
            <a:r>
              <a:rPr lang="en-US" dirty="0" smtClean="0"/>
              <a:t>Size, color scheme, </a:t>
            </a:r>
            <a:br>
              <a:rPr lang="en-US" dirty="0" smtClean="0"/>
            </a:br>
            <a:r>
              <a:rPr lang="en-US" dirty="0" smtClean="0"/>
              <a:t>transparency,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10</a:t>
            </a:fld>
            <a:endParaRPr lang="en-US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2696" y="4724400"/>
            <a:ext cx="5441304" cy="2133600"/>
          </a:xfrm>
          <a:prstGeom prst="rect">
            <a:avLst/>
          </a:prstGeom>
          <a:noFill/>
          <a:ln w="9525">
            <a:solidFill>
              <a:schemeClr val="tx2">
                <a:lumMod val="60000"/>
                <a:lumOff val="40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7892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Redisplay Algorithms</a:t>
            </a:r>
            <a:endParaRPr lang="en-US"/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Redisplay everything each time </a:t>
            </a:r>
          </a:p>
          <a:p>
            <a:pPr lvl="1"/>
            <a:r>
              <a:rPr lang="en-US" dirty="0" smtClean="0"/>
              <a:t>Most appropriate for small numbers of objects, and if drawing is really quick compared to computation </a:t>
            </a:r>
          </a:p>
          <a:p>
            <a:pPr lvl="1"/>
            <a:r>
              <a:rPr lang="en-US" dirty="0" smtClean="0"/>
              <a:t>Used on the Macintosh and many others </a:t>
            </a:r>
          </a:p>
          <a:p>
            <a:pPr lvl="1"/>
            <a:r>
              <a:rPr lang="en-US" dirty="0" smtClean="0"/>
              <a:t>Used by Amulet</a:t>
            </a:r>
          </a:p>
          <a:p>
            <a:pPr lvl="1"/>
            <a:r>
              <a:rPr lang="en-US" dirty="0" smtClean="0"/>
              <a:t>I don’t know what browsers do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60FF-159F-47C9-81D6-78E19CA3F1EB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7339263" y="1106905"/>
            <a:ext cx="661737" cy="61235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28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Redisplay only the affected areas of the screen</a:t>
            </a:r>
            <a:endParaRPr lang="en-US"/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Requires computing what areas are affected </a:t>
            </a:r>
          </a:p>
          <a:p>
            <a:r>
              <a:rPr lang="en-US" dirty="0" smtClean="0"/>
              <a:t>Garnet: </a:t>
            </a:r>
          </a:p>
          <a:p>
            <a:pPr lvl="1"/>
            <a:r>
              <a:rPr lang="en-US" dirty="0" smtClean="0"/>
              <a:t>keep track of objects that change any "interesting" slot </a:t>
            </a:r>
          </a:p>
          <a:p>
            <a:pPr lvl="1"/>
            <a:r>
              <a:rPr lang="en-US" dirty="0" smtClean="0"/>
              <a:t>compute the bounding box of all these changed objects in their old and new locations </a:t>
            </a:r>
          </a:p>
          <a:p>
            <a:pPr lvl="1"/>
            <a:r>
              <a:rPr lang="en-US" dirty="0" smtClean="0"/>
              <a:t>assert this as the clipping region (must not self-intersect; Garnet uses 2 regions) </a:t>
            </a:r>
          </a:p>
          <a:p>
            <a:pPr lvl="1"/>
            <a:r>
              <a:rPr lang="en-US" dirty="0" smtClean="0"/>
              <a:t>erase the area </a:t>
            </a:r>
          </a:p>
          <a:p>
            <a:pPr lvl="1"/>
            <a:r>
              <a:rPr lang="en-US" dirty="0" smtClean="0"/>
              <a:t>go through objects from top-to-bottom, back to front draw those which overlap the bounding box </a:t>
            </a:r>
          </a:p>
          <a:p>
            <a:pPr lvl="1"/>
            <a:r>
              <a:rPr lang="en-US" dirty="0" smtClean="0"/>
              <a:t>goes through all top level aggregates, and any children of the aggregates that intersect (recursively) </a:t>
            </a:r>
          </a:p>
          <a:p>
            <a:r>
              <a:rPr lang="en-US" dirty="0" smtClean="0"/>
              <a:t>Other techniques: quad trees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28B8-C0F0-4B39-9ECD-32E65A83A990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7596554" y="970671"/>
            <a:ext cx="590843" cy="44696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57200" y="6058254"/>
            <a:ext cx="590843" cy="44696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410157" y="5715708"/>
            <a:ext cx="590843" cy="44696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891975" y="6010812"/>
            <a:ext cx="590843" cy="44696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08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Redisplay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446168" cy="475526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Simplest algorithm: draw all objects </a:t>
            </a:r>
            <a:r>
              <a:rPr lang="en-US" i="1" dirty="0" smtClean="0"/>
              <a:t>from back to front</a:t>
            </a:r>
            <a:endParaRPr lang="en-US" dirty="0" smtClean="0"/>
          </a:p>
          <a:p>
            <a:r>
              <a:rPr lang="en-US" dirty="0" smtClean="0"/>
              <a:t>More sophisticated: </a:t>
            </a:r>
            <a:r>
              <a:rPr lang="en-US" dirty="0"/>
              <a:t>Can </a:t>
            </a:r>
            <a:r>
              <a:rPr lang="en-US" dirty="0">
                <a:solidFill>
                  <a:srgbClr val="FF0000"/>
                </a:solidFill>
              </a:rPr>
              <a:t>clip</a:t>
            </a:r>
            <a:r>
              <a:rPr lang="en-US" dirty="0"/>
              <a:t> to boundary of changed </a:t>
            </a:r>
            <a:r>
              <a:rPr lang="en-US" dirty="0" smtClean="0"/>
              <a:t>objects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pass – collect all the objects which have changed</a:t>
            </a:r>
          </a:p>
          <a:p>
            <a:pPr lvl="2"/>
            <a:r>
              <a:rPr lang="en-US" dirty="0" smtClean="0"/>
              <a:t>Combine into one or more </a:t>
            </a:r>
            <a:r>
              <a:rPr lang="en-US" b="1" dirty="0" smtClean="0"/>
              <a:t>clipping rectangles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pass – go through all objects from back to front and redraw them</a:t>
            </a:r>
          </a:p>
          <a:p>
            <a:pPr lvl="2"/>
            <a:r>
              <a:rPr lang="en-US" dirty="0" smtClean="0"/>
              <a:t>Will be clipped to affected regions</a:t>
            </a:r>
          </a:p>
          <a:p>
            <a:pPr lvl="2"/>
            <a:r>
              <a:rPr lang="en-US" dirty="0" smtClean="0"/>
              <a:t>Optimization – only do components if group intersects changed area</a:t>
            </a:r>
          </a:p>
          <a:p>
            <a:pPr lvl="2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6" name="Oval 5"/>
          <p:cNvSpPr/>
          <p:nvPr/>
        </p:nvSpPr>
        <p:spPr bwMode="auto">
          <a:xfrm>
            <a:off x="6553200" y="808038"/>
            <a:ext cx="609600" cy="609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934200" y="1189038"/>
            <a:ext cx="685800" cy="457200"/>
          </a:xfrm>
          <a:prstGeom prst="round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18183" y="808038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Foo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6553201" y="808038"/>
            <a:ext cx="1066800" cy="838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5-Point Star 9"/>
          <p:cNvSpPr/>
          <p:nvPr/>
        </p:nvSpPr>
        <p:spPr bwMode="auto">
          <a:xfrm>
            <a:off x="7923059" y="770120"/>
            <a:ext cx="489627" cy="477253"/>
          </a:xfrm>
          <a:prstGeom prst="star5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564004" y="805561"/>
            <a:ext cx="1059319" cy="838200"/>
            <a:chOff x="7089383" y="3659134"/>
            <a:chExt cx="1059319" cy="838200"/>
          </a:xfrm>
        </p:grpSpPr>
        <p:sp>
          <p:nvSpPr>
            <p:cNvPr id="12" name="Oval 11"/>
            <p:cNvSpPr/>
            <p:nvPr/>
          </p:nvSpPr>
          <p:spPr bwMode="auto">
            <a:xfrm>
              <a:off x="7089383" y="3659134"/>
              <a:ext cx="609600" cy="609600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Rounded Rectangle 12"/>
            <p:cNvSpPr/>
            <p:nvPr/>
          </p:nvSpPr>
          <p:spPr bwMode="auto">
            <a:xfrm>
              <a:off x="7462902" y="4040134"/>
              <a:ext cx="685800" cy="457200"/>
            </a:xfrm>
            <a:prstGeom prst="roundRect">
              <a:avLst/>
            </a:prstGeom>
            <a:solidFill>
              <a:srgbClr val="0070C0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85362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Issue: Anti-Aliasing and special effects</a:t>
            </a:r>
            <a:endParaRPr lang="en-US"/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Drop shadows, highlights, other special effects</a:t>
            </a:r>
          </a:p>
          <a:p>
            <a:r>
              <a:rPr lang="en-US" dirty="0" smtClean="0"/>
              <a:t>Can draw outside of the normal display area</a:t>
            </a:r>
          </a:p>
          <a:p>
            <a:pPr lvl="1"/>
            <a:r>
              <a:rPr lang="en-US" dirty="0" smtClean="0"/>
              <a:t>Have to be more careful in computing bounding boxes</a:t>
            </a:r>
          </a:p>
          <a:p>
            <a:r>
              <a:rPr lang="en-US" dirty="0" err="1" smtClean="0"/>
              <a:t>MacOS</a:t>
            </a:r>
            <a:r>
              <a:rPr lang="en-US" dirty="0" smtClean="0"/>
              <a:t> &amp; iOS &amp; Web use</a:t>
            </a:r>
            <a:br>
              <a:rPr lang="en-US" dirty="0" smtClean="0"/>
            </a:br>
            <a:r>
              <a:rPr lang="en-US" dirty="0" smtClean="0"/>
              <a:t>anti-aliasing by default</a:t>
            </a:r>
            <a:br>
              <a:rPr lang="en-US" dirty="0" smtClean="0"/>
            </a:br>
            <a:r>
              <a:rPr lang="en-US" dirty="0" smtClean="0"/>
              <a:t>and seem to redraw lots</a:t>
            </a:r>
            <a:br>
              <a:rPr lang="en-US" dirty="0" smtClean="0"/>
            </a:br>
            <a:r>
              <a:rPr lang="en-US" dirty="0" smtClean="0"/>
              <a:t>of windows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700DD-B362-4931-9BD4-B3E796F9001A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4419600"/>
            <a:ext cx="2548403" cy="2438400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  <p:extLst>
      <p:ext uri="{BB962C8B-B14F-4D97-AF65-F5344CB8AC3E}">
        <p14:creationId xmlns:p14="http://schemas.microsoft.com/office/powerpoint/2010/main" val="426318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2421F-6282-4E5C-A9AB-C65BE35F2E2D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Object-Oriented Techniques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Motivation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Became popular along with GUIs, Direct Manipulation </a:t>
            </a:r>
          </a:p>
          <a:p>
            <a:pPr lvl="1"/>
            <a:r>
              <a:rPr lang="en-US" dirty="0"/>
              <a:t>Icons, graphics seem like objects: </a:t>
            </a:r>
          </a:p>
          <a:p>
            <a:pPr lvl="2"/>
            <a:r>
              <a:rPr lang="en-US" dirty="0"/>
              <a:t>have internal state, </a:t>
            </a:r>
            <a:r>
              <a:rPr lang="en-US" dirty="0" err="1"/>
              <a:t>persistance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OO was originally developed (</a:t>
            </a:r>
            <a:r>
              <a:rPr lang="en-US" dirty="0" err="1"/>
              <a:t>SmallTalk</a:t>
            </a:r>
            <a:r>
              <a:rPr lang="en-US" dirty="0"/>
              <a:t>) and became popular (C++) mostly due to GUIs. </a:t>
            </a:r>
            <a:endParaRPr lang="en-US" dirty="0" smtClean="0"/>
          </a:p>
          <a:p>
            <a:pPr lvl="1"/>
            <a:r>
              <a:rPr lang="en-US" dirty="0" smtClean="0"/>
              <a:t>C++ became popular with Windows programming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892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2D483-744D-4B2C-9A9D-A106E42CEE0C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 Oriented 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As a UI technique: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Same as GUI, Direct Manipulation = icons, graphical objects, widgets </a:t>
            </a:r>
          </a:p>
          <a:p>
            <a:pPr>
              <a:lnSpc>
                <a:spcPct val="90000"/>
              </a:lnSpc>
            </a:pPr>
            <a:r>
              <a:rPr lang="en-US" sz="2600"/>
              <a:t>Here, as a programming paradigm (often in a language) </a:t>
            </a:r>
          </a:p>
          <a:p>
            <a:pPr>
              <a:lnSpc>
                <a:spcPct val="90000"/>
              </a:lnSpc>
            </a:pPr>
            <a:r>
              <a:rPr lang="en-US" sz="2600"/>
              <a:t>A form of "data abstraction" </a:t>
            </a:r>
          </a:p>
          <a:p>
            <a:pPr>
              <a:lnSpc>
                <a:spcPct val="90000"/>
              </a:lnSpc>
            </a:pPr>
            <a:r>
              <a:rPr lang="en-US" sz="2600"/>
              <a:t>"Classes" describe the basic structure of the data </a:t>
            </a:r>
          </a:p>
          <a:p>
            <a:pPr>
              <a:lnSpc>
                <a:spcPct val="90000"/>
              </a:lnSpc>
            </a:pPr>
            <a:r>
              <a:rPr lang="en-US" sz="2600"/>
              <a:t>Also, the methods that can be called </a:t>
            </a:r>
          </a:p>
          <a:p>
            <a:pPr>
              <a:lnSpc>
                <a:spcPct val="90000"/>
              </a:lnSpc>
            </a:pPr>
            <a:r>
              <a:rPr lang="en-US" sz="2600"/>
              <a:t>Usually no direct access to the data, only the methods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221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E394-C8FD-4090-8071-8CC5BDD1A6DA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OO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458200" cy="4411662"/>
          </a:xfrm>
        </p:spPr>
        <p:txBody>
          <a:bodyPr/>
          <a:lstStyle/>
          <a:p>
            <a:r>
              <a:rPr lang="en-US" sz="2600" dirty="0"/>
              <a:t>Create "instances" of the classes </a:t>
            </a:r>
          </a:p>
          <a:p>
            <a:pPr lvl="1"/>
            <a:r>
              <a:rPr lang="en-US" sz="2200" dirty="0"/>
              <a:t>local copy of data </a:t>
            </a:r>
          </a:p>
          <a:p>
            <a:pPr lvl="1"/>
            <a:r>
              <a:rPr lang="en-US" sz="2200" dirty="0"/>
              <a:t>may also be class data </a:t>
            </a:r>
            <a:r>
              <a:rPr lang="en-US" sz="2200" dirty="0" smtClean="0"/>
              <a:t> -- all instances share the same value</a:t>
            </a:r>
            <a:endParaRPr lang="en-US" sz="2200" dirty="0"/>
          </a:p>
          <a:p>
            <a:pPr lvl="1"/>
            <a:r>
              <a:rPr lang="en-US" sz="2200" dirty="0"/>
              <a:t>shares all methods </a:t>
            </a:r>
          </a:p>
          <a:p>
            <a:r>
              <a:rPr lang="en-US" sz="2600" dirty="0"/>
              <a:t>"Inheritance": create a new class "like" the </a:t>
            </a:r>
            <a:r>
              <a:rPr lang="en-US" sz="2600" dirty="0" err="1"/>
              <a:t>superclass</a:t>
            </a:r>
            <a:r>
              <a:rPr lang="en-US" sz="2600" dirty="0"/>
              <a:t> </a:t>
            </a:r>
          </a:p>
          <a:p>
            <a:pPr lvl="1"/>
            <a:r>
              <a:rPr lang="en-US" sz="2200" dirty="0"/>
              <a:t>by default has all the same methods and data </a:t>
            </a:r>
          </a:p>
          <a:p>
            <a:pPr lvl="1"/>
            <a:r>
              <a:rPr lang="en-US" sz="2200" dirty="0"/>
              <a:t>can add new data and methods and re-program inherited methods </a:t>
            </a:r>
          </a:p>
          <a:p>
            <a:r>
              <a:rPr lang="en-US" sz="2600" dirty="0"/>
              <a:t>Example: </a:t>
            </a:r>
            <a:r>
              <a:rPr lang="en-US" sz="2600" dirty="0" err="1"/>
              <a:t>graphical_object.draw</a:t>
            </a:r>
            <a:r>
              <a:rPr lang="en-US" sz="2600" dirty="0"/>
              <a:t> ... </a:t>
            </a:r>
            <a:r>
              <a:rPr lang="en-US" sz="2600" dirty="0" err="1"/>
              <a:t>circle.draw</a:t>
            </a:r>
            <a:endParaRPr lang="en-US" sz="2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80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B7E3F-8F9E-4807-BC34-771C46EEFA16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/>
              <a:t>OO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411662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600" dirty="0"/>
              <a:t>New style of programming; thinking about the problem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Many books about how to do it right.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OO design; getting the classes and protocols right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So subclasses don't have extra, wasted data space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Methods make sense to all sub-classes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So external classes don't need to know inside description.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Also OO databases, etc.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Implementation: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object in memory, starts with pointer to table of methods, etc.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lots of tricks and extra declarations in C</a:t>
            </a:r>
            <a:r>
              <a:rPr lang="en-US" sz="2200" dirty="0" smtClean="0"/>
              <a:t>++, Java </a:t>
            </a:r>
            <a:r>
              <a:rPr lang="en-US" sz="2200" dirty="0"/>
              <a:t>etc. to avoid overhead of </a:t>
            </a:r>
            <a:r>
              <a:rPr lang="en-US" sz="2200" dirty="0" smtClean="0"/>
              <a:t>lookups at run-time </a:t>
            </a:r>
            <a:r>
              <a:rPr lang="en-US" sz="2200" dirty="0"/>
              <a:t>("virtual", "pure </a:t>
            </a:r>
            <a:r>
              <a:rPr lang="en-US" sz="2200" dirty="0" smtClean="0"/>
              <a:t>virtual")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721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CE50E-79D9-424D-8348-A3A4EDBAF19F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Multiple inheritance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92250"/>
            <a:ext cx="8229600" cy="4681537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600" dirty="0"/>
              <a:t>Class has multiple parent classes 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Combine all the methods and data of all 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Special rules for when conflict (same method, same name of data with different types, etc.) 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Example: circle inherits from graphical-object and moveable-object 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Complex so often not used even when available </a:t>
            </a:r>
            <a:endParaRPr lang="en-US" sz="2600" dirty="0" smtClean="0"/>
          </a:p>
          <a:p>
            <a:pPr lvl="1">
              <a:lnSpc>
                <a:spcPct val="80000"/>
              </a:lnSpc>
            </a:pPr>
            <a:r>
              <a:rPr lang="en-US" sz="2200" dirty="0" smtClean="0"/>
              <a:t>“Diamond problem”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600" dirty="0"/>
              <a:t>Amulet uses constraints to provide flexible copying of values instead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Java, etc. use “interfaces”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No inheritance of implementations, but ability to have arbitrary “mix-ins</a:t>
            </a:r>
            <a:r>
              <a:rPr lang="en-US" sz="2200" dirty="0" smtClean="0"/>
              <a:t>”</a:t>
            </a:r>
          </a:p>
          <a:p>
            <a:pPr lvl="1">
              <a:lnSpc>
                <a:spcPct val="80000"/>
              </a:lnSpc>
            </a:pPr>
            <a:r>
              <a:rPr lang="en-US" sz="2200" dirty="0" smtClean="0"/>
              <a:t>No confusion about which </a:t>
            </a:r>
            <a:r>
              <a:rPr lang="en-US" sz="2200" dirty="0" err="1" smtClean="0"/>
              <a:t>superclass</a:t>
            </a:r>
            <a:r>
              <a:rPr lang="en-US" sz="2200" dirty="0" smtClean="0"/>
              <a:t> to inherit from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2" name="Freeform 1"/>
          <p:cNvSpPr/>
          <p:nvPr/>
        </p:nvSpPr>
        <p:spPr bwMode="auto">
          <a:xfrm>
            <a:off x="7258930" y="629847"/>
            <a:ext cx="1153550" cy="1575582"/>
          </a:xfrm>
          <a:custGeom>
            <a:avLst/>
            <a:gdLst>
              <a:gd name="connsiteX0" fmla="*/ 450166 w 1153550"/>
              <a:gd name="connsiteY0" fmla="*/ 0 h 1575582"/>
              <a:gd name="connsiteX1" fmla="*/ 0 w 1153550"/>
              <a:gd name="connsiteY1" fmla="*/ 815926 h 1575582"/>
              <a:gd name="connsiteX2" fmla="*/ 618978 w 1153550"/>
              <a:gd name="connsiteY2" fmla="*/ 1575582 h 1575582"/>
              <a:gd name="connsiteX3" fmla="*/ 1153550 w 1153550"/>
              <a:gd name="connsiteY3" fmla="*/ 731520 h 1575582"/>
              <a:gd name="connsiteX4" fmla="*/ 534572 w 1153550"/>
              <a:gd name="connsiteY4" fmla="*/ 28135 h 1575582"/>
              <a:gd name="connsiteX5" fmla="*/ 478301 w 1153550"/>
              <a:gd name="connsiteY5" fmla="*/ 42203 h 1575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53550" h="1575582">
                <a:moveTo>
                  <a:pt x="450166" y="0"/>
                </a:moveTo>
                <a:lnTo>
                  <a:pt x="0" y="815926"/>
                </a:lnTo>
                <a:lnTo>
                  <a:pt x="618978" y="1575582"/>
                </a:lnTo>
                <a:lnTo>
                  <a:pt x="1153550" y="731520"/>
                </a:lnTo>
                <a:lnTo>
                  <a:pt x="534572" y="28135"/>
                </a:lnTo>
                <a:lnTo>
                  <a:pt x="478301" y="42203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07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460896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Homework 2 due today</a:t>
            </a:r>
          </a:p>
          <a:p>
            <a:r>
              <a:rPr lang="en-US" dirty="0"/>
              <a:t>Thanks for using Piazza – lots of great questions and </a:t>
            </a:r>
            <a:r>
              <a:rPr lang="en-US" dirty="0" smtClean="0"/>
              <a:t>information</a:t>
            </a:r>
          </a:p>
          <a:p>
            <a:endParaRPr lang="en-US" dirty="0"/>
          </a:p>
          <a:p>
            <a:r>
              <a:rPr lang="en-US" dirty="0" smtClean="0"/>
              <a:t>Start on Homework 3</a:t>
            </a:r>
          </a:p>
          <a:p>
            <a:pPr lvl="1"/>
            <a:r>
              <a:rPr lang="en-US" dirty="0" smtClean="0"/>
              <a:t>A little harder so you have 2 weeks</a:t>
            </a:r>
          </a:p>
          <a:p>
            <a:pPr lvl="1"/>
            <a:r>
              <a:rPr lang="en-US" dirty="0" smtClean="0"/>
              <a:t>Please don’t wait until last minute!</a:t>
            </a:r>
          </a:p>
          <a:p>
            <a:endParaRPr lang="en-US" dirty="0"/>
          </a:p>
          <a:p>
            <a:r>
              <a:rPr lang="en-US" dirty="0" smtClean="0"/>
              <a:t>Please fill out anonymous status survey: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>
                <a:hlinkClick r:id="rId3"/>
              </a:rPr>
              <a:t>https://</a:t>
            </a:r>
            <a:r>
              <a:rPr lang="en-US" sz="2400" dirty="0" smtClean="0">
                <a:hlinkClick r:id="rId3"/>
              </a:rPr>
              <a:t>www.surveymonkey.com/r/SSUI3weeks</a:t>
            </a:r>
            <a:endParaRPr lang="en-US" sz="2400" dirty="0" smtClean="0"/>
          </a:p>
          <a:p>
            <a:pPr lvl="1"/>
            <a:r>
              <a:rPr lang="en-US" dirty="0" smtClean="0"/>
              <a:t>How is the class going?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326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75B52-50C0-4122-ADB1-E51AFAD8AEAC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Prototype-Instance model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41166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600" dirty="0"/>
              <a:t>Instead of the class-instance model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All objects are instances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Can use any object as a prototype for other objects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Inherits all slots it doesn't override (= instance variables, member variables, fields, attributes).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Methods are just a value in a slot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Dynamic changing of methods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Easy to implement using structures.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Usually, changing prototype data also changes all instances that do not override it. </a:t>
            </a:r>
            <a:endParaRPr lang="en-US" sz="2600" dirty="0" smtClean="0"/>
          </a:p>
          <a:p>
            <a:pPr>
              <a:lnSpc>
                <a:spcPct val="90000"/>
              </a:lnSpc>
            </a:pPr>
            <a:r>
              <a:rPr lang="en-US" sz="2600" dirty="0" smtClean="0"/>
              <a:t>Now used by JavaScript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Older uses: </a:t>
            </a:r>
            <a:r>
              <a:rPr lang="en-US" sz="2400" dirty="0" smtClean="0"/>
              <a:t>ActionScript </a:t>
            </a:r>
            <a:r>
              <a:rPr lang="en-US" sz="2400" dirty="0"/>
              <a:t>(</a:t>
            </a:r>
            <a:r>
              <a:rPr lang="en-US" sz="2400" dirty="0" smtClean="0"/>
              <a:t>Flash), </a:t>
            </a:r>
            <a:r>
              <a:rPr lang="en-US" sz="2200" dirty="0" smtClean="0"/>
              <a:t>SELF, </a:t>
            </a:r>
            <a:r>
              <a:rPr lang="en-US" sz="2200" dirty="0" err="1" smtClean="0"/>
              <a:t>NewtonScript</a:t>
            </a:r>
            <a:r>
              <a:rPr lang="en-US" sz="2200" dirty="0" smtClean="0"/>
              <a:t>, 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554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B93C-3DD1-4675-8D86-1787F7EA62EA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79248"/>
          </a:xfrm>
        </p:spPr>
        <p:txBody>
          <a:bodyPr/>
          <a:lstStyle/>
          <a:p>
            <a:r>
              <a:rPr lang="en-US" dirty="0"/>
              <a:t>Prototype-Instance model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17600"/>
            <a:ext cx="8229600" cy="50133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Adding </a:t>
            </a:r>
            <a:r>
              <a:rPr lang="en-US" dirty="0"/>
              <a:t>and removing of slots </a:t>
            </a:r>
            <a:r>
              <a:rPr lang="en-US" dirty="0">
                <a:solidFill>
                  <a:srgbClr val="FF0000"/>
                </a:solidFill>
              </a:rPr>
              <a:t>dynamically</a:t>
            </a:r>
            <a:r>
              <a:rPr lang="en-US" dirty="0"/>
              <a:t> to any instance </a:t>
            </a:r>
          </a:p>
          <a:p>
            <a:pPr>
              <a:lnSpc>
                <a:spcPct val="90000"/>
              </a:lnSpc>
            </a:pPr>
            <a:r>
              <a:rPr lang="en-US" dirty="0"/>
              <a:t>Simpler model, easy to </a:t>
            </a:r>
            <a:r>
              <a:rPr lang="en-US" dirty="0" smtClean="0"/>
              <a:t>implement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More dynamic 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But much less efficient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Can't usually compile slot accesses into structure access; may need a </a:t>
            </a:r>
            <a:r>
              <a:rPr lang="en-US" dirty="0" smtClean="0"/>
              <a:t>search 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No type </a:t>
            </a:r>
            <a:r>
              <a:rPr lang="en-US" dirty="0"/>
              <a:t>checking on slots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Methods looked up at run-time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Space for names of slots, extra pointers, etc.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165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58862"/>
          </a:xfrm>
        </p:spPr>
        <p:txBody>
          <a:bodyPr/>
          <a:lstStyle/>
          <a:p>
            <a:r>
              <a:rPr lang="en-US" dirty="0" smtClean="0"/>
              <a:t>Prototype-Instance model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Available, but not</a:t>
            </a:r>
            <a:br>
              <a:rPr lang="en-US" dirty="0" smtClean="0"/>
            </a:br>
            <a:r>
              <a:rPr lang="en-US" dirty="0" smtClean="0"/>
              <a:t>frequently used in</a:t>
            </a:r>
            <a:br>
              <a:rPr lang="en-US" dirty="0" smtClean="0"/>
            </a:br>
            <a:r>
              <a:rPr lang="en-US" dirty="0" smtClean="0"/>
              <a:t>JavaScript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9EAC6-E723-4EA8-8296-03370DCFAAB5}" type="slidenum">
              <a:rPr lang="en-US" altLang="en-US" smtClean="0"/>
              <a:pPr/>
              <a:t>22</a:t>
            </a:fld>
            <a:endParaRPr lang="en-US" altLang="en-US"/>
          </a:p>
        </p:txBody>
      </p:sp>
      <p:pic>
        <p:nvPicPr>
          <p:cNvPr id="259075" name="Picture 3" descr="lect07protoinheri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0" y="1454150"/>
            <a:ext cx="3289300" cy="4978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0359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JavaScript class and superclass, and dynamic setting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686800" cy="4713287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class x extends y {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constructor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a,b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{ //class constructor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super(a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	// call constructor of y (required)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this.b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 b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//other set up stuff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doSomething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//overrides this method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super(a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// call y’s version of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doSomething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// local stuff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 smtClean="0"/>
              <a:t>Dynamic creating of new field:</a:t>
            </a:r>
          </a:p>
          <a:p>
            <a:pPr marL="344487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myx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new x(4, 5);</a:t>
            </a:r>
          </a:p>
          <a:p>
            <a:pPr marL="344487" lvl="1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myx.newthing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6; </a:t>
            </a:r>
            <a:r>
              <a:rPr lang="en-US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//creates and sets a new field in </a:t>
            </a:r>
            <a:r>
              <a:rPr lang="en-US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myx</a:t>
            </a:r>
            <a:endParaRPr lang="en-US" sz="23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4487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344487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et p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myx.newthing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+ 12; </a:t>
            </a:r>
            <a:r>
              <a:rPr lang="en-US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//somewhere else can use it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3652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28F48-82DF-4D75-A620-3329787583B2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>
          <a:xfrm>
            <a:off x="181429" y="383495"/>
            <a:ext cx="7543800" cy="944562"/>
          </a:xfrm>
        </p:spPr>
        <p:txBody>
          <a:bodyPr/>
          <a:lstStyle/>
          <a:p>
            <a:r>
              <a:rPr lang="en-US" dirty="0" smtClean="0"/>
              <a:t>DOM is an Example of: Structured </a:t>
            </a:r>
            <a:r>
              <a:rPr lang="en-US" dirty="0"/>
              <a:t>Graphics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650288" cy="5257800"/>
          </a:xfrm>
        </p:spPr>
        <p:txBody>
          <a:bodyPr>
            <a:normAutofit/>
          </a:bodyPr>
          <a:lstStyle/>
          <a:p>
            <a:r>
              <a:rPr lang="en-US" dirty="0"/>
              <a:t>Saves a list of all the graphical objects </a:t>
            </a:r>
          </a:p>
          <a:p>
            <a:pPr lvl="1"/>
            <a:r>
              <a:rPr lang="en-US" dirty="0"/>
              <a:t>Edit the screen by editing the saved list </a:t>
            </a:r>
          </a:p>
          <a:p>
            <a:r>
              <a:rPr lang="en-US" dirty="0"/>
              <a:t>Also called "display list" or "retained object model" </a:t>
            </a:r>
            <a:endParaRPr lang="en-US" dirty="0" smtClean="0"/>
          </a:p>
          <a:p>
            <a:r>
              <a:rPr lang="en-US" dirty="0" smtClean="0"/>
              <a:t>Provided </a:t>
            </a:r>
            <a:r>
              <a:rPr lang="en-US" dirty="0"/>
              <a:t>by many toolkits and graphics packages early vector displays </a:t>
            </a:r>
          </a:p>
          <a:p>
            <a:pPr lvl="1"/>
            <a:r>
              <a:rPr lang="en-US" dirty="0"/>
              <a:t>CORE (~1977), GKS (1985), PHIGS (1988) </a:t>
            </a:r>
          </a:p>
          <a:p>
            <a:pPr lvl="1"/>
            <a:r>
              <a:rPr lang="en-US" dirty="0"/>
              <a:t>Optional in </a:t>
            </a:r>
            <a:r>
              <a:rPr lang="en-US" dirty="0" err="1"/>
              <a:t>InterViews</a:t>
            </a:r>
            <a:r>
              <a:rPr lang="en-US" dirty="0"/>
              <a:t>, CLIM, etc. </a:t>
            </a:r>
          </a:p>
          <a:p>
            <a:pPr lvl="1"/>
            <a:r>
              <a:rPr lang="en-US" dirty="0"/>
              <a:t>Required in Amulet, Garnet, Rendezvous, etc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Also SVG that is part of DOM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5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Aside: Garnet and Amulet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417003"/>
            <a:ext cx="8229600" cy="52244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Garnet</a:t>
            </a:r>
            <a:r>
              <a:rPr lang="en-US" dirty="0" smtClean="0"/>
              <a:t>: (</a:t>
            </a:r>
            <a:r>
              <a:rPr lang="en-US" dirty="0" smtClean="0">
                <a:hlinkClick r:id="rId2"/>
              </a:rPr>
              <a:t>link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1987 to 1994</a:t>
            </a:r>
          </a:p>
          <a:p>
            <a:pPr lvl="1"/>
            <a:r>
              <a:rPr lang="en-US" dirty="0"/>
              <a:t>Common Lisp and X11 or </a:t>
            </a:r>
            <a:r>
              <a:rPr lang="en-US" dirty="0" smtClean="0"/>
              <a:t>Macintosh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G</a:t>
            </a:r>
            <a:r>
              <a:rPr lang="en-US" dirty="0"/>
              <a:t>enerating </a:t>
            </a:r>
            <a:r>
              <a:rPr lang="en-US" dirty="0" smtClean="0"/>
              <a:t>an </a:t>
            </a:r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dirty="0" smtClean="0"/>
              <a:t>malgam of </a:t>
            </a:r>
            <a:r>
              <a:rPr lang="en-US" b="1" dirty="0">
                <a:solidFill>
                  <a:srgbClr val="FF0000"/>
                </a:solidFill>
              </a:rPr>
              <a:t>R</a:t>
            </a:r>
            <a:r>
              <a:rPr lang="en-US" dirty="0" smtClean="0"/>
              <a:t>eal-time, </a:t>
            </a:r>
            <a:r>
              <a:rPr lang="en-US" b="1" dirty="0">
                <a:solidFill>
                  <a:srgbClr val="FF0000"/>
                </a:solidFill>
              </a:rPr>
              <a:t>N</a:t>
            </a:r>
            <a:r>
              <a:rPr lang="en-US" dirty="0" smtClean="0"/>
              <a:t>ovel </a:t>
            </a:r>
            <a:r>
              <a:rPr lang="en-US" b="1" dirty="0">
                <a:solidFill>
                  <a:srgbClr val="FF0000"/>
                </a:solidFill>
              </a:rPr>
              <a:t>E</a:t>
            </a:r>
            <a:r>
              <a:rPr lang="en-US" dirty="0" smtClean="0"/>
              <a:t>ditors and </a:t>
            </a:r>
            <a:r>
              <a:rPr lang="en-US" b="1" dirty="0" smtClean="0">
                <a:solidFill>
                  <a:srgbClr val="FF0000"/>
                </a:solidFill>
              </a:rPr>
              <a:t>T</a:t>
            </a:r>
            <a:r>
              <a:rPr lang="en-US" dirty="0" smtClean="0"/>
              <a:t>oolkits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Amulet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1994 to </a:t>
            </a:r>
            <a:r>
              <a:rPr lang="en-US" dirty="0" smtClean="0"/>
              <a:t>1997</a:t>
            </a:r>
          </a:p>
          <a:p>
            <a:pPr lvl="1"/>
            <a:r>
              <a:rPr lang="en-US" dirty="0" smtClean="0"/>
              <a:t>C++ and X11, Windows or Macintosh</a:t>
            </a:r>
            <a:endParaRPr lang="en-US" dirty="0"/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utomatic </a:t>
            </a:r>
            <a:r>
              <a:rPr lang="en-US" b="1" dirty="0">
                <a:solidFill>
                  <a:srgbClr val="FF0000"/>
                </a:solidFill>
              </a:rPr>
              <a:t>M</a:t>
            </a:r>
            <a:r>
              <a:rPr lang="en-US" dirty="0" smtClean="0"/>
              <a:t>anufacture of </a:t>
            </a:r>
            <a:r>
              <a:rPr lang="en-US" b="1" dirty="0">
                <a:solidFill>
                  <a:srgbClr val="FF0000"/>
                </a:solidFill>
              </a:rPr>
              <a:t>U</a:t>
            </a:r>
            <a:r>
              <a:rPr lang="en-US" dirty="0" smtClean="0"/>
              <a:t>sable and </a:t>
            </a:r>
            <a:r>
              <a:rPr lang="en-US" b="1" dirty="0">
                <a:solidFill>
                  <a:srgbClr val="FF0000"/>
                </a:solidFill>
              </a:rPr>
              <a:t>L</a:t>
            </a:r>
            <a:r>
              <a:rPr lang="en-US" dirty="0" smtClean="0"/>
              <a:t>earnable </a:t>
            </a:r>
            <a:r>
              <a:rPr lang="en-US" b="1" dirty="0">
                <a:solidFill>
                  <a:srgbClr val="FF0000"/>
                </a:solidFill>
              </a:rPr>
              <a:t>E</a:t>
            </a:r>
            <a:r>
              <a:rPr lang="en-US" dirty="0" smtClean="0"/>
              <a:t>ditors and </a:t>
            </a:r>
            <a:r>
              <a:rPr lang="en-US" b="1" dirty="0">
                <a:solidFill>
                  <a:srgbClr val="FF0000"/>
                </a:solidFill>
              </a:rPr>
              <a:t>T</a:t>
            </a:r>
            <a:r>
              <a:rPr lang="en-US" dirty="0" smtClean="0"/>
              <a:t>oolkits</a:t>
            </a:r>
          </a:p>
          <a:p>
            <a:r>
              <a:rPr lang="en-US" dirty="0" smtClean="0"/>
              <a:t>Novel object</a:t>
            </a:r>
            <a:r>
              <a:rPr lang="en-US" dirty="0"/>
              <a:t>, </a:t>
            </a:r>
            <a:r>
              <a:rPr lang="en-US" dirty="0" smtClean="0"/>
              <a:t>graphics, constraint</a:t>
            </a:r>
            <a:r>
              <a:rPr lang="en-US" dirty="0"/>
              <a:t>, input, output, undo, </a:t>
            </a:r>
            <a:r>
              <a:rPr lang="en-US" dirty="0" smtClean="0"/>
              <a:t>command, </a:t>
            </a:r>
            <a:r>
              <a:rPr lang="en-US" dirty="0"/>
              <a:t>and animation </a:t>
            </a:r>
            <a:r>
              <a:rPr lang="en-US" dirty="0" smtClean="0"/>
              <a:t>models</a:t>
            </a:r>
          </a:p>
          <a:p>
            <a:r>
              <a:rPr lang="en-US" dirty="0" smtClean="0"/>
              <a:t>Were widely used for a while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1026" name="Picture 2" descr="http://www.cs.cmu.edu/afs/cs/project/garnet/www/pictures/garnet-log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793" y="1039939"/>
            <a:ext cx="1076325" cy="1209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ttp://www.cs.cmu.edu/afs/cs/project/amulet/www/newlogo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696" y="2757297"/>
            <a:ext cx="1320642" cy="2983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810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58EE4-7388-47E9-8189-B19F8DDEC05C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083296" cy="920178"/>
          </a:xfrm>
        </p:spPr>
        <p:txBody>
          <a:bodyPr/>
          <a:lstStyle/>
          <a:p>
            <a:r>
              <a:rPr lang="en-US" sz="3200" dirty="0"/>
              <a:t>Amulet and Garnet </a:t>
            </a:r>
            <a:r>
              <a:rPr lang="en-US" sz="3200" dirty="0" smtClean="0"/>
              <a:t>Papers and Videos</a:t>
            </a:r>
            <a:endParaRPr lang="en-US" sz="3200" dirty="0"/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42416"/>
            <a:ext cx="8229600" cy="5663184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Brad A. Myers, Dario A. </a:t>
            </a:r>
            <a:r>
              <a:rPr lang="en-US" dirty="0" err="1"/>
              <a:t>Giuse</a:t>
            </a:r>
            <a:r>
              <a:rPr lang="en-US" dirty="0"/>
              <a:t>, Roger B. Dannenberg, Brad Vander </a:t>
            </a:r>
            <a:r>
              <a:rPr lang="en-US" dirty="0" err="1"/>
              <a:t>Zanden</a:t>
            </a:r>
            <a:r>
              <a:rPr lang="en-US" dirty="0"/>
              <a:t>, David S. </a:t>
            </a:r>
            <a:r>
              <a:rPr lang="en-US" dirty="0" err="1"/>
              <a:t>Kosbie</a:t>
            </a:r>
            <a:r>
              <a:rPr lang="en-US" dirty="0"/>
              <a:t>, Ed </a:t>
            </a:r>
            <a:r>
              <a:rPr lang="en-US" dirty="0" err="1"/>
              <a:t>Pervin</a:t>
            </a:r>
            <a:r>
              <a:rPr lang="en-US" dirty="0"/>
              <a:t>, Andrew </a:t>
            </a:r>
            <a:r>
              <a:rPr lang="en-US" dirty="0" err="1"/>
              <a:t>Mickish</a:t>
            </a:r>
            <a:r>
              <a:rPr lang="en-US" dirty="0"/>
              <a:t>, and Philippe </a:t>
            </a:r>
            <a:r>
              <a:rPr lang="en-US" dirty="0" err="1"/>
              <a:t>Marchal</a:t>
            </a:r>
            <a:r>
              <a:rPr lang="en-US" dirty="0"/>
              <a:t>. "</a:t>
            </a:r>
            <a:r>
              <a:rPr lang="en-US" b="1" dirty="0">
                <a:solidFill>
                  <a:srgbClr val="FF0000"/>
                </a:solidFill>
              </a:rPr>
              <a:t>Garnet</a:t>
            </a:r>
            <a:r>
              <a:rPr lang="en-US" dirty="0"/>
              <a:t>: Comprehensive Support for Graphical, Highly-Interactive User Interfaces," </a:t>
            </a:r>
            <a:r>
              <a:rPr lang="en-US" i="1" dirty="0"/>
              <a:t>IEEE Computer</a:t>
            </a:r>
            <a:r>
              <a:rPr lang="en-US" dirty="0"/>
              <a:t>. vol. 23, no. 11. November, 1990. pp. 71-85. Translated into Japanese and reprinted in </a:t>
            </a:r>
            <a:r>
              <a:rPr lang="en-US" i="1" dirty="0"/>
              <a:t>Nikkei Electronics</a:t>
            </a:r>
            <a:r>
              <a:rPr lang="en-US" dirty="0"/>
              <a:t>, No. 522, March 18, 1991, pp. 187-205. Also reprinted in: </a:t>
            </a:r>
            <a:r>
              <a:rPr lang="en-US" dirty="0" err="1"/>
              <a:t>R.Baecker</a:t>
            </a:r>
            <a:r>
              <a:rPr lang="en-US" dirty="0"/>
              <a:t>, </a:t>
            </a:r>
            <a:r>
              <a:rPr lang="en-US" dirty="0" err="1"/>
              <a:t>J.Grudin</a:t>
            </a:r>
            <a:r>
              <a:rPr lang="en-US" dirty="0"/>
              <a:t>, </a:t>
            </a:r>
            <a:r>
              <a:rPr lang="en-US" dirty="0" err="1"/>
              <a:t>W.Buxton</a:t>
            </a:r>
            <a:r>
              <a:rPr lang="en-US" dirty="0"/>
              <a:t>, and S. Greenberg, eds. </a:t>
            </a:r>
            <a:r>
              <a:rPr lang="en-US" i="1" dirty="0"/>
              <a:t>Readings in Human-Computer Interaction: Toward the Year 2000</a:t>
            </a:r>
            <a:r>
              <a:rPr lang="en-US" dirty="0"/>
              <a:t>. Second Edition. San Francisco: Morgan Kaufmann Publishers, Inc., 1995. pp. 357-372. </a:t>
            </a:r>
            <a:r>
              <a:rPr lang="en-US" dirty="0">
                <a:hlinkClick r:id="rId3"/>
              </a:rPr>
              <a:t>pdf</a:t>
            </a:r>
            <a:r>
              <a:rPr lang="en-US" dirty="0"/>
              <a:t>. See also </a:t>
            </a:r>
            <a:r>
              <a:rPr lang="en-US" dirty="0">
                <a:hlinkClick r:id="rId4"/>
              </a:rPr>
              <a:t>YouTube </a:t>
            </a:r>
            <a:r>
              <a:rPr lang="en-US" dirty="0" smtClean="0">
                <a:hlinkClick r:id="rId4"/>
              </a:rPr>
              <a:t>video</a:t>
            </a:r>
            <a:r>
              <a:rPr lang="en-US" dirty="0" smtClean="0"/>
              <a:t> or </a:t>
            </a:r>
            <a:r>
              <a:rPr lang="en-US" sz="3200" dirty="0" err="1">
                <a:hlinkClick r:id="rId5"/>
              </a:rPr>
              <a:t>OpenVideo</a:t>
            </a:r>
            <a:r>
              <a:rPr lang="en-US" dirty="0" smtClean="0"/>
              <a:t>.</a:t>
            </a:r>
            <a:endParaRPr lang="en-US" sz="2100" dirty="0"/>
          </a:p>
          <a:p>
            <a:endParaRPr lang="en-US" dirty="0" smtClean="0"/>
          </a:p>
          <a:p>
            <a:r>
              <a:rPr lang="en-US" dirty="0" smtClean="0"/>
              <a:t>Brad </a:t>
            </a:r>
            <a:r>
              <a:rPr lang="en-US" dirty="0"/>
              <a:t>A. Myers, Richard G. McDaniel, Robert C. Miller, Alan </a:t>
            </a:r>
            <a:r>
              <a:rPr lang="en-US" dirty="0" err="1"/>
              <a:t>Ferrency</a:t>
            </a:r>
            <a:r>
              <a:rPr lang="en-US" dirty="0"/>
              <a:t>, Andrew Faulring, Bruce D. Kyle, Andrew </a:t>
            </a:r>
            <a:r>
              <a:rPr lang="en-US" dirty="0" err="1"/>
              <a:t>Mickish</a:t>
            </a:r>
            <a:r>
              <a:rPr lang="en-US" dirty="0"/>
              <a:t>, Alex </a:t>
            </a:r>
            <a:r>
              <a:rPr lang="en-US" dirty="0" err="1"/>
              <a:t>Klimovitski</a:t>
            </a:r>
            <a:r>
              <a:rPr lang="en-US" dirty="0"/>
              <a:t>, and Patrick </a:t>
            </a:r>
            <a:r>
              <a:rPr lang="en-US" dirty="0" err="1"/>
              <a:t>Doane</a:t>
            </a:r>
            <a:r>
              <a:rPr lang="en-US" dirty="0"/>
              <a:t>. "The </a:t>
            </a:r>
            <a:r>
              <a:rPr lang="en-US" b="1" dirty="0">
                <a:solidFill>
                  <a:srgbClr val="FF0000"/>
                </a:solidFill>
              </a:rPr>
              <a:t>Amulet</a:t>
            </a:r>
            <a:r>
              <a:rPr lang="en-US" dirty="0"/>
              <a:t> Environment: New Models for Effective User Interface Software Development</a:t>
            </a:r>
            <a:r>
              <a:rPr lang="en-US" dirty="0" smtClean="0"/>
              <a:t>", </a:t>
            </a:r>
            <a:r>
              <a:rPr lang="en-US" i="1" dirty="0" smtClean="0"/>
              <a:t>IEEE </a:t>
            </a:r>
            <a:r>
              <a:rPr lang="en-US" i="1" dirty="0"/>
              <a:t>Transactions on Software Engineering</a:t>
            </a:r>
            <a:r>
              <a:rPr lang="en-US" dirty="0"/>
              <a:t>, Vol. 23, no. 6. June, 1997. pp. 347-365. </a:t>
            </a:r>
            <a:r>
              <a:rPr lang="en-US" dirty="0">
                <a:hlinkClick r:id="rId6"/>
              </a:rPr>
              <a:t>IEEE pdf</a:t>
            </a:r>
            <a:r>
              <a:rPr lang="en-US" dirty="0"/>
              <a:t> or </a:t>
            </a:r>
            <a:r>
              <a:rPr lang="en-US" dirty="0">
                <a:hlinkClick r:id="rId7"/>
              </a:rPr>
              <a:t>tech report </a:t>
            </a:r>
            <a:r>
              <a:rPr lang="en-US" dirty="0"/>
              <a:t> or </a:t>
            </a:r>
            <a:r>
              <a:rPr lang="en-US" dirty="0">
                <a:hlinkClick r:id="rId8"/>
              </a:rPr>
              <a:t>abstract only</a:t>
            </a:r>
            <a:r>
              <a:rPr lang="en-US" dirty="0"/>
              <a:t>. See also </a:t>
            </a:r>
            <a:r>
              <a:rPr lang="en-US" dirty="0">
                <a:hlinkClick r:id="rId9"/>
              </a:rPr>
              <a:t>YouTube </a:t>
            </a:r>
            <a:r>
              <a:rPr lang="en-US" dirty="0" smtClean="0">
                <a:hlinkClick r:id="rId9"/>
              </a:rPr>
              <a:t>video</a:t>
            </a:r>
            <a:r>
              <a:rPr lang="en-US" dirty="0"/>
              <a:t> </a:t>
            </a:r>
            <a:r>
              <a:rPr lang="en-US" dirty="0" smtClean="0"/>
              <a:t>or </a:t>
            </a:r>
            <a:r>
              <a:rPr lang="en-US" sz="3200" dirty="0" err="1" smtClean="0">
                <a:hlinkClick r:id="rId10"/>
              </a:rPr>
              <a:t>OpenVideo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056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024D2-484F-4E54-ADD6-D7FA06606E7F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/>
              <a:t>Structured Graphics, cont.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2020 - Brad Myers</a:t>
            </a:r>
            <a:endParaRPr lang="en-US" altLang="en-US" dirty="0"/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29600" cy="4411662"/>
          </a:xfrm>
        </p:spPr>
        <p:txBody>
          <a:bodyPr/>
          <a:lstStyle/>
          <a:p>
            <a:r>
              <a:rPr lang="en-US" dirty="0"/>
              <a:t>Advantages: </a:t>
            </a:r>
          </a:p>
          <a:p>
            <a:pPr lvl="1"/>
            <a:r>
              <a:rPr lang="en-US" dirty="0"/>
              <a:t>Simpler to program with: don't call "draw" and "erase" </a:t>
            </a:r>
            <a:endParaRPr lang="en-US" dirty="0" smtClean="0"/>
          </a:p>
          <a:p>
            <a:pPr lvl="2"/>
            <a:r>
              <a:rPr lang="en-US" dirty="0" smtClean="0"/>
              <a:t>Just add and remove objects</a:t>
            </a:r>
            <a:endParaRPr lang="en-US" dirty="0"/>
          </a:p>
          <a:p>
            <a:pPr lvl="1"/>
            <a:r>
              <a:rPr lang="en-US" dirty="0"/>
              <a:t>Automatic refresh of windows when uncovered, etc. </a:t>
            </a:r>
          </a:p>
          <a:p>
            <a:pPr lvl="1"/>
            <a:r>
              <a:rPr lang="en-US" dirty="0"/>
              <a:t>Automatic redisplay of objects when change and also of other overlapping objects</a:t>
            </a:r>
          </a:p>
        </p:txBody>
      </p:sp>
      <p:sp>
        <p:nvSpPr>
          <p:cNvPr id="208902" name="Rectangle 6"/>
          <p:cNvSpPr>
            <a:spLocks noChangeArrowheads="1"/>
          </p:cNvSpPr>
          <p:nvPr/>
        </p:nvSpPr>
        <p:spPr bwMode="auto">
          <a:xfrm>
            <a:off x="6019800" y="4675187"/>
            <a:ext cx="9144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3" name="Rectangle 7"/>
          <p:cNvSpPr>
            <a:spLocks noChangeArrowheads="1"/>
          </p:cNvSpPr>
          <p:nvPr/>
        </p:nvSpPr>
        <p:spPr bwMode="auto">
          <a:xfrm>
            <a:off x="6248400" y="4446587"/>
            <a:ext cx="9906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4" name="Rectangle 8"/>
          <p:cNvSpPr>
            <a:spLocks noChangeArrowheads="1"/>
          </p:cNvSpPr>
          <p:nvPr/>
        </p:nvSpPr>
        <p:spPr bwMode="auto">
          <a:xfrm>
            <a:off x="7620000" y="4675187"/>
            <a:ext cx="9144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5" name="Rectangle 9"/>
          <p:cNvSpPr>
            <a:spLocks noChangeArrowheads="1"/>
          </p:cNvSpPr>
          <p:nvPr/>
        </p:nvSpPr>
        <p:spPr bwMode="auto">
          <a:xfrm>
            <a:off x="7848600" y="4446587"/>
            <a:ext cx="9906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6" name="Text Box 10"/>
          <p:cNvSpPr txBox="1">
            <a:spLocks noChangeArrowheads="1"/>
          </p:cNvSpPr>
          <p:nvPr/>
        </p:nvSpPr>
        <p:spPr bwMode="auto">
          <a:xfrm>
            <a:off x="5851525" y="5360987"/>
            <a:ext cx="857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Before</a:t>
            </a:r>
          </a:p>
        </p:txBody>
      </p:sp>
      <p:sp>
        <p:nvSpPr>
          <p:cNvPr id="208907" name="Text Box 11"/>
          <p:cNvSpPr txBox="1">
            <a:spLocks noChangeArrowheads="1"/>
          </p:cNvSpPr>
          <p:nvPr/>
        </p:nvSpPr>
        <p:spPr bwMode="auto">
          <a:xfrm>
            <a:off x="7543800" y="5360987"/>
            <a:ext cx="666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After</a:t>
            </a:r>
          </a:p>
        </p:txBody>
      </p:sp>
      <p:pic>
        <p:nvPicPr>
          <p:cNvPr id="208901" name="Picture 5" descr="lect11overla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2188" y="4751387"/>
            <a:ext cx="3883025" cy="18557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9277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32A9-7E76-4F51-86B1-BEF38E43E701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Structured Graphics Can Support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Ability to support: </a:t>
            </a:r>
          </a:p>
          <a:p>
            <a:pPr lvl="1"/>
            <a:r>
              <a:rPr lang="en-US" sz="2200" dirty="0"/>
              <a:t>high-level behaviors like move, grow, cut/copy/paste, etc. </a:t>
            </a:r>
          </a:p>
          <a:p>
            <a:pPr lvl="1"/>
            <a:r>
              <a:rPr lang="en-US" sz="2200" dirty="0"/>
              <a:t>high-level widgets like selection handles </a:t>
            </a:r>
          </a:p>
          <a:p>
            <a:pPr lvl="1"/>
            <a:r>
              <a:rPr lang="en-US" sz="2200" dirty="0"/>
              <a:t>constraints among objects </a:t>
            </a:r>
          </a:p>
          <a:p>
            <a:pPr lvl="1"/>
            <a:r>
              <a:rPr lang="en-US" sz="2200" dirty="0"/>
              <a:t>automatic layout </a:t>
            </a:r>
          </a:p>
          <a:p>
            <a:pPr lvl="1"/>
            <a:r>
              <a:rPr lang="en-US" sz="2200" dirty="0"/>
              <a:t>grouping: "Groups" in Garnet </a:t>
            </a:r>
          </a:p>
          <a:p>
            <a:pPr lvl="1"/>
            <a:r>
              <a:rPr lang="en-US" sz="2200" dirty="0"/>
              <a:t>automatic </a:t>
            </a:r>
            <a:r>
              <a:rPr lang="en-US" sz="2200" dirty="0" smtClean="0"/>
              <a:t>printing </a:t>
            </a:r>
            <a:endParaRPr lang="en-US" sz="2200" dirty="0"/>
          </a:p>
          <a:p>
            <a:pPr lvl="1"/>
            <a:r>
              <a:rPr lang="en-US" sz="2200" dirty="0" smtClean="0"/>
              <a:t>external </a:t>
            </a:r>
            <a:r>
              <a:rPr lang="en-US" sz="2200" dirty="0"/>
              <a:t>scripting, ... </a:t>
            </a:r>
            <a:endParaRPr lang="en-US" sz="2200" dirty="0" smtClean="0"/>
          </a:p>
          <a:p>
            <a:pPr lvl="1"/>
            <a:r>
              <a:rPr lang="en-US" sz="2200" dirty="0" smtClean="0"/>
              <a:t>accessibility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146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90B3-139A-431E-9B82-5AB756142924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/>
              <a:t>Structured Graphics Disadvantages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r>
              <a:rPr lang="en-US" dirty="0"/>
              <a:t>Disadvantages: </a:t>
            </a:r>
          </a:p>
          <a:p>
            <a:pPr lvl="1"/>
            <a:r>
              <a:rPr lang="en-US" dirty="0"/>
              <a:t>Significant space penalties </a:t>
            </a:r>
          </a:p>
          <a:p>
            <a:pPr lvl="2"/>
            <a:r>
              <a:rPr lang="en-US" dirty="0"/>
              <a:t>objects take up to 1000 bytes each </a:t>
            </a:r>
          </a:p>
          <a:p>
            <a:pPr lvl="2"/>
            <a:r>
              <a:rPr lang="en-US" dirty="0"/>
              <a:t>imagine a scene with 40,000 dots (200x200 fat bits) </a:t>
            </a:r>
          </a:p>
          <a:p>
            <a:pPr lvl="1"/>
            <a:r>
              <a:rPr lang="en-US" dirty="0"/>
              <a:t>Time penalties </a:t>
            </a:r>
          </a:p>
          <a:p>
            <a:pPr lvl="2"/>
            <a:r>
              <a:rPr lang="en-US" dirty="0"/>
              <a:t>Redisplay doesn't take advantage of special properties of data: </a:t>
            </a:r>
          </a:p>
          <a:p>
            <a:pPr lvl="3"/>
            <a:r>
              <a:rPr lang="en-US" dirty="0"/>
              <a:t>regularity </a:t>
            </a:r>
          </a:p>
          <a:p>
            <a:pPr lvl="3"/>
            <a:r>
              <a:rPr lang="en-US" dirty="0" smtClean="0"/>
              <a:t>non-overlapping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871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126"/>
            <a:ext cx="7543800" cy="1295400"/>
          </a:xfrm>
        </p:spPr>
        <p:txBody>
          <a:bodyPr/>
          <a:lstStyle/>
          <a:p>
            <a:r>
              <a:rPr lang="en-US" dirty="0" smtClean="0"/>
              <a:t>Basic Idea: Graphical objects retained in a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8556"/>
            <a:ext cx="8229600" cy="44116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Primitives: text, rectangles, circles, …</a:t>
            </a: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Groups</a:t>
            </a:r>
          </a:p>
          <a:p>
            <a:pPr lvl="1"/>
            <a:r>
              <a:rPr lang="en-US" dirty="0" smtClean="0"/>
              <a:t>Also called “</a:t>
            </a:r>
            <a:r>
              <a:rPr lang="en-US" dirty="0" smtClean="0">
                <a:solidFill>
                  <a:srgbClr val="FF0000"/>
                </a:solidFill>
              </a:rPr>
              <a:t>aggregates</a:t>
            </a:r>
            <a:r>
              <a:rPr lang="en-US" dirty="0" smtClean="0"/>
              <a:t>”, “collections”, …</a:t>
            </a:r>
          </a:p>
          <a:p>
            <a:pPr lvl="1"/>
            <a:r>
              <a:rPr lang="en-US" dirty="0" smtClean="0"/>
              <a:t>In HTML: &lt;div&gt;, &lt;</a:t>
            </a:r>
            <a:r>
              <a:rPr lang="en-US" dirty="0" err="1" smtClean="0"/>
              <a:t>ux</a:t>
            </a:r>
            <a:r>
              <a:rPr lang="en-US" dirty="0" smtClean="0"/>
              <a:t>&gt;, …</a:t>
            </a:r>
          </a:p>
          <a:p>
            <a:pPr lvl="1"/>
            <a:r>
              <a:rPr lang="en-US" dirty="0" smtClean="0"/>
              <a:t>SVG: “Group”</a:t>
            </a:r>
          </a:p>
          <a:p>
            <a:pPr lvl="1"/>
            <a:r>
              <a:rPr lang="en-US" dirty="0" smtClean="0"/>
              <a:t>The size of a group includes all of its “</a:t>
            </a:r>
            <a:r>
              <a:rPr lang="en-US" dirty="0" smtClean="0">
                <a:solidFill>
                  <a:srgbClr val="FF0000"/>
                </a:solidFill>
              </a:rPr>
              <a:t>children</a:t>
            </a:r>
            <a:r>
              <a:rPr lang="en-US" dirty="0" smtClean="0"/>
              <a:t>” objects.</a:t>
            </a:r>
          </a:p>
          <a:p>
            <a:pPr lvl="2"/>
            <a:r>
              <a:rPr lang="en-US" dirty="0" smtClean="0"/>
              <a:t>Also called “</a:t>
            </a:r>
            <a:r>
              <a:rPr lang="en-US" dirty="0" smtClean="0">
                <a:solidFill>
                  <a:srgbClr val="FF0000"/>
                </a:solidFill>
              </a:rPr>
              <a:t>components</a:t>
            </a:r>
            <a:r>
              <a:rPr lang="en-US" dirty="0" smtClean="0"/>
              <a:t>”</a:t>
            </a:r>
          </a:p>
          <a:p>
            <a:pPr lvl="2"/>
            <a:r>
              <a:rPr lang="en-US" dirty="0" smtClean="0"/>
              <a:t>Bounding box of group</a:t>
            </a:r>
          </a:p>
          <a:p>
            <a:pPr lvl="1"/>
            <a:r>
              <a:rPr lang="en-US" dirty="0" smtClean="0"/>
              <a:t>Group is “</a:t>
            </a:r>
            <a:r>
              <a:rPr lang="en-US" dirty="0" smtClean="0">
                <a:solidFill>
                  <a:srgbClr val="FF0000"/>
                </a:solidFill>
              </a:rPr>
              <a:t>parent</a:t>
            </a:r>
            <a:r>
              <a:rPr lang="en-US" dirty="0" smtClean="0"/>
              <a:t>”, elements are “</a:t>
            </a:r>
            <a:r>
              <a:rPr lang="en-US" dirty="0">
                <a:solidFill>
                  <a:srgbClr val="FF0000"/>
                </a:solidFill>
              </a:rPr>
              <a:t>children</a:t>
            </a:r>
            <a:r>
              <a:rPr lang="en-US" dirty="0" smtClean="0"/>
              <a:t>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6EB1-123D-4F23-A9A3-6E6E45FEC80B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sp>
        <p:nvSpPr>
          <p:cNvPr id="6" name="Oval 5"/>
          <p:cNvSpPr/>
          <p:nvPr/>
        </p:nvSpPr>
        <p:spPr bwMode="auto">
          <a:xfrm>
            <a:off x="6106884" y="4499428"/>
            <a:ext cx="609600" cy="609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487884" y="4880428"/>
            <a:ext cx="685800" cy="457200"/>
          </a:xfrm>
          <a:prstGeom prst="round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71867" y="4499428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Foo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6106884" y="4499428"/>
            <a:ext cx="1240809" cy="838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88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50903</TotalTime>
  <Words>1826</Words>
  <Application>Microsoft Office PowerPoint</Application>
  <PresentationFormat>On-screen Show (4:3)</PresentationFormat>
  <Paragraphs>255</Paragraphs>
  <Slides>23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Courier New</vt:lpstr>
      <vt:lpstr>Tahoma</vt:lpstr>
      <vt:lpstr>Wingdings</vt:lpstr>
      <vt:lpstr>lecture template_polo</vt:lpstr>
      <vt:lpstr>Lecture 7: Output 2: Basic 2D Computer Graphics</vt:lpstr>
      <vt:lpstr>Logistics</vt:lpstr>
      <vt:lpstr>DOM is an Example of: Structured Graphics</vt:lpstr>
      <vt:lpstr>Aside: Garnet and Amulet</vt:lpstr>
      <vt:lpstr>Amulet and Garnet Papers and Videos</vt:lpstr>
      <vt:lpstr>Structured Graphics, cont.</vt:lpstr>
      <vt:lpstr>Structured Graphics Can Support</vt:lpstr>
      <vt:lpstr>Structured Graphics Disadvantages</vt:lpstr>
      <vt:lpstr>Basic Idea: Graphical objects retained in a hierarchy</vt:lpstr>
      <vt:lpstr>Design Issues: Hierarchies &amp; Inheritance</vt:lpstr>
      <vt:lpstr>Redisplay Algorithms</vt:lpstr>
      <vt:lpstr>Redisplay only the affected areas of the screen</vt:lpstr>
      <vt:lpstr>Overview of Redisplay Algorithm</vt:lpstr>
      <vt:lpstr>Issue: Anti-Aliasing and special effects</vt:lpstr>
      <vt:lpstr>Object-Oriented Techniques</vt:lpstr>
      <vt:lpstr>Object Oriented </vt:lpstr>
      <vt:lpstr>OO</vt:lpstr>
      <vt:lpstr>OO</vt:lpstr>
      <vt:lpstr>Multiple inheritance</vt:lpstr>
      <vt:lpstr>Prototype-Instance model</vt:lpstr>
      <vt:lpstr>Prototype-Instance model</vt:lpstr>
      <vt:lpstr>Prototype-Instance model</vt:lpstr>
      <vt:lpstr>JavaScript class and superclass, and dynamic setting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811</cp:revision>
  <cp:lastPrinted>1601-01-01T00:00:00Z</cp:lastPrinted>
  <dcterms:created xsi:type="dcterms:W3CDTF">2001-06-15T20:03:27Z</dcterms:created>
  <dcterms:modified xsi:type="dcterms:W3CDTF">2020-09-29T02:24:44Z</dcterms:modified>
</cp:coreProperties>
</file>