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69"/>
  </p:notesMasterIdLst>
  <p:sldIdLst>
    <p:sldId id="282" r:id="rId2"/>
    <p:sldId id="354" r:id="rId3"/>
    <p:sldId id="339" r:id="rId4"/>
    <p:sldId id="285" r:id="rId5"/>
    <p:sldId id="343" r:id="rId6"/>
    <p:sldId id="347" r:id="rId7"/>
    <p:sldId id="344" r:id="rId8"/>
    <p:sldId id="345" r:id="rId9"/>
    <p:sldId id="346" r:id="rId10"/>
    <p:sldId id="348" r:id="rId11"/>
    <p:sldId id="349" r:id="rId12"/>
    <p:sldId id="341" r:id="rId13"/>
    <p:sldId id="286" r:id="rId14"/>
    <p:sldId id="287" r:id="rId15"/>
    <p:sldId id="288" r:id="rId16"/>
    <p:sldId id="289" r:id="rId17"/>
    <p:sldId id="355" r:id="rId18"/>
    <p:sldId id="356" r:id="rId19"/>
    <p:sldId id="357" r:id="rId20"/>
    <p:sldId id="358" r:id="rId21"/>
    <p:sldId id="290" r:id="rId22"/>
    <p:sldId id="298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4" r:id="rId58"/>
    <p:sldId id="335" r:id="rId59"/>
    <p:sldId id="336" r:id="rId60"/>
    <p:sldId id="337" r:id="rId61"/>
    <p:sldId id="338" r:id="rId62"/>
    <p:sldId id="350" r:id="rId63"/>
    <p:sldId id="351" r:id="rId64"/>
    <p:sldId id="352" r:id="rId65"/>
    <p:sldId id="353" r:id="rId66"/>
    <p:sldId id="359" r:id="rId67"/>
    <p:sldId id="360" r:id="rId6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CC9900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86416" autoAdjust="0"/>
  </p:normalViewPr>
  <p:slideViewPr>
    <p:cSldViewPr snapToGrid="0">
      <p:cViewPr varScale="1">
        <p:scale>
          <a:sx n="77" d="100"/>
          <a:sy n="77" d="100"/>
        </p:scale>
        <p:origin x="103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0.xml"/><Relationship Id="rId13" Type="http://schemas.openxmlformats.org/officeDocument/2006/relationships/slide" Target="slides/slide32.xml"/><Relationship Id="rId18" Type="http://schemas.openxmlformats.org/officeDocument/2006/relationships/slide" Target="slides/slide37.xml"/><Relationship Id="rId26" Type="http://schemas.openxmlformats.org/officeDocument/2006/relationships/slide" Target="slides/slide47.xml"/><Relationship Id="rId39" Type="http://schemas.openxmlformats.org/officeDocument/2006/relationships/slide" Target="slides/slide60.xml"/><Relationship Id="rId3" Type="http://schemas.openxmlformats.org/officeDocument/2006/relationships/slide" Target="slides/slide13.xml"/><Relationship Id="rId21" Type="http://schemas.openxmlformats.org/officeDocument/2006/relationships/slide" Target="slides/slide42.xml"/><Relationship Id="rId34" Type="http://schemas.openxmlformats.org/officeDocument/2006/relationships/slide" Target="slides/slide55.xml"/><Relationship Id="rId42" Type="http://schemas.openxmlformats.org/officeDocument/2006/relationships/slide" Target="slides/slide64.xml"/><Relationship Id="rId7" Type="http://schemas.openxmlformats.org/officeDocument/2006/relationships/slide" Target="slides/slide19.xml"/><Relationship Id="rId12" Type="http://schemas.openxmlformats.org/officeDocument/2006/relationships/slide" Target="slides/slide31.xml"/><Relationship Id="rId17" Type="http://schemas.openxmlformats.org/officeDocument/2006/relationships/slide" Target="slides/slide36.xml"/><Relationship Id="rId25" Type="http://schemas.openxmlformats.org/officeDocument/2006/relationships/slide" Target="slides/slide46.xml"/><Relationship Id="rId33" Type="http://schemas.openxmlformats.org/officeDocument/2006/relationships/slide" Target="slides/slide54.xml"/><Relationship Id="rId38" Type="http://schemas.openxmlformats.org/officeDocument/2006/relationships/slide" Target="slides/slide59.xml"/><Relationship Id="rId2" Type="http://schemas.openxmlformats.org/officeDocument/2006/relationships/slide" Target="slides/slide4.xml"/><Relationship Id="rId16" Type="http://schemas.openxmlformats.org/officeDocument/2006/relationships/slide" Target="slides/slide35.xml"/><Relationship Id="rId20" Type="http://schemas.openxmlformats.org/officeDocument/2006/relationships/slide" Target="slides/slide40.xml"/><Relationship Id="rId29" Type="http://schemas.openxmlformats.org/officeDocument/2006/relationships/slide" Target="slides/slide50.xml"/><Relationship Id="rId41" Type="http://schemas.openxmlformats.org/officeDocument/2006/relationships/slide" Target="slides/slide63.xml"/><Relationship Id="rId1" Type="http://schemas.openxmlformats.org/officeDocument/2006/relationships/slide" Target="slides/slide1.xml"/><Relationship Id="rId6" Type="http://schemas.openxmlformats.org/officeDocument/2006/relationships/slide" Target="slides/slide16.xml"/><Relationship Id="rId11" Type="http://schemas.openxmlformats.org/officeDocument/2006/relationships/slide" Target="slides/slide30.xml"/><Relationship Id="rId24" Type="http://schemas.openxmlformats.org/officeDocument/2006/relationships/slide" Target="slides/slide45.xml"/><Relationship Id="rId32" Type="http://schemas.openxmlformats.org/officeDocument/2006/relationships/slide" Target="slides/slide53.xml"/><Relationship Id="rId37" Type="http://schemas.openxmlformats.org/officeDocument/2006/relationships/slide" Target="slides/slide58.xml"/><Relationship Id="rId40" Type="http://schemas.openxmlformats.org/officeDocument/2006/relationships/slide" Target="slides/slide61.xml"/><Relationship Id="rId5" Type="http://schemas.openxmlformats.org/officeDocument/2006/relationships/slide" Target="slides/slide15.xml"/><Relationship Id="rId15" Type="http://schemas.openxmlformats.org/officeDocument/2006/relationships/slide" Target="slides/slide34.xml"/><Relationship Id="rId23" Type="http://schemas.openxmlformats.org/officeDocument/2006/relationships/slide" Target="slides/slide44.xml"/><Relationship Id="rId28" Type="http://schemas.openxmlformats.org/officeDocument/2006/relationships/slide" Target="slides/slide49.xml"/><Relationship Id="rId36" Type="http://schemas.openxmlformats.org/officeDocument/2006/relationships/slide" Target="slides/slide57.xml"/><Relationship Id="rId10" Type="http://schemas.openxmlformats.org/officeDocument/2006/relationships/slide" Target="slides/slide23.xml"/><Relationship Id="rId19" Type="http://schemas.openxmlformats.org/officeDocument/2006/relationships/slide" Target="slides/slide39.xml"/><Relationship Id="rId31" Type="http://schemas.openxmlformats.org/officeDocument/2006/relationships/slide" Target="slides/slide52.xml"/><Relationship Id="rId4" Type="http://schemas.openxmlformats.org/officeDocument/2006/relationships/slide" Target="slides/slide14.xml"/><Relationship Id="rId9" Type="http://schemas.openxmlformats.org/officeDocument/2006/relationships/slide" Target="slides/slide21.xml"/><Relationship Id="rId14" Type="http://schemas.openxmlformats.org/officeDocument/2006/relationships/slide" Target="slides/slide33.xml"/><Relationship Id="rId22" Type="http://schemas.openxmlformats.org/officeDocument/2006/relationships/slide" Target="slides/slide43.xml"/><Relationship Id="rId27" Type="http://schemas.openxmlformats.org/officeDocument/2006/relationships/slide" Target="slides/slide48.xml"/><Relationship Id="rId30" Type="http://schemas.openxmlformats.org/officeDocument/2006/relationships/slide" Target="slides/slide51.xml"/><Relationship Id="rId35" Type="http://schemas.openxmlformats.org/officeDocument/2006/relationships/slide" Target="slides/slide56.xml"/><Relationship Id="rId43" Type="http://schemas.openxmlformats.org/officeDocument/2006/relationships/slide" Target="slides/slide6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image" Target="../media/image4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D465B7-481E-4041-AEF5-80356A594AC0}" type="slidenum">
              <a:rPr lang="en-US"/>
              <a:pPr/>
              <a:t>21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7354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3B2DF-CB6A-4DA9-AE29-10BC2C2B574B}" type="slidenum">
              <a:rPr lang="en-US"/>
              <a:pPr/>
              <a:t>23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34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3C38E-AC54-4686-8136-D7A43365669F}" type="slidenum">
              <a:rPr lang="en-US"/>
              <a:pPr/>
              <a:t>30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20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A37C06-3D69-4E0E-9ABC-CF88F6FB1913}" type="slidenum">
              <a:rPr lang="en-US"/>
              <a:pPr/>
              <a:t>31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532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675DE-EB62-4226-B5C9-85AFF4344502}" type="slidenum">
              <a:rPr lang="en-US"/>
              <a:pPr/>
              <a:t>32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56816-1F07-43A1-A1BD-DE36477792C6}" type="slidenum">
              <a:rPr lang="en-US"/>
              <a:pPr/>
              <a:t>33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914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1DD5C-2816-45C9-87DC-48A1FD373E8D}" type="slidenum">
              <a:rPr lang="en-US"/>
              <a:pPr/>
              <a:t>34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422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E1221-55FB-47F2-B148-D34A2BCBA7C9}" type="slidenum">
              <a:rPr lang="en-US"/>
              <a:pPr/>
              <a:t>35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903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478A7-E7FE-400A-96EB-70B47F9BD83A}" type="slidenum">
              <a:rPr lang="en-US"/>
              <a:pPr/>
              <a:t>36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474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91CB3-1181-48C4-A116-F82FE9DAB3DC}" type="slidenum">
              <a:rPr lang="en-US"/>
              <a:pPr/>
              <a:t>37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09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210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85279-A5ED-4077-9A9C-C2BA1D762E4E}" type="slidenum">
              <a:rPr lang="en-US"/>
              <a:pPr/>
              <a:t>39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973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55948-88B7-4778-B53E-0BCFF09E0BC5}" type="slidenum">
              <a:rPr lang="en-US"/>
              <a:pPr/>
              <a:t>40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857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B8C2F-EF20-491B-915A-0B599281C351}" type="slidenum">
              <a:rPr lang="en-US"/>
              <a:pPr/>
              <a:t>41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357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FE0B0-C9DB-415A-96A5-A62594AE6944}" type="slidenum">
              <a:rPr lang="en-US"/>
              <a:pPr/>
              <a:t>42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536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C3EE4-233C-402D-B5ED-CC08ADC5F4AD}" type="slidenum">
              <a:rPr lang="en-US"/>
              <a:pPr/>
              <a:t>43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078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10B28-ED65-4A9C-BE17-F666717670E8}" type="slidenum">
              <a:rPr lang="en-US"/>
              <a:pPr/>
              <a:t>44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1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D22A0-3C8A-465D-B47D-AF43E3EFC47D}" type="slidenum">
              <a:rPr lang="en-US"/>
              <a:pPr/>
              <a:t>45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938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9AF3B-CDC4-49E0-B17F-324B4BD74C09}" type="slidenum">
              <a:rPr lang="en-US"/>
              <a:pPr/>
              <a:t>46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229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12920F-FB2C-4D50-882B-0D2A1CF55DF5}" type="slidenum">
              <a:rPr lang="en-US"/>
              <a:pPr/>
              <a:t>47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401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D735C-AF9A-43AB-A4C4-6FD164F13DFC}" type="slidenum">
              <a:rPr lang="en-US"/>
              <a:pPr/>
              <a:t>48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57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D86D5-6A98-4A2A-AEA3-BEC905ABFED8}" type="slidenum">
              <a:rPr lang="en-US"/>
              <a:pPr/>
              <a:t>4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399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97863-4A30-42FC-8712-09760AA0737F}" type="slidenum">
              <a:rPr lang="en-US"/>
              <a:pPr/>
              <a:t>49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1128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7877B-B540-4850-B873-512A81A4F4EA}" type="slidenum">
              <a:rPr lang="en-US"/>
              <a:pPr/>
              <a:t>50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077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A71BF-17D0-4705-997B-8A720F92D1E4}" type="slidenum">
              <a:rPr lang="en-US"/>
              <a:pPr/>
              <a:t>51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422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631D9-1041-4903-A8E6-CC1DC4484D98}" type="slidenum">
              <a:rPr lang="en-US"/>
              <a:pPr/>
              <a:t>52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845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F933E-E092-4E0D-AE79-A7DC963221A0}" type="slidenum">
              <a:rPr lang="en-US"/>
              <a:pPr/>
              <a:t>53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146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24103-A925-4FE7-A623-D46C3B67E754}" type="slidenum">
              <a:rPr lang="en-US"/>
              <a:pPr/>
              <a:t>54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32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54846-1E54-40E6-BCE9-14023E80CBA0}" type="slidenum">
              <a:rPr lang="en-US"/>
              <a:pPr/>
              <a:t>55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892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1942E-96D1-4DDA-8065-35CA01EEF7C8}" type="slidenum">
              <a:rPr lang="en-US"/>
              <a:pPr/>
              <a:t>56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738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0C985E-C7DF-4F51-B74B-AF94C3DEA84D}" type="slidenum">
              <a:rPr lang="en-US"/>
              <a:pPr/>
              <a:t>57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19717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7DF887-EF30-4557-B4FD-CAFF620EAABB}" type="slidenum">
              <a:rPr lang="en-US"/>
              <a:pPr/>
              <a:t>58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91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4AA695-59F8-4A60-9D49-8F144F03C113}" type="slidenum">
              <a:rPr lang="en-US"/>
              <a:pPr/>
              <a:t>13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9014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DBDF5-E575-478A-95AE-50F07A96C727}" type="slidenum">
              <a:rPr lang="en-US"/>
              <a:pPr/>
              <a:t>59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868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A0776-A155-40C0-8E43-749D81ECA217}" type="slidenum">
              <a:rPr lang="en-US"/>
              <a:pPr/>
              <a:t>60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092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23BA0C-2979-4EE9-A556-F028B43F11EA}" type="slidenum">
              <a:rPr lang="en-US"/>
              <a:pPr/>
              <a:t>61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506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76ECE-5D1C-4D64-B6B7-DAF349E215F9}" type="slidenum">
              <a:rPr lang="en-US"/>
              <a:pPr/>
              <a:t>63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3647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24412-20AE-42A5-AFFE-50F78F49489D}" type="slidenum">
              <a:rPr lang="en-US"/>
              <a:pPr/>
              <a:t>64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1784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33762-905F-47B1-A8FB-63775D6F407C}" type="slidenum">
              <a:rPr lang="en-US"/>
              <a:pPr/>
              <a:t>65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98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798011-78C0-4F83-9C74-6F66ECFC7395}" type="slidenum">
              <a:rPr lang="en-US"/>
              <a:pPr/>
              <a:t>14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71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47AC1-5C72-47B6-9DD2-558FEDE00BF7}" type="slidenum">
              <a:rPr lang="en-US"/>
              <a:pPr/>
              <a:t>15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38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0CE40-5EBB-449A-BE28-8557ABDD7C19}" type="slidenum">
              <a:rPr lang="en-US"/>
              <a:pPr/>
              <a:t>16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94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701B0-6E46-4EAC-8B9A-0D6AD0C101A5}" type="slidenum">
              <a:rPr lang="en-US"/>
              <a:pPr/>
              <a:t>19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70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EE62F-9B76-41FE-8705-62F51023D522}" type="slidenum">
              <a:rPr lang="en-US"/>
              <a:pPr/>
              <a:t>20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74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tags/canvas_arc.asp" TargetMode="External"/><Relationship Id="rId2" Type="http://schemas.openxmlformats.org/officeDocument/2006/relationships/hyperlink" Target="https://www.w3schools.com/graphics/svg_circle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://docs.oracle.com/javase/8/docs/api/java/awt/Graphics.htm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java/awt/Graphic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hyperlink" Target="https://developer.mozilla.org/en-US/docs/Web/API/CanvasRenderingContext2D/miterLimit" TargetMode="Externa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developer.mozilla.org/en-US/docs/Web/API/Canvas_API/Tutorial/Applying_styles_and_color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graphics/svg_path.as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1.png"/><Relationship Id="rId4" Type="http://schemas.openxmlformats.org/officeDocument/2006/relationships/oleObject" Target="../embeddings/oleObject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index.html?java/awt/Color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0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4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hyperlink" Target="http://docs.oracle.com/javase/8/docs/api/java/awt/Graphics.html" TargetMode="Externa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java/awt/Graphics.html" TargetMode="Externa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s.cmu.edu/~bam/uicourse/05631fall2020/HW3/HW3-example-canvas-flood-fill.png" TargetMode="External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hyperlink" Target="https://www.cs.cmu.edu/~bam/uicourse/05631fall2020/HW3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Relationship Id="rId9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Lecture 6:</a:t>
            </a:r>
            <a:br>
              <a:rPr lang="en-US" sz="2800" dirty="0" smtClean="0"/>
            </a:br>
            <a:r>
              <a:rPr lang="en-US" b="0" dirty="0"/>
              <a:t>O</a:t>
            </a:r>
            <a:r>
              <a:rPr lang="en-US" b="0" dirty="0" smtClean="0"/>
              <a:t>utput 1:</a:t>
            </a:r>
            <a:br>
              <a:rPr lang="en-US" b="0" dirty="0" smtClean="0"/>
            </a:br>
            <a:r>
              <a:rPr lang="en-US" b="0" dirty="0" smtClean="0"/>
              <a:t>Basic </a:t>
            </a:r>
            <a:r>
              <a:rPr lang="en-US" b="0" dirty="0"/>
              <a:t>2D Computer Graphics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859" y="4853082"/>
            <a:ext cx="4438859" cy="2476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vs. Painting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Drawing</a:t>
            </a:r>
          </a:p>
          <a:p>
            <a:pPr lvl="1"/>
            <a:r>
              <a:rPr lang="en-US" dirty="0" smtClean="0"/>
              <a:t>Graphical objects maintain their integrity </a:t>
            </a:r>
            <a:r>
              <a:rPr lang="en-US" i="1" dirty="0" smtClean="0"/>
              <a:t>after </a:t>
            </a:r>
            <a:r>
              <a:rPr lang="en-US" dirty="0" smtClean="0"/>
              <a:t>being drawn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Painting</a:t>
            </a:r>
          </a:p>
          <a:p>
            <a:pPr lvl="1"/>
            <a:r>
              <a:rPr lang="en-US" dirty="0" smtClean="0"/>
              <a:t>Objects just become pixels </a:t>
            </a:r>
            <a:r>
              <a:rPr lang="en-US" i="1" dirty="0" smtClean="0"/>
              <a:t>after</a:t>
            </a:r>
            <a:r>
              <a:rPr lang="en-US" dirty="0" smtClean="0"/>
              <a:t> being drawn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304800" y="3619725"/>
            <a:ext cx="1611086" cy="1277257"/>
          </a:xfrm>
          <a:custGeom>
            <a:avLst/>
            <a:gdLst>
              <a:gd name="connsiteX0" fmla="*/ 0 w 1611086"/>
              <a:gd name="connsiteY0" fmla="*/ 174172 h 1277257"/>
              <a:gd name="connsiteX1" fmla="*/ 1248229 w 1611086"/>
              <a:gd name="connsiteY1" fmla="*/ 522514 h 1277257"/>
              <a:gd name="connsiteX2" fmla="*/ 566057 w 1611086"/>
              <a:gd name="connsiteY2" fmla="*/ 1277257 h 1277257"/>
              <a:gd name="connsiteX3" fmla="*/ 653143 w 1611086"/>
              <a:gd name="connsiteY3" fmla="*/ 0 h 1277257"/>
              <a:gd name="connsiteX4" fmla="*/ 87086 w 1611086"/>
              <a:gd name="connsiteY4" fmla="*/ 841829 h 1277257"/>
              <a:gd name="connsiteX5" fmla="*/ 1611086 w 1611086"/>
              <a:gd name="connsiteY5" fmla="*/ 972457 h 1277257"/>
              <a:gd name="connsiteX6" fmla="*/ 0 w 1611086"/>
              <a:gd name="connsiteY6" fmla="*/ 174172 h 127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11086" h="1277257">
                <a:moveTo>
                  <a:pt x="0" y="174172"/>
                </a:moveTo>
                <a:lnTo>
                  <a:pt x="1248229" y="522514"/>
                </a:lnTo>
                <a:lnTo>
                  <a:pt x="566057" y="1277257"/>
                </a:lnTo>
                <a:lnTo>
                  <a:pt x="653143" y="0"/>
                </a:lnTo>
                <a:lnTo>
                  <a:pt x="87086" y="841829"/>
                </a:lnTo>
                <a:lnTo>
                  <a:pt x="1611086" y="972457"/>
                </a:lnTo>
                <a:lnTo>
                  <a:pt x="0" y="174172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 rot="2560413">
            <a:off x="2162607" y="3973252"/>
            <a:ext cx="1611086" cy="1277257"/>
          </a:xfrm>
          <a:custGeom>
            <a:avLst/>
            <a:gdLst>
              <a:gd name="connsiteX0" fmla="*/ 0 w 1611086"/>
              <a:gd name="connsiteY0" fmla="*/ 174172 h 1277257"/>
              <a:gd name="connsiteX1" fmla="*/ 1248229 w 1611086"/>
              <a:gd name="connsiteY1" fmla="*/ 522514 h 1277257"/>
              <a:gd name="connsiteX2" fmla="*/ 566057 w 1611086"/>
              <a:gd name="connsiteY2" fmla="*/ 1277257 h 1277257"/>
              <a:gd name="connsiteX3" fmla="*/ 653143 w 1611086"/>
              <a:gd name="connsiteY3" fmla="*/ 0 h 1277257"/>
              <a:gd name="connsiteX4" fmla="*/ 87086 w 1611086"/>
              <a:gd name="connsiteY4" fmla="*/ 841829 h 1277257"/>
              <a:gd name="connsiteX5" fmla="*/ 1611086 w 1611086"/>
              <a:gd name="connsiteY5" fmla="*/ 972457 h 1277257"/>
              <a:gd name="connsiteX6" fmla="*/ 0 w 1611086"/>
              <a:gd name="connsiteY6" fmla="*/ 174172 h 127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11086" h="1277257">
                <a:moveTo>
                  <a:pt x="0" y="174172"/>
                </a:moveTo>
                <a:lnTo>
                  <a:pt x="1248229" y="522514"/>
                </a:lnTo>
                <a:lnTo>
                  <a:pt x="566057" y="1277257"/>
                </a:lnTo>
                <a:lnTo>
                  <a:pt x="653143" y="0"/>
                </a:lnTo>
                <a:lnTo>
                  <a:pt x="87086" y="841829"/>
                </a:lnTo>
                <a:lnTo>
                  <a:pt x="1611086" y="972457"/>
                </a:lnTo>
                <a:lnTo>
                  <a:pt x="0" y="174172"/>
                </a:lnTo>
                <a:close/>
              </a:path>
            </a:pathLst>
          </a:custGeom>
          <a:solidFill>
            <a:srgbClr val="FFFF00"/>
          </a:solidFill>
          <a:ln w="38100" cap="flat" cmpd="sng" algn="ctr">
            <a:solidFill>
              <a:srgbClr val="0070C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1540713" y="3907775"/>
            <a:ext cx="804607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pic>
        <p:nvPicPr>
          <p:cNvPr id="4098" name="Picture 2" descr="C:\Users\bam\AppData\Local\Temp\SNAGHTML20eb337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6167" y="3692297"/>
            <a:ext cx="1618703" cy="127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Freeform 14"/>
          <p:cNvSpPr/>
          <p:nvPr/>
        </p:nvSpPr>
        <p:spPr bwMode="auto">
          <a:xfrm>
            <a:off x="4985978" y="3692297"/>
            <a:ext cx="1611086" cy="1277257"/>
          </a:xfrm>
          <a:custGeom>
            <a:avLst/>
            <a:gdLst>
              <a:gd name="connsiteX0" fmla="*/ 0 w 1611086"/>
              <a:gd name="connsiteY0" fmla="*/ 174172 h 1277257"/>
              <a:gd name="connsiteX1" fmla="*/ 1248229 w 1611086"/>
              <a:gd name="connsiteY1" fmla="*/ 522514 h 1277257"/>
              <a:gd name="connsiteX2" fmla="*/ 566057 w 1611086"/>
              <a:gd name="connsiteY2" fmla="*/ 1277257 h 1277257"/>
              <a:gd name="connsiteX3" fmla="*/ 653143 w 1611086"/>
              <a:gd name="connsiteY3" fmla="*/ 0 h 1277257"/>
              <a:gd name="connsiteX4" fmla="*/ 87086 w 1611086"/>
              <a:gd name="connsiteY4" fmla="*/ 841829 h 1277257"/>
              <a:gd name="connsiteX5" fmla="*/ 1611086 w 1611086"/>
              <a:gd name="connsiteY5" fmla="*/ 972457 h 1277257"/>
              <a:gd name="connsiteX6" fmla="*/ 0 w 1611086"/>
              <a:gd name="connsiteY6" fmla="*/ 174172 h 127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11086" h="1277257">
                <a:moveTo>
                  <a:pt x="0" y="174172"/>
                </a:moveTo>
                <a:lnTo>
                  <a:pt x="1248229" y="522514"/>
                </a:lnTo>
                <a:lnTo>
                  <a:pt x="566057" y="1277257"/>
                </a:lnTo>
                <a:lnTo>
                  <a:pt x="653143" y="0"/>
                </a:lnTo>
                <a:lnTo>
                  <a:pt x="87086" y="841829"/>
                </a:lnTo>
                <a:lnTo>
                  <a:pt x="1611086" y="972457"/>
                </a:lnTo>
                <a:lnTo>
                  <a:pt x="0" y="174172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249196" y="5125117"/>
            <a:ext cx="8437604" cy="6689270"/>
          </a:xfrm>
          <a:custGeom>
            <a:avLst/>
            <a:gdLst>
              <a:gd name="connsiteX0" fmla="*/ 0 w 1611086"/>
              <a:gd name="connsiteY0" fmla="*/ 174172 h 1277257"/>
              <a:gd name="connsiteX1" fmla="*/ 1248229 w 1611086"/>
              <a:gd name="connsiteY1" fmla="*/ 522514 h 1277257"/>
              <a:gd name="connsiteX2" fmla="*/ 566057 w 1611086"/>
              <a:gd name="connsiteY2" fmla="*/ 1277257 h 1277257"/>
              <a:gd name="connsiteX3" fmla="*/ 653143 w 1611086"/>
              <a:gd name="connsiteY3" fmla="*/ 0 h 1277257"/>
              <a:gd name="connsiteX4" fmla="*/ 87086 w 1611086"/>
              <a:gd name="connsiteY4" fmla="*/ 841829 h 1277257"/>
              <a:gd name="connsiteX5" fmla="*/ 1611086 w 1611086"/>
              <a:gd name="connsiteY5" fmla="*/ 972457 h 1277257"/>
              <a:gd name="connsiteX6" fmla="*/ 0 w 1611086"/>
              <a:gd name="connsiteY6" fmla="*/ 174172 h 127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11086" h="1277257">
                <a:moveTo>
                  <a:pt x="0" y="174172"/>
                </a:moveTo>
                <a:lnTo>
                  <a:pt x="1248229" y="522514"/>
                </a:lnTo>
                <a:lnTo>
                  <a:pt x="566057" y="1277257"/>
                </a:lnTo>
                <a:lnTo>
                  <a:pt x="653143" y="0"/>
                </a:lnTo>
                <a:lnTo>
                  <a:pt x="87086" y="841829"/>
                </a:lnTo>
                <a:lnTo>
                  <a:pt x="1611086" y="972457"/>
                </a:lnTo>
                <a:lnTo>
                  <a:pt x="0" y="174172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5906741" y="3925094"/>
            <a:ext cx="804607" cy="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1138409" y="4879832"/>
            <a:ext cx="555480" cy="125109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299721" y="4935802"/>
            <a:ext cx="555480" cy="1251093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6895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vs. Painting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3 – you will make a hybrid system</a:t>
            </a:r>
          </a:p>
          <a:p>
            <a:pPr lvl="1"/>
            <a:r>
              <a:rPr lang="en-US" dirty="0" smtClean="0"/>
              <a:t>(Full specification still in progress)</a:t>
            </a:r>
          </a:p>
          <a:p>
            <a:r>
              <a:rPr lang="en-US" dirty="0" smtClean="0"/>
              <a:t>Draw on one “layer”</a:t>
            </a:r>
          </a:p>
          <a:p>
            <a:r>
              <a:rPr lang="en-US" dirty="0" smtClean="0"/>
              <a:t>Paint on another “layer”</a:t>
            </a:r>
          </a:p>
          <a:p>
            <a:pPr lvl="1"/>
            <a:r>
              <a:rPr lang="en-US" dirty="0" smtClean="0"/>
              <a:t>“Layer” = collection of graphical objects that are treated separately from graphics on other layers</a:t>
            </a:r>
          </a:p>
          <a:p>
            <a:r>
              <a:rPr lang="en-US" dirty="0" smtClean="0"/>
              <a:t>Super-simplified version of Photoshop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51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each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1491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Drawing an object can be done in either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objectness</a:t>
            </a:r>
            <a:r>
              <a:rPr lang="en-US" dirty="0" smtClean="0"/>
              <a:t>” disappears after drawing is complete for painting programs</a:t>
            </a:r>
          </a:p>
          <a:p>
            <a:r>
              <a:rPr lang="en-US" dirty="0" smtClean="0"/>
              <a:t>Completely different models!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svg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height="100" width="100"&gt;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 &lt;circle cx="50" cy="50" r="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40"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stroke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="black" 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strokewidth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3“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fill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="red" /&gt;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svg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2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www.w3schools.com/graphics/svg_circle.asp</a:t>
            </a:r>
            <a:endParaRPr lang="en-US" dirty="0" smtClean="0"/>
          </a:p>
          <a:p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c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</a:t>
            </a:r>
            <a:r>
              <a:rPr lang="en-US" sz="2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Canvas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c.getContext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("2d");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ctx.beginPath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ctx.arc(50, 50, 40, 0, 2 *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"red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2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www.w3schools.com/tags/canvas_arc.asp</a:t>
            </a:r>
            <a:r>
              <a:rPr lang="en-US" dirty="0" smtClean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9181" y="2860505"/>
            <a:ext cx="980952" cy="9047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9181" y="4824842"/>
            <a:ext cx="780952" cy="8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06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9447" y="3516313"/>
            <a:ext cx="3219450" cy="318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27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Coordinates for Drawing</a:t>
            </a:r>
            <a:endParaRPr lang="en-US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Origin</a:t>
            </a:r>
          </a:p>
          <a:p>
            <a:pPr lvl="1"/>
            <a:r>
              <a:rPr lang="en-US" dirty="0" smtClean="0"/>
              <a:t>Typically 0,0 in top left</a:t>
            </a:r>
          </a:p>
          <a:p>
            <a:pPr lvl="1"/>
            <a:r>
              <a:rPr lang="en-US" dirty="0" smtClean="0"/>
              <a:t>Comes from text handling and raster scan</a:t>
            </a:r>
          </a:p>
          <a:p>
            <a:pPr lvl="1"/>
            <a:r>
              <a:rPr lang="en-US" dirty="0" smtClean="0"/>
              <a:t>Java 2D allows customization</a:t>
            </a:r>
          </a:p>
          <a:p>
            <a:r>
              <a:rPr lang="en-US" dirty="0" smtClean="0"/>
              <a:t>Different from conventional axes</a:t>
            </a:r>
          </a:p>
          <a:p>
            <a:r>
              <a:rPr lang="en-US" dirty="0" smtClean="0"/>
              <a:t>Coordinates of pixels:</a:t>
            </a:r>
          </a:p>
          <a:p>
            <a:pPr lvl="1"/>
            <a:r>
              <a:rPr lang="en-US" dirty="0" smtClean="0"/>
              <a:t>Center of pixel?</a:t>
            </a:r>
          </a:p>
          <a:p>
            <a:pPr lvl="1"/>
            <a:r>
              <a:rPr lang="en-US" dirty="0" smtClean="0"/>
              <a:t>Corner of pixel?</a:t>
            </a:r>
          </a:p>
          <a:p>
            <a:r>
              <a:rPr lang="en-US" dirty="0" smtClean="0"/>
              <a:t>Matters for lines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B3E1-960D-4FC2-8540-12E8E04AF1CE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4126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BBAD-7044-4653-8296-6A3D839E28F7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Issue: Window Coordinates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is 0,0 with respect to the window’s </a:t>
            </a:r>
            <a:r>
              <a:rPr lang="en-US" i="1" dirty="0"/>
              <a:t>inside</a:t>
            </a:r>
            <a:r>
              <a:rPr lang="en-US" dirty="0"/>
              <a:t> or </a:t>
            </a:r>
            <a:r>
              <a:rPr lang="en-US" i="1" dirty="0"/>
              <a:t>outside</a:t>
            </a:r>
            <a:r>
              <a:rPr lang="en-US" dirty="0"/>
              <a:t> border?</a:t>
            </a:r>
          </a:p>
          <a:p>
            <a:r>
              <a:rPr lang="en-US" dirty="0" err="1"/>
              <a:t>CreateWindow</a:t>
            </a:r>
            <a:r>
              <a:rPr lang="en-US" dirty="0"/>
              <a:t> (10, 10, 100, 100)</a:t>
            </a:r>
          </a:p>
          <a:p>
            <a:pPr lvl="1"/>
            <a:r>
              <a:rPr lang="en-US" dirty="0"/>
              <a:t>Inside or outside?</a:t>
            </a:r>
          </a:p>
          <a:p>
            <a:pPr lvl="1"/>
            <a:r>
              <a:rPr lang="en-US" dirty="0"/>
              <a:t>Different for point vs. W/H?</a:t>
            </a:r>
          </a:p>
          <a:p>
            <a:pPr lvl="1"/>
            <a:r>
              <a:rPr lang="en-US" dirty="0"/>
              <a:t>What is the size of </a:t>
            </a:r>
            <a:r>
              <a:rPr lang="en-US" dirty="0" smtClean="0"/>
              <a:t>window</a:t>
            </a:r>
            <a:br>
              <a:rPr lang="en-US" dirty="0" smtClean="0"/>
            </a:br>
            <a:r>
              <a:rPr lang="en-US" dirty="0" smtClean="0"/>
              <a:t>border?</a:t>
            </a:r>
          </a:p>
          <a:p>
            <a:r>
              <a:rPr lang="en-US" dirty="0" smtClean="0"/>
              <a:t>JS – just inside</a:t>
            </a:r>
            <a:endParaRPr lang="en-US" dirty="0"/>
          </a:p>
        </p:txBody>
      </p:sp>
      <p:pic>
        <p:nvPicPr>
          <p:cNvPr id="2037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352800"/>
            <a:ext cx="2667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2509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05200" y="6248400"/>
            <a:ext cx="2895600" cy="4572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2F7A-A61E-4180-9FF6-05BF348884D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Primitives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35088"/>
            <a:ext cx="8650288" cy="4532312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Drawing Objects</a:t>
            </a:r>
            <a:r>
              <a:rPr lang="en-US" sz="2600" dirty="0" smtClean="0"/>
              <a:t>:</a:t>
            </a:r>
          </a:p>
          <a:p>
            <a:pPr lvl="1"/>
            <a:r>
              <a:rPr lang="en-US" sz="2200" dirty="0" smtClean="0"/>
              <a:t>Graphics, graphics2D java APIs: </a:t>
            </a:r>
            <a:r>
              <a:rPr lang="en-US" sz="1400" dirty="0">
                <a:hlinkClick r:id="rId3"/>
              </a:rPr>
              <a:t>http://docs.oracle.com/javase/8/docs/api</a:t>
            </a:r>
            <a:r>
              <a:rPr lang="en-US" sz="1400" dirty="0" smtClean="0">
                <a:hlinkClick r:id="rId3"/>
              </a:rPr>
              <a:t>/</a:t>
            </a:r>
            <a:r>
              <a:rPr lang="en-US" sz="1400" dirty="0" smtClean="0"/>
              <a:t> </a:t>
            </a:r>
            <a:endParaRPr lang="en-US" sz="2200" dirty="0"/>
          </a:p>
          <a:p>
            <a:pPr lvl="1"/>
            <a:r>
              <a:rPr lang="en-US" sz="2200" dirty="0" smtClean="0"/>
              <a:t>Canvas / </a:t>
            </a:r>
            <a:r>
              <a:rPr lang="en-US" sz="2200" dirty="0" err="1" smtClean="0"/>
              <a:t>svg</a:t>
            </a:r>
            <a:r>
              <a:rPr lang="en-US" sz="2200" dirty="0" smtClean="0"/>
              <a:t> for JavaScript</a:t>
            </a:r>
          </a:p>
          <a:p>
            <a:pPr lvl="1"/>
            <a:r>
              <a:rPr lang="en-US" sz="2200" dirty="0" smtClean="0"/>
              <a:t>P1 </a:t>
            </a:r>
            <a:r>
              <a:rPr lang="en-US" sz="2200" dirty="0"/>
              <a:t>and P2 or P1 and W/H?</a:t>
            </a:r>
          </a:p>
          <a:p>
            <a:pPr lvl="2"/>
            <a:r>
              <a:rPr lang="en-US" sz="1800" dirty="0"/>
              <a:t>void  </a:t>
            </a:r>
            <a:r>
              <a:rPr lang="en-US" sz="1800" dirty="0">
                <a:hlinkClick r:id="rId4"/>
              </a:rPr>
              <a:t>graphics.drawRect</a:t>
            </a:r>
            <a:r>
              <a:rPr lang="en-US" sz="1800" dirty="0"/>
              <a:t> (</a:t>
            </a:r>
            <a:r>
              <a:rPr lang="en-US" sz="1800" dirty="0" err="1"/>
              <a:t>int</a:t>
            </a:r>
            <a:r>
              <a:rPr lang="en-US" sz="1800" dirty="0"/>
              <a:t> x, </a:t>
            </a:r>
            <a:r>
              <a:rPr lang="en-US" sz="1800" dirty="0" err="1"/>
              <a:t>int</a:t>
            </a:r>
            <a:r>
              <a:rPr lang="en-US" sz="1800" dirty="0"/>
              <a:t> y, </a:t>
            </a:r>
            <a:r>
              <a:rPr lang="en-US" sz="1800" dirty="0" err="1"/>
              <a:t>int</a:t>
            </a:r>
            <a:r>
              <a:rPr lang="en-US" sz="1800" dirty="0"/>
              <a:t> width, </a:t>
            </a:r>
            <a:r>
              <a:rPr lang="en-US" sz="1800" dirty="0" err="1"/>
              <a:t>int</a:t>
            </a:r>
            <a:r>
              <a:rPr lang="en-US" sz="1800" dirty="0"/>
              <a:t> height)</a:t>
            </a:r>
            <a:br>
              <a:rPr lang="en-US" sz="1800" dirty="0"/>
            </a:br>
            <a:r>
              <a:rPr lang="en-US" sz="1800" dirty="0"/>
              <a:t>Draws the outline of the specified rectangle. (also </a:t>
            </a:r>
            <a:r>
              <a:rPr lang="en-US" sz="1800" dirty="0">
                <a:hlinkClick r:id="rId4"/>
              </a:rPr>
              <a:t>fillRect</a:t>
            </a:r>
            <a:r>
              <a:rPr lang="en-US" sz="1800" dirty="0"/>
              <a:t>)</a:t>
            </a:r>
          </a:p>
          <a:p>
            <a:pPr lvl="1"/>
            <a:r>
              <a:rPr lang="en-US" sz="2200" dirty="0"/>
              <a:t>Inclusive or exclusive?</a:t>
            </a:r>
          </a:p>
          <a:p>
            <a:pPr lvl="1"/>
            <a:r>
              <a:rPr lang="en-US" sz="2200" dirty="0"/>
              <a:t>Which pixels are turned on for </a:t>
            </a:r>
            <a:r>
              <a:rPr lang="en-US" sz="2200" dirty="0" err="1"/>
              <a:t>DrawRectangle</a:t>
            </a:r>
            <a:r>
              <a:rPr lang="en-US" sz="2200" dirty="0"/>
              <a:t> (2,2, 8,8)? </a:t>
            </a:r>
          </a:p>
          <a:p>
            <a:pPr lvl="1"/>
            <a:r>
              <a:rPr lang="en-US" sz="2200" dirty="0"/>
              <a:t>Suppose you draw another rectangle next to it? </a:t>
            </a:r>
          </a:p>
          <a:p>
            <a:pPr lvl="1"/>
            <a:r>
              <a:rPr lang="en-US" sz="2200" dirty="0"/>
              <a:t>Suppose draw filled and outline rectangle with the </a:t>
            </a:r>
            <a:r>
              <a:rPr lang="en-US" sz="2200" i="1" dirty="0"/>
              <a:t>same</a:t>
            </a:r>
            <a:r>
              <a:rPr lang="en-US" sz="2200" dirty="0"/>
              <a:t> coordinates?</a:t>
            </a:r>
          </a:p>
          <a:p>
            <a:pPr lvl="1"/>
            <a:r>
              <a:rPr lang="en-US" sz="2200" dirty="0"/>
              <a:t>What about for ellipse?</a:t>
            </a:r>
          </a:p>
        </p:txBody>
      </p:sp>
      <p:pic>
        <p:nvPicPr>
          <p:cNvPr id="2048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5588000"/>
            <a:ext cx="245745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5038725"/>
            <a:ext cx="1533525" cy="181927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7" name="TextBox 6"/>
          <p:cNvSpPr txBox="1"/>
          <p:nvPr/>
        </p:nvSpPr>
        <p:spPr>
          <a:xfrm>
            <a:off x="762000" y="5867400"/>
            <a:ext cx="36215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graphics.drawRect(4, 4, 40, 40);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blue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graphics.fillRect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(0,0,4,4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135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687C-635A-4C59-A512-69648689EF1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Primitives, 2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DrawLine</a:t>
            </a:r>
            <a:r>
              <a:rPr lang="en-US" dirty="0"/>
              <a:t> has similar concerns </a:t>
            </a:r>
          </a:p>
          <a:p>
            <a:pPr lvl="1"/>
            <a:r>
              <a:rPr lang="en-US" dirty="0"/>
              <a:t>Thick lines often go to </a:t>
            </a:r>
            <a:r>
              <a:rPr lang="en-US" i="1" dirty="0"/>
              <a:t>both sides</a:t>
            </a:r>
            <a:r>
              <a:rPr lang="en-US" dirty="0"/>
              <a:t> of the </a:t>
            </a:r>
            <a:r>
              <a:rPr lang="en-US" dirty="0" smtClean="0"/>
              <a:t>coordinates</a:t>
            </a:r>
          </a:p>
          <a:p>
            <a:pPr lvl="1"/>
            <a:r>
              <a:rPr lang="en-US" dirty="0" smtClean="0"/>
              <a:t>Option in JavaScript for fully inside</a:t>
            </a:r>
            <a:endParaRPr lang="en-US" dirty="0"/>
          </a:p>
          <a:p>
            <a:r>
              <a:rPr lang="en-US" dirty="0" err="1">
                <a:hlinkClick r:id="rId3"/>
              </a:rPr>
              <a:t>drawPolyline</a:t>
            </a:r>
            <a:r>
              <a:rPr lang="en-US" dirty="0">
                <a:hlinkClick r:id="rId3"/>
              </a:rPr>
              <a:t> </a:t>
            </a:r>
            <a:r>
              <a:rPr lang="en-US" dirty="0"/>
              <a:t>takes a sequence of points </a:t>
            </a:r>
          </a:p>
          <a:p>
            <a:pPr lvl="1"/>
            <a:r>
              <a:rPr lang="en-US" dirty="0"/>
              <a:t>Endpoints of each segment drawn? </a:t>
            </a:r>
          </a:p>
          <a:p>
            <a:pPr lvl="1"/>
            <a:r>
              <a:rPr lang="en-US" dirty="0"/>
              <a:t>Last end-point drawn? </a:t>
            </a:r>
          </a:p>
          <a:p>
            <a:pPr lvl="1"/>
            <a:r>
              <a:rPr lang="en-US" dirty="0"/>
              <a:t>Closed vs. open; may draw first point twice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293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draw lines?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  <p:pic>
        <p:nvPicPr>
          <p:cNvPr id="6" name="Picture 2" descr="C:\Users\bam\AppData\Local\Temp\SNAGHTML23f9b44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14" y="1639369"/>
            <a:ext cx="4310743" cy="4272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1796143" y="3334206"/>
            <a:ext cx="2656114" cy="624114"/>
          </a:xfrm>
          <a:prstGeom prst="rect">
            <a:avLst/>
          </a:prstGeom>
          <a:solidFill>
            <a:srgbClr val="CC9900">
              <a:alpha val="80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796143" y="4303486"/>
            <a:ext cx="2656114" cy="961119"/>
          </a:xfrm>
          <a:prstGeom prst="rect">
            <a:avLst/>
          </a:prstGeom>
          <a:solidFill>
            <a:srgbClr val="CC9900">
              <a:alpha val="80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 bwMode="auto">
          <a:xfrm>
            <a:off x="8138885" y="6120493"/>
            <a:ext cx="28956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10" name="Picture 2" descr="C:\Users\bam\AppData\Local\Temp\SNAGHTML23f9b44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942" y="1984535"/>
            <a:ext cx="4310743" cy="4272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 bwMode="auto">
          <a:xfrm>
            <a:off x="6930571" y="4648652"/>
            <a:ext cx="2656114" cy="961119"/>
          </a:xfrm>
          <a:prstGeom prst="rect">
            <a:avLst/>
          </a:prstGeom>
          <a:solidFill>
            <a:srgbClr val="CC9900">
              <a:alpha val="80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796143" y="3334206"/>
            <a:ext cx="302480" cy="293414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796143" y="4607358"/>
            <a:ext cx="302480" cy="293414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 rot="16200000">
            <a:off x="5798725" y="3454976"/>
            <a:ext cx="2656114" cy="961119"/>
          </a:xfrm>
          <a:prstGeom prst="rect">
            <a:avLst/>
          </a:prstGeom>
          <a:solidFill>
            <a:srgbClr val="CC9900">
              <a:alpha val="80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960551" y="4970179"/>
            <a:ext cx="302480" cy="293414"/>
          </a:xfrm>
          <a:prstGeom prst="rect">
            <a:avLst/>
          </a:prstGeom>
          <a:solidFill>
            <a:srgbClr val="FF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547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or outside?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9538"/>
            <a:ext cx="8229600" cy="4411662"/>
          </a:xfrm>
        </p:spPr>
        <p:txBody>
          <a:bodyPr/>
          <a:lstStyle/>
          <a:p>
            <a:r>
              <a:rPr lang="en-US" dirty="0" smtClean="0"/>
              <a:t>How many pixels across are painted for line width = 3, rectangle width = 7?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BasicStroke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(3));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2400" i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2400" i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graphics.drawRect(1, 1, 7, 7);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18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3505200" y="2971800"/>
            <a:ext cx="5638800" cy="3886201"/>
            <a:chOff x="3505200" y="2971800"/>
            <a:chExt cx="5638800" cy="3886201"/>
          </a:xfrm>
        </p:grpSpPr>
        <p:pic>
          <p:nvPicPr>
            <p:cNvPr id="30105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87736" y="2971800"/>
              <a:ext cx="3356264" cy="3886201"/>
            </a:xfrm>
            <a:prstGeom prst="rect">
              <a:avLst/>
            </a:prstGeom>
            <a:noFill/>
            <a:ln w="9525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3505200" y="4724400"/>
              <a:ext cx="121379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10 !</a:t>
              </a:r>
              <a:endParaRPr lang="en-US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5493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D155-68C5-434D-9DD9-08D9764F225A}" type="slidenum">
              <a:rPr lang="en-US" altLang="en-US"/>
              <a:pPr/>
              <a:t>19</a:t>
            </a:fld>
            <a:endParaRPr lang="en-US" altLang="en-US"/>
          </a:p>
        </p:txBody>
      </p:sp>
      <p:pic>
        <p:nvPicPr>
          <p:cNvPr id="2089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6725" y="4257675"/>
            <a:ext cx="47148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Properties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11663"/>
          </a:xfrm>
        </p:spPr>
        <p:txBody>
          <a:bodyPr/>
          <a:lstStyle/>
          <a:p>
            <a:r>
              <a:rPr lang="en-US"/>
              <a:t>LineStyles</a:t>
            </a:r>
          </a:p>
          <a:p>
            <a:pPr lvl="1"/>
            <a:r>
              <a:rPr lang="en-US"/>
              <a:t>Width</a:t>
            </a:r>
          </a:p>
          <a:p>
            <a:pPr lvl="1"/>
            <a:r>
              <a:rPr lang="en-US"/>
              <a:t>Solid, dashed 111000111000111000, "double-dashed", patterned</a:t>
            </a:r>
          </a:p>
          <a:p>
            <a:r>
              <a:rPr lang="en-US"/>
              <a:t>Cap-style: butt, round, projecting (by 1/2 linewidth):</a:t>
            </a:r>
          </a:p>
        </p:txBody>
      </p:sp>
      <p:pic>
        <p:nvPicPr>
          <p:cNvPr id="2089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0"/>
            <a:ext cx="239712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056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1 graded</a:t>
            </a:r>
          </a:p>
          <a:p>
            <a:r>
              <a:rPr lang="en-US" smtClean="0"/>
              <a:t>Almost everyone did well – average 93.2</a:t>
            </a:r>
          </a:p>
          <a:p>
            <a:r>
              <a:rPr lang="en-US" dirty="0" smtClean="0"/>
              <a:t>Homework 2 due next Tuesday, 9/22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260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4D31-74E3-4ACA-93DE-485E2E5A2154}" type="slidenum">
              <a:rPr lang="en-US" altLang="en-US"/>
              <a:pPr/>
              <a:t>20</a:t>
            </a:fld>
            <a:endParaRPr lang="en-US" altLang="en-US"/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419600"/>
            <a:ext cx="23717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0"/>
            <a:ext cx="45720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9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Polylines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6459" y="1976002"/>
            <a:ext cx="8650288" cy="453231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End-caps: miter, round, bevel: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Miter = point, up to 11 </a:t>
            </a:r>
            <a:r>
              <a:rPr lang="en-US" dirty="0" smtClean="0"/>
              <a:t>degrees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JS </a:t>
            </a:r>
            <a:r>
              <a:rPr lang="en-US" dirty="0" err="1" smtClean="0">
                <a:hlinkClick r:id="rId5"/>
              </a:rPr>
              <a:t>miterLimit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Round = circle of the line width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Bevel = fill in notch with straight line</a:t>
            </a:r>
          </a:p>
          <a:p>
            <a:pPr>
              <a:lnSpc>
                <a:spcPct val="90000"/>
              </a:lnSpc>
            </a:pPr>
            <a:r>
              <a:rPr lang="en-US" dirty="0"/>
              <a:t>Filled, what parts?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“Winding rule”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JS</a:t>
            </a:r>
            <a:r>
              <a:rPr lang="en-US" dirty="0"/>
              <a:t>: </a:t>
            </a:r>
            <a:r>
              <a:rPr lang="en-US" dirty="0" err="1"/>
              <a:t>fill-rule:nonzero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“Odd parity rule”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JS: </a:t>
            </a:r>
            <a:r>
              <a:rPr lang="en-US" dirty="0" err="1"/>
              <a:t>fill-rule:</a:t>
            </a:r>
            <a:r>
              <a:rPr lang="en-US" dirty="0" err="1" smtClean="0"/>
              <a:t>evenodd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Used </a:t>
            </a:r>
            <a:r>
              <a:rPr lang="en-US" dirty="0"/>
              <a:t>by </a:t>
            </a:r>
            <a:r>
              <a:rPr lang="en-US" dirty="0" smtClean="0"/>
              <a:t>Java </a:t>
            </a:r>
            <a:endParaRPr lang="en-US" dirty="0"/>
          </a:p>
        </p:txBody>
      </p:sp>
      <p:pic>
        <p:nvPicPr>
          <p:cNvPr id="20992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4648200"/>
            <a:ext cx="16573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66210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9797-E774-428C-91C3-29177D54E53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/>
              <a:t>Anti-Aliasing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31722"/>
            <a:ext cx="8229600" cy="4411662"/>
          </a:xfrm>
        </p:spPr>
        <p:txBody>
          <a:bodyPr/>
          <a:lstStyle/>
          <a:p>
            <a:r>
              <a:rPr lang="en-US" dirty="0"/>
              <a:t>Making edges appear smooth by using blended colors</a:t>
            </a:r>
          </a:p>
          <a:p>
            <a:r>
              <a:rPr lang="en-US" dirty="0"/>
              <a:t>Useful for text and all lines</a:t>
            </a:r>
          </a:p>
          <a:p>
            <a:r>
              <a:rPr lang="en-US" dirty="0"/>
              <a:t>JS – always on, controlled by the browser</a:t>
            </a:r>
          </a:p>
          <a:p>
            <a:r>
              <a:rPr lang="en-US" dirty="0" smtClean="0"/>
              <a:t>Supported </a:t>
            </a:r>
            <a:r>
              <a:rPr lang="en-US" dirty="0"/>
              <a:t>by Java </a:t>
            </a:r>
            <a:r>
              <a:rPr lang="en-US" dirty="0" err="1"/>
              <a:t>RenderingHints</a:t>
            </a:r>
            <a:r>
              <a:rPr lang="en-US" dirty="0"/>
              <a:t> parameter to </a:t>
            </a:r>
            <a:r>
              <a:rPr lang="en-US" dirty="0" smtClean="0"/>
              <a:t>Graphics2D</a:t>
            </a:r>
          </a:p>
        </p:txBody>
      </p:sp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1371600" y="4454525"/>
          <a:ext cx="6391275" cy="195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Photo Editor Photo" r:id="rId4" imgW="3924848" imgH="1200318" progId="">
                  <p:embed/>
                </p:oleObj>
              </mc:Choice>
              <mc:Fallback>
                <p:oleObj name="Photo Editor Photo" r:id="rId4" imgW="3924848" imgH="1200318" progId="">
                  <p:embed/>
                  <p:pic>
                    <p:nvPicPr>
                      <p:cNvPr id="2283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54525"/>
                        <a:ext cx="6391275" cy="195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835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4495800"/>
            <a:ext cx="10414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3918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35705"/>
          </a:xfrm>
        </p:spPr>
        <p:txBody>
          <a:bodyPr/>
          <a:lstStyle/>
          <a:p>
            <a:r>
              <a:rPr lang="en-US" dirty="0" smtClean="0"/>
              <a:t>Anti-aliasing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568"/>
            <a:ext cx="8229600" cy="4411662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https://developer.mozilla.org/en-US/docs/Web/API/Canvas_API/Tutorial/Applying_styles_and_colors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" y="2740705"/>
            <a:ext cx="8439273" cy="293052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 bwMode="auto">
          <a:xfrm>
            <a:off x="6257079" y="5244759"/>
            <a:ext cx="2191657" cy="16142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1701"/>
          <a:stretch/>
        </p:blipFill>
        <p:spPr>
          <a:xfrm>
            <a:off x="0" y="5395549"/>
            <a:ext cx="3005847" cy="146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33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B3B-6F85-486C-9362-C8272D83C42D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955280" cy="1295400"/>
          </a:xfrm>
        </p:spPr>
        <p:txBody>
          <a:bodyPr/>
          <a:lstStyle/>
          <a:p>
            <a:r>
              <a:rPr lang="en-US" dirty="0" smtClean="0"/>
              <a:t>Java2D &amp; JS Canvas </a:t>
            </a:r>
            <a:r>
              <a:rPr lang="en-US" dirty="0"/>
              <a:t>Path Model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Others (</a:t>
            </a:r>
            <a:r>
              <a:rPr lang="en-US" dirty="0" smtClean="0"/>
              <a:t>AWT, SVG) </a:t>
            </a:r>
            <a:r>
              <a:rPr lang="en-US" dirty="0"/>
              <a:t>draw by drawing shapes (</a:t>
            </a:r>
            <a:r>
              <a:rPr lang="en-US" dirty="0" err="1"/>
              <a:t>drawRect</a:t>
            </a:r>
            <a:r>
              <a:rPr lang="en-US" dirty="0"/>
              <a:t>, &lt;</a:t>
            </a:r>
            <a:r>
              <a:rPr lang="en-US" dirty="0" err="1" smtClean="0"/>
              <a:t>rect</a:t>
            </a:r>
            <a:r>
              <a:rPr lang="en-US" dirty="0" smtClean="0"/>
              <a:t>&gt;, etc</a:t>
            </a:r>
            <a:r>
              <a:rPr lang="en-US" dirty="0"/>
              <a:t>.)</a:t>
            </a:r>
          </a:p>
          <a:p>
            <a:r>
              <a:rPr lang="en-US" dirty="0" smtClean="0"/>
              <a:t>Define </a:t>
            </a:r>
            <a:r>
              <a:rPr lang="en-US" dirty="0"/>
              <a:t>a path first, then </a:t>
            </a:r>
            <a:r>
              <a:rPr lang="en-US" dirty="0" smtClean="0"/>
              <a:t>stroke or fill </a:t>
            </a:r>
            <a:r>
              <a:rPr lang="en-US" dirty="0"/>
              <a:t>it</a:t>
            </a:r>
          </a:p>
          <a:p>
            <a:pPr lvl="1"/>
            <a:r>
              <a:rPr lang="en-US" dirty="0"/>
              <a:t>Also used in Macintosh, </a:t>
            </a:r>
            <a:r>
              <a:rPr lang="en-US" dirty="0" smtClean="0"/>
              <a:t>Postscript, JS</a:t>
            </a:r>
            <a:endParaRPr lang="en-US" dirty="0"/>
          </a:p>
          <a:p>
            <a:pPr lvl="1"/>
            <a:r>
              <a:rPr lang="en-US" sz="2200" dirty="0"/>
              <a:t>g2.setStroke(dashed); </a:t>
            </a:r>
            <a:br>
              <a:rPr lang="en-US" sz="2200" dirty="0"/>
            </a:br>
            <a:r>
              <a:rPr lang="en-US" sz="2200" dirty="0"/>
              <a:t>g2.draw(new RoundRectangle2D.Double(x, y, </a:t>
            </a:r>
            <a:r>
              <a:rPr lang="en-US" sz="2200" dirty="0" err="1"/>
              <a:t>rectWidth</a:t>
            </a:r>
            <a:r>
              <a:rPr lang="en-US" sz="2200" dirty="0"/>
              <a:t>,</a:t>
            </a:r>
            <a:br>
              <a:rPr lang="en-US" sz="2200" dirty="0"/>
            </a:br>
            <a:r>
              <a:rPr lang="en-US" sz="2200" dirty="0"/>
              <a:t>		  </a:t>
            </a:r>
            <a:r>
              <a:rPr lang="en-US" sz="2200" dirty="0" err="1"/>
              <a:t>rectHeight</a:t>
            </a:r>
            <a:r>
              <a:rPr lang="en-US" sz="2200" dirty="0"/>
              <a:t>, 10, 10));</a:t>
            </a:r>
          </a:p>
          <a:p>
            <a:r>
              <a:rPr lang="en-US" sz="2600" dirty="0"/>
              <a:t>Can create a </a:t>
            </a:r>
            <a:r>
              <a:rPr lang="en-US" sz="2600" dirty="0" err="1"/>
              <a:t>GeneralPath</a:t>
            </a:r>
            <a:r>
              <a:rPr lang="en-US" sz="2600" dirty="0"/>
              <a:t> and add </a:t>
            </a:r>
            <a:r>
              <a:rPr lang="en-US" sz="2600" dirty="0" err="1"/>
              <a:t>moveTo</a:t>
            </a:r>
            <a:r>
              <a:rPr lang="en-US" sz="2600" dirty="0"/>
              <a:t>, </a:t>
            </a:r>
            <a:r>
              <a:rPr lang="en-US" sz="2600" dirty="0" err="1"/>
              <a:t>lineTo’s</a:t>
            </a:r>
            <a:r>
              <a:rPr lang="en-US" sz="2600" dirty="0"/>
              <a:t>, </a:t>
            </a:r>
            <a:r>
              <a:rPr lang="en-US" sz="2600" dirty="0" err="1"/>
              <a:t>curveTo</a:t>
            </a:r>
            <a:r>
              <a:rPr lang="en-US" sz="2600" dirty="0"/>
              <a:t> (etc.) to it, and then call draw.</a:t>
            </a:r>
          </a:p>
        </p:txBody>
      </p:sp>
      <p:pic>
        <p:nvPicPr>
          <p:cNvPr id="210948" name="Picture 4" descr="2D-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8145" y="3397569"/>
            <a:ext cx="1695450" cy="615510"/>
          </a:xfrm>
          <a:prstGeom prst="rect">
            <a:avLst/>
          </a:prstGeom>
          <a:noFill/>
        </p:spPr>
      </p:pic>
      <p:pic>
        <p:nvPicPr>
          <p:cNvPr id="210949" name="Picture 5" descr="2D-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943600"/>
            <a:ext cx="1531938" cy="560388"/>
          </a:xfrm>
          <a:prstGeom prst="rect">
            <a:avLst/>
          </a:prstGeom>
          <a:noFill/>
        </p:spPr>
      </p:pic>
      <p:pic>
        <p:nvPicPr>
          <p:cNvPr id="210950" name="Picture 6" descr="PolyApp"/>
          <p:cNvPicPr>
            <a:picLocks noChangeAspect="1" noChangeArrowheads="1"/>
          </p:cNvPicPr>
          <p:nvPr/>
        </p:nvPicPr>
        <p:blipFill>
          <a:blip r:embed="rId5" cstate="print"/>
          <a:srcRect l="32858" t="35208" r="29047" b="31459"/>
          <a:stretch>
            <a:fillRect/>
          </a:stretch>
        </p:blipFill>
        <p:spPr bwMode="auto">
          <a:xfrm>
            <a:off x="5867400" y="5829300"/>
            <a:ext cx="1752600" cy="8763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5581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up a path and then “stroke” or “fill” it</a:t>
            </a:r>
          </a:p>
          <a:p>
            <a:pPr lvl="1"/>
            <a:r>
              <a:rPr lang="en-US" dirty="0" smtClean="0"/>
              <a:t>Implicit “default” path, or explicit path</a:t>
            </a:r>
          </a:p>
          <a:p>
            <a:pPr lvl="1"/>
            <a:r>
              <a:rPr lang="en-US" dirty="0" smtClean="0"/>
              <a:t>Global (hidden) data structure holds the path and all parameters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795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8637"/>
            <a:ext cx="8686800" cy="44116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c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c.getContext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("2d");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&lt;/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body&gt;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25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291" y="3303567"/>
            <a:ext cx="2228571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656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647"/>
            <a:ext cx="8686800" cy="47173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"blue";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(0,100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26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429" y="3200400"/>
            <a:ext cx="2228571" cy="15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2838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647"/>
            <a:ext cx="8686800" cy="47173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"blue";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(0,100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sz="3400" dirty="0" smtClean="0"/>
              <a:t>Redraws previous stroke! </a:t>
            </a:r>
            <a:endParaRPr lang="en-US" sz="2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27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429" y="3200400"/>
            <a:ext cx="2228571" cy="15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392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295400" y="3352800"/>
            <a:ext cx="2133600" cy="2286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647"/>
            <a:ext cx="8686800" cy="47173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ctx.beginPath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250);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"blue";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(0,100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sz="3400" dirty="0" smtClean="0"/>
              <a:t>Need </a:t>
            </a:r>
            <a:r>
              <a:rPr lang="en-US" sz="3400" dirty="0" err="1" smtClean="0"/>
              <a:t>beginPath</a:t>
            </a:r>
            <a:r>
              <a:rPr lang="en-US" sz="3400" dirty="0" smtClean="0"/>
              <a:t>() between strokes!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28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3133733"/>
            <a:ext cx="2219048" cy="1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570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517528"/>
            <a:ext cx="5145231" cy="50950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(0, 0, 20, 20);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"green";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(20, 10, 20, 20);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Anti-aliasing makes</a:t>
            </a:r>
            <a:br>
              <a:rPr lang="en-US" dirty="0" smtClean="0"/>
            </a:br>
            <a:r>
              <a:rPr lang="en-US" dirty="0" smtClean="0"/>
              <a:t>it hard to control</a:t>
            </a:r>
            <a:br>
              <a:rPr lang="en-US" dirty="0" smtClean="0"/>
            </a:br>
            <a:r>
              <a:rPr lang="en-US" dirty="0" smtClean="0"/>
              <a:t>which pixels are on</a:t>
            </a:r>
            <a:endParaRPr lang="en-US" dirty="0"/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6447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“Graphics”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 visual output shown to users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Includes</a:t>
            </a:r>
            <a:r>
              <a:rPr lang="en-US" i="1" dirty="0" smtClean="0"/>
              <a:t> </a:t>
            </a:r>
            <a:r>
              <a:rPr lang="en-US" dirty="0" smtClean="0"/>
              <a:t>textual output</a:t>
            </a:r>
            <a:endParaRPr lang="en-US" i="1" dirty="0" smtClean="0"/>
          </a:p>
          <a:p>
            <a:pPr lvl="1"/>
            <a:r>
              <a:rPr lang="en-US" dirty="0" smtClean="0"/>
              <a:t>Only 2D for now</a:t>
            </a:r>
          </a:p>
          <a:p>
            <a:r>
              <a:rPr lang="en-US" dirty="0"/>
              <a:t>So far, mostly html or html generated from JS</a:t>
            </a:r>
          </a:p>
          <a:p>
            <a:r>
              <a:rPr lang="en-US" dirty="0" smtClean="0"/>
              <a:t>Mostly styled text and images</a:t>
            </a:r>
          </a:p>
          <a:p>
            <a:r>
              <a:rPr lang="en-US" dirty="0" smtClean="0"/>
              <a:t>Also, areas of colors – mostly rectangles or rounded rectangles</a:t>
            </a:r>
          </a:p>
          <a:p>
            <a:r>
              <a:rPr lang="en-US" dirty="0" smtClean="0"/>
              <a:t>Borders on regions</a:t>
            </a:r>
          </a:p>
          <a:p>
            <a:endParaRPr lang="en-US" dirty="0" smtClean="0"/>
          </a:p>
          <a:p>
            <a:r>
              <a:rPr lang="en-US" dirty="0"/>
              <a:t>Now, adding in “real” graphical </a:t>
            </a:r>
            <a:r>
              <a:rPr lang="en-US" dirty="0" smtClean="0"/>
              <a:t>objects:</a:t>
            </a:r>
            <a:endParaRPr lang="en-US" dirty="0"/>
          </a:p>
          <a:p>
            <a:pPr lvl="1"/>
            <a:r>
              <a:rPr lang="en-US" dirty="0" smtClean="0"/>
              <a:t>other shapes – lines, circles, polygons, etc.</a:t>
            </a:r>
          </a:p>
          <a:p>
            <a:pPr lvl="1"/>
            <a:r>
              <a:rPr lang="en-US" dirty="0" smtClean="0"/>
              <a:t>More properties on other graphics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4655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53BB-AB34-4FB4-97BA-F8AC19E0B4AD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Curves defined by “cubic” equation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x(t) = a</a:t>
            </a:r>
            <a:r>
              <a:rPr lang="en-US" baseline="-25000" dirty="0"/>
              <a:t>x</a:t>
            </a:r>
            <a:r>
              <a:rPr lang="en-US" dirty="0"/>
              <a:t>t</a:t>
            </a:r>
            <a:r>
              <a:rPr lang="en-US" baseline="30000" dirty="0"/>
              <a:t>3</a:t>
            </a:r>
            <a:r>
              <a:rPr lang="en-US" dirty="0"/>
              <a:t> + b</a:t>
            </a:r>
            <a:r>
              <a:rPr lang="en-US" baseline="-25000" dirty="0"/>
              <a:t>x</a:t>
            </a:r>
            <a:r>
              <a:rPr lang="en-US" dirty="0"/>
              <a:t>t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err="1"/>
              <a:t>c</a:t>
            </a:r>
            <a:r>
              <a:rPr lang="en-US" baseline="-25000" dirty="0" err="1"/>
              <a:t>x</a:t>
            </a:r>
            <a:r>
              <a:rPr lang="en-US" dirty="0" err="1"/>
              <a:t>t</a:t>
            </a:r>
            <a:r>
              <a:rPr lang="en-US" dirty="0"/>
              <a:t> + d</a:t>
            </a:r>
            <a:r>
              <a:rPr lang="en-US" baseline="-25000" dirty="0"/>
              <a:t>x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y(t) = a</a:t>
            </a:r>
            <a:r>
              <a:rPr lang="en-US" baseline="-25000" dirty="0"/>
              <a:t>y</a:t>
            </a:r>
            <a:r>
              <a:rPr lang="en-US" dirty="0"/>
              <a:t>t</a:t>
            </a:r>
            <a:r>
              <a:rPr lang="en-US" baseline="30000" dirty="0"/>
              <a:t>3</a:t>
            </a:r>
            <a:r>
              <a:rPr lang="en-US" dirty="0"/>
              <a:t> + b</a:t>
            </a:r>
            <a:r>
              <a:rPr lang="en-US" baseline="-25000" dirty="0"/>
              <a:t>y</a:t>
            </a:r>
            <a:r>
              <a:rPr lang="en-US" dirty="0"/>
              <a:t>t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err="1"/>
              <a:t>c</a:t>
            </a:r>
            <a:r>
              <a:rPr lang="en-US" baseline="-25000" dirty="0" err="1"/>
              <a:t>y</a:t>
            </a:r>
            <a:r>
              <a:rPr lang="en-US" dirty="0" err="1"/>
              <a:t>t</a:t>
            </a:r>
            <a:r>
              <a:rPr lang="en-US" dirty="0"/>
              <a:t> + </a:t>
            </a:r>
            <a:r>
              <a:rPr lang="en-US" dirty="0" err="1"/>
              <a:t>d</a:t>
            </a:r>
            <a:r>
              <a:rPr lang="en-US" baseline="-25000" dirty="0" err="1"/>
              <a:t>y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Well-defined techniques from graphics (not covered here – see </a:t>
            </a:r>
            <a:r>
              <a:rPr lang="en-US" dirty="0" err="1"/>
              <a:t>Foley&amp;vanDam</a:t>
            </a:r>
            <a:r>
              <a:rPr lang="en-US" dirty="0"/>
              <a:t>)</a:t>
            </a:r>
          </a:p>
          <a:p>
            <a:pPr>
              <a:lnSpc>
                <a:spcPct val="120000"/>
              </a:lnSpc>
            </a:pPr>
            <a:r>
              <a:rPr lang="en-US" dirty="0"/>
              <a:t>Defined to go through the “control” points</a:t>
            </a:r>
            <a:br>
              <a:rPr lang="en-US" dirty="0"/>
            </a:br>
            <a:r>
              <a:rPr lang="en-US" sz="1900" dirty="0" err="1"/>
              <a:t>curveTo</a:t>
            </a:r>
            <a:r>
              <a:rPr lang="en-US" sz="1900" dirty="0"/>
              <a:t>(float x1, float y1, float x2, float y2, float x3, float y3)</a:t>
            </a:r>
            <a:br>
              <a:rPr lang="en-US" sz="1900" dirty="0"/>
            </a:br>
            <a:r>
              <a:rPr lang="en-US" sz="1900" dirty="0"/>
              <a:t>Adds a curved segment, defined by three new points, to the path by drawing a </a:t>
            </a:r>
            <a:r>
              <a:rPr lang="en-US" sz="1900" dirty="0" err="1"/>
              <a:t>Bézier</a:t>
            </a:r>
            <a:r>
              <a:rPr lang="en-US" sz="1900" dirty="0"/>
              <a:t> curve that intersects both the current coordinates and the coordinates (x3, y3), using the specified points (x1, y1) and (x2, y2) as </a:t>
            </a:r>
            <a:r>
              <a:rPr lang="en-US" sz="1900" dirty="0" err="1"/>
              <a:t>Bézier</a:t>
            </a:r>
            <a:r>
              <a:rPr lang="en-US" sz="1900" dirty="0"/>
              <a:t> control points</a:t>
            </a:r>
            <a:r>
              <a:rPr lang="en-US" sz="19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US" dirty="0"/>
              <a:t>Similar in </a:t>
            </a:r>
            <a:r>
              <a:rPr lang="en-US" dirty="0" smtClean="0"/>
              <a:t>SVG: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path </a:t>
            </a:r>
            <a:r>
              <a:rPr lang="en-US" dirty="0"/>
              <a:t>C = </a:t>
            </a:r>
            <a:r>
              <a:rPr lang="en-US" dirty="0" err="1" smtClean="0"/>
              <a:t>curveto</a:t>
            </a:r>
            <a:r>
              <a:rPr lang="en-US" dirty="0" smtClean="0"/>
              <a:t> (</a:t>
            </a:r>
            <a:r>
              <a:rPr lang="en-US" dirty="0" smtClean="0">
                <a:hlinkClick r:id="rId3"/>
              </a:rPr>
              <a:t>reference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464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416E-F812-4710-950F-D1423072E5EA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 Example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g2.setStroke(new BasicStroke(4.0f));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g2.setPaint(Color.green);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p.moveTo(50,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p.curveTo(100, 25, 125, 175, 150,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p.lineTo(175,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g2.draw(p);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g2.setPaint(Color.black);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g.fillRect(75,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g.fillRect(100, 25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g.fillRect(125, 175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g.fillRect(175, 100 ,4,4);</a:t>
            </a:r>
          </a:p>
          <a:p>
            <a:pPr>
              <a:lnSpc>
                <a:spcPct val="90000"/>
              </a:lnSpc>
            </a:pPr>
            <a:r>
              <a:rPr lang="en-US"/>
              <a:t>Note that Bezier curves do </a:t>
            </a:r>
            <a:r>
              <a:rPr lang="en-US" i="1"/>
              <a:t>not</a:t>
            </a:r>
            <a:r>
              <a:rPr lang="en-US"/>
              <a:t> go through the intermediate control points</a:t>
            </a:r>
          </a:p>
        </p:txBody>
      </p:sp>
      <p:graphicFrame>
        <p:nvGraphicFramePr>
          <p:cNvPr id="212996" name="Object 4"/>
          <p:cNvGraphicFramePr>
            <a:graphicFrameLocks noChangeAspect="1"/>
          </p:cNvGraphicFramePr>
          <p:nvPr/>
        </p:nvGraphicFramePr>
        <p:xfrm>
          <a:off x="5562600" y="1752600"/>
          <a:ext cx="2935288" cy="301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Bitmap Image" r:id="rId4" imgW="1676634" imgH="1724266" progId="PBrush">
                  <p:embed/>
                </p:oleObj>
              </mc:Choice>
              <mc:Fallback>
                <p:oleObj name="Bitmap Image" r:id="rId4" imgW="1676634" imgH="1724266" progId="PBrush">
                  <p:embed/>
                  <p:pic>
                    <p:nvPicPr>
                      <p:cNvPr id="2129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752600"/>
                        <a:ext cx="2935288" cy="301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23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19A1-69E2-4385-8262-3F6CC0D00F79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Models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RGB -- Additive color primaries </a:t>
            </a:r>
          </a:p>
          <a:p>
            <a:r>
              <a:rPr lang="en-US" sz="2600"/>
              <a:t>CMY --  Cyan, Magenta, Yellow </a:t>
            </a:r>
          </a:p>
          <a:p>
            <a:pPr lvl="1"/>
            <a:r>
              <a:rPr lang="en-US" sz="2200"/>
              <a:t>complements of red, green, blue; subtractive primaries </a:t>
            </a:r>
          </a:p>
          <a:p>
            <a:pPr lvl="1"/>
            <a:r>
              <a:rPr lang="en-US" sz="2200"/>
              <a:t>colors are specified that are removed from white light, instead of added to black (no light) as in RGB      </a:t>
            </a:r>
          </a:p>
          <a:p>
            <a:r>
              <a:rPr lang="en-US" sz="2600"/>
              <a:t>YIQ  -- used in color TVs in US (NTSC) </a:t>
            </a:r>
          </a:p>
          <a:p>
            <a:pPr lvl="1"/>
            <a:r>
              <a:rPr lang="en-US" sz="2200"/>
              <a:t>Y is luminance, what is shown on black and white TVs </a:t>
            </a:r>
          </a:p>
          <a:p>
            <a:pPr lvl="1"/>
            <a:r>
              <a:rPr lang="en-US" sz="2200"/>
              <a:t>I and Q encode chromaticity  </a:t>
            </a:r>
          </a:p>
        </p:txBody>
      </p:sp>
      <p:pic>
        <p:nvPicPr>
          <p:cNvPr id="239622" name="Picture 6" descr="lect10yiqmatri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1863" y="5410200"/>
            <a:ext cx="4732337" cy="1303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204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01AD-FFC2-4E1F-83C9-EB17541245D2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Color, cont.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HSV -- Hue, Saturation and Value (brightness) or HSL (Luminance)</a:t>
            </a:r>
          </a:p>
          <a:p>
            <a:pPr lvl="1"/>
            <a:r>
              <a:rPr lang="en-US"/>
              <a:t>user oriented, intuitive appear of artist's hint, shade, tone </a:t>
            </a:r>
          </a:p>
          <a:p>
            <a:pPr lvl="1"/>
            <a:r>
              <a:rPr lang="en-US"/>
              <a:t>simple algorithm in text to convert, but not a linear mapping </a:t>
            </a:r>
          </a:p>
          <a:p>
            <a:r>
              <a:rPr lang="en-US"/>
              <a:t>Interpolating between colors can be done using different models, with different resulting intermediate colors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6477000" y="5791200"/>
            <a:ext cx="1752600" cy="83820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53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5D0E-008C-4C4A-B456-187DA0C56426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Transparency of Color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/>
              <a:t>Original model used only opaque paint</a:t>
            </a:r>
          </a:p>
          <a:p>
            <a:pPr lvl="1"/>
            <a:r>
              <a:rPr lang="en-US"/>
              <a:t>Modeled hardcopy devices this was developed for (at Xerox PARC)</a:t>
            </a:r>
          </a:p>
          <a:p>
            <a:r>
              <a:rPr lang="en-US"/>
              <a:t>Current systems now support “paint” that combines with “paint” already under it</a:t>
            </a:r>
          </a:p>
          <a:p>
            <a:pPr lvl="1"/>
            <a:r>
              <a:rPr lang="en-US"/>
              <a:t>e.g., translucent paint (“alpha” values)</a:t>
            </a:r>
          </a:p>
          <a:p>
            <a:r>
              <a:rPr lang="en-US"/>
              <a:t>Intermediate</a:t>
            </a:r>
          </a:p>
          <a:p>
            <a:pPr lvl="1"/>
            <a:r>
              <a:rPr lang="en-US"/>
              <a:t>Icons and images can select one “transparent” color</a:t>
            </a:r>
          </a:p>
          <a:p>
            <a:pPr lvl="2"/>
            <a:r>
              <a:rPr lang="en-US"/>
              <a:t>E.g, “transparent gifs”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597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E7D5-2956-4657-B6E6-321C8858244F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Postscript model originated the “alpha </a:t>
            </a:r>
            <a:r>
              <a:rPr lang="en-US" dirty="0"/>
              <a:t>blending” approach</a:t>
            </a:r>
          </a:p>
          <a:p>
            <a:pPr lvl="1"/>
            <a:r>
              <a:rPr lang="en-US" dirty="0"/>
              <a:t>Dominant model for hardcopy</a:t>
            </a:r>
          </a:p>
          <a:p>
            <a:r>
              <a:rPr lang="en-US" dirty="0"/>
              <a:t>Java2D </a:t>
            </a:r>
            <a:r>
              <a:rPr lang="en-US" dirty="0" smtClean="0"/>
              <a:t>and JS drawing models </a:t>
            </a:r>
            <a:r>
              <a:rPr lang="en-US" dirty="0"/>
              <a:t>also takes this approach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794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9EBC-D279-4244-AF51-C024251E3AFA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transparency, 2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Advantages</a:t>
            </a:r>
          </a:p>
          <a:p>
            <a:pPr lvl="1"/>
            <a:r>
              <a:rPr lang="en-US"/>
              <a:t>Flexible display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Slower</a:t>
            </a:r>
          </a:p>
          <a:p>
            <a:pPr lvl="2"/>
            <a:r>
              <a:rPr lang="en-US"/>
              <a:t>Less and less of an issue</a:t>
            </a:r>
          </a:p>
          <a:p>
            <a:pPr lvl="2"/>
            <a:r>
              <a:rPr lang="en-US"/>
              <a:t>But interactive response tends to be dominated by redraw time</a:t>
            </a:r>
          </a:p>
          <a:p>
            <a:pPr lvl="1"/>
            <a:r>
              <a:rPr lang="en-US"/>
              <a:t>Much harder to implement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7969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E5AB2-9F2E-44C5-894B-1D9D6EF17437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 Blending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Alpha is percent of this picture used</a:t>
            </a:r>
          </a:p>
          <a:p>
            <a:pPr lvl="1"/>
            <a:r>
              <a:rPr lang="en-US" sz="2200" dirty="0" smtClean="0">
                <a:hlinkClick r:id="rId3"/>
              </a:rPr>
              <a:t>Color</a:t>
            </a:r>
            <a:r>
              <a:rPr lang="en-US" sz="2200" dirty="0" smtClean="0"/>
              <a:t> (</a:t>
            </a:r>
            <a:r>
              <a:rPr lang="en-US" sz="2200" dirty="0"/>
              <a:t>float r, float g, float b, float a)</a:t>
            </a:r>
            <a:br>
              <a:rPr lang="en-US" sz="2200" dirty="0"/>
            </a:br>
            <a:r>
              <a:rPr lang="en-US" sz="2200" dirty="0"/>
              <a:t>Creates an </a:t>
            </a:r>
            <a:r>
              <a:rPr lang="en-US" sz="2200" dirty="0" err="1"/>
              <a:t>sRGB</a:t>
            </a:r>
            <a:r>
              <a:rPr lang="en-US" sz="2200" dirty="0"/>
              <a:t> color with the specified red, green, blue, and alpha values in the range (0.0 - 1.0).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506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painting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Shadows</a:t>
            </a:r>
          </a:p>
          <a:p>
            <a:r>
              <a:rPr lang="en-US" dirty="0" smtClean="0"/>
              <a:t>Many kinds of gradients</a:t>
            </a:r>
          </a:p>
          <a:p>
            <a:r>
              <a:rPr lang="en-US" dirty="0" smtClean="0"/>
              <a:t>Filters and blurring</a:t>
            </a:r>
          </a:p>
          <a:p>
            <a:r>
              <a:rPr lang="en-US" dirty="0" smtClean="0"/>
              <a:t>3D (</a:t>
            </a:r>
            <a:r>
              <a:rPr lang="en-US" dirty="0" err="1" smtClean="0"/>
              <a:t>WebGL</a:t>
            </a:r>
            <a:r>
              <a:rPr lang="en-US" dirty="0" smtClean="0"/>
              <a:t>) …..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38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513258"/>
            <a:ext cx="1209524" cy="11333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574472"/>
            <a:ext cx="1742857" cy="12095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9095" y="3925094"/>
            <a:ext cx="1161905" cy="1171429"/>
          </a:xfrm>
          <a:prstGeom prst="rect">
            <a:avLst/>
          </a:prstGeom>
        </p:spPr>
      </p:pic>
      <p:pic>
        <p:nvPicPr>
          <p:cNvPr id="230404" name="Picture 4" descr="C:\Users\bam\AppData\Local\Temp\SNAGHTML81b05d7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03621"/>
            <a:ext cx="4762500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766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9C3-B3AC-4AD0-A3C1-A4822C926C77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 and drawing strings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provides description of the shape of a collection of chars</a:t>
            </a:r>
          </a:p>
          <a:p>
            <a:pPr lvl="1"/>
            <a:r>
              <a:rPr lang="en-US"/>
              <a:t>Shapes are called “glyphs”</a:t>
            </a:r>
          </a:p>
          <a:p>
            <a:r>
              <a:rPr lang="en-US"/>
              <a:t>Plus information e.g. about how to advance after drawing a glyph</a:t>
            </a:r>
          </a:p>
          <a:p>
            <a:r>
              <a:rPr lang="en-US"/>
              <a:t>And aggregate info for the whole collection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208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talk about Graphics?</a:t>
            </a:r>
            <a:endParaRPr lang="en-U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draw application-specific graphical objects</a:t>
            </a:r>
          </a:p>
          <a:p>
            <a:r>
              <a:rPr lang="en-US" dirty="0" smtClean="0"/>
              <a:t>Lines, rectangles, text</a:t>
            </a:r>
          </a:p>
          <a:p>
            <a:r>
              <a:rPr lang="en-US" dirty="0" smtClean="0"/>
              <a:t>Mac, Windows, Linux, Android, iOS, web, … all have approximately the same way of describing graphics</a:t>
            </a:r>
          </a:p>
          <a:p>
            <a:r>
              <a:rPr lang="en-US" dirty="0" smtClean="0"/>
              <a:t>There are some complexities that are worth looking at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F03E-F176-4695-8C03-A28A6603F515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856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4DCA-96DE-4B5E-B3F3-A31797B604B8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191500" cy="4152900"/>
          </a:xfrm>
        </p:spPr>
        <p:txBody>
          <a:bodyPr/>
          <a:lstStyle/>
          <a:p>
            <a:r>
              <a:rPr lang="en-US"/>
              <a:t>Typically specified by:</a:t>
            </a:r>
          </a:p>
          <a:p>
            <a:pPr lvl="1"/>
            <a:r>
              <a:rPr lang="en-US"/>
              <a:t>A family or typeface</a:t>
            </a:r>
          </a:p>
          <a:p>
            <a:pPr lvl="2"/>
            <a:r>
              <a:rPr lang="en-US"/>
              <a:t>e.g., courier, helvetica, times roman</a:t>
            </a:r>
          </a:p>
          <a:p>
            <a:pPr lvl="1"/>
            <a:r>
              <a:rPr lang="en-US"/>
              <a:t>A size (normally in “points”)</a:t>
            </a:r>
          </a:p>
          <a:p>
            <a:pPr lvl="1"/>
            <a:r>
              <a:rPr lang="en-US"/>
              <a:t>A style</a:t>
            </a:r>
          </a:p>
          <a:p>
            <a:pPr lvl="2"/>
            <a:r>
              <a:rPr lang="en-US"/>
              <a:t>e.g., plain, italic, bold, bold &amp; italic</a:t>
            </a:r>
          </a:p>
          <a:p>
            <a:pPr lvl="2"/>
            <a:r>
              <a:rPr lang="en-US"/>
              <a:t>other possibles (from mac): underline, outline, shadow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7171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1F97-61B0-484A-8A39-1905D865090F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 examples</a:t>
            </a:r>
          </a:p>
        </p:txBody>
      </p:sp>
      <p:pic>
        <p:nvPicPr>
          <p:cNvPr id="216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9725"/>
            <a:ext cx="83820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86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8FA-A7A2-4E43-9C5A-DB582F8599F1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Points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odd and archaic unit of measurement</a:t>
            </a:r>
          </a:p>
          <a:p>
            <a:pPr lvl="1"/>
            <a:r>
              <a:rPr lang="en-US"/>
              <a:t>72.27 points per inch</a:t>
            </a:r>
          </a:p>
          <a:p>
            <a:pPr lvl="2"/>
            <a:r>
              <a:rPr lang="en-US"/>
              <a:t>Origin: 72 per French inch (!)</a:t>
            </a:r>
          </a:p>
          <a:p>
            <a:pPr lvl="1"/>
            <a:r>
              <a:rPr lang="en-US"/>
              <a:t>Postscript rounded to 72/inch</a:t>
            </a:r>
          </a:p>
          <a:p>
            <a:pPr lvl="2"/>
            <a:r>
              <a:rPr lang="en-US"/>
              <a:t>Most have followed</a:t>
            </a:r>
          </a:p>
          <a:p>
            <a:pPr lvl="1"/>
            <a:r>
              <a:rPr lang="en-US"/>
              <a:t>Early Macintosh: point==pixel (1/75th)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9781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3AA8D-B942-4D5A-999A-4B0426F36E8C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FontMetrics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Objects that allow you to measure characters, strings, and properties of whole fonts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9486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5CE8-8B87-4E43-98F0-18CD17AC4EFA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 point and baseline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 reference point</a:t>
            </a:r>
          </a:p>
          <a:p>
            <a:pPr lvl="1"/>
            <a:r>
              <a:rPr lang="en-US"/>
              <a:t>Draw a character at x,y, reference point will end up at x,y (not top-left)</a:t>
            </a:r>
          </a:p>
          <a:p>
            <a:pPr lvl="1"/>
            <a:endParaRPr lang="en-US"/>
          </a:p>
          <a:p>
            <a:pPr lvl="1"/>
            <a:r>
              <a:rPr lang="en-US"/>
              <a:t>Reference point defines a </a:t>
            </a:r>
            <a:r>
              <a:rPr lang="en-US" b="1"/>
              <a:t>“baseline”</a:t>
            </a:r>
          </a:p>
        </p:txBody>
      </p:sp>
      <p:grpSp>
        <p:nvGrpSpPr>
          <p:cNvPr id="219140" name="Group 4"/>
          <p:cNvGrpSpPr>
            <a:grpSpLocks/>
          </p:cNvGrpSpPr>
          <p:nvPr/>
        </p:nvGrpSpPr>
        <p:grpSpPr bwMode="auto">
          <a:xfrm>
            <a:off x="2438400" y="3810000"/>
            <a:ext cx="3581400" cy="1997075"/>
            <a:chOff x="2016" y="2739"/>
            <a:chExt cx="2256" cy="1258"/>
          </a:xfrm>
        </p:grpSpPr>
        <p:sp>
          <p:nvSpPr>
            <p:cNvPr id="219141" name="Text Box 5"/>
            <p:cNvSpPr txBox="1">
              <a:spLocks noChangeArrowheads="1"/>
            </p:cNvSpPr>
            <p:nvPr/>
          </p:nvSpPr>
          <p:spPr bwMode="auto">
            <a:xfrm>
              <a:off x="2352" y="2739"/>
              <a:ext cx="616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>
              <a:off x="2016" y="3744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3" name="Oval 7"/>
            <p:cNvSpPr>
              <a:spLocks noChangeArrowheads="1"/>
            </p:cNvSpPr>
            <p:nvPr/>
          </p:nvSpPr>
          <p:spPr bwMode="auto">
            <a:xfrm>
              <a:off x="2352" y="369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441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76C4-194F-49E8-A884-9662CAFBA172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 width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an “advance width”</a:t>
            </a:r>
          </a:p>
          <a:p>
            <a:pPr lvl="1"/>
            <a:r>
              <a:rPr lang="en-US"/>
              <a:t>Where reference point of next glyph goes along baseline</a:t>
            </a:r>
          </a:p>
        </p:txBody>
      </p:sp>
      <p:grpSp>
        <p:nvGrpSpPr>
          <p:cNvPr id="220164" name="Group 4"/>
          <p:cNvGrpSpPr>
            <a:grpSpLocks/>
          </p:cNvGrpSpPr>
          <p:nvPr/>
        </p:nvGrpSpPr>
        <p:grpSpPr bwMode="auto">
          <a:xfrm>
            <a:off x="2438400" y="3810000"/>
            <a:ext cx="3581400" cy="2286000"/>
            <a:chOff x="1536" y="2400"/>
            <a:chExt cx="2256" cy="1440"/>
          </a:xfrm>
        </p:grpSpPr>
        <p:sp>
          <p:nvSpPr>
            <p:cNvPr id="220165" name="Text Box 5"/>
            <p:cNvSpPr txBox="1">
              <a:spLocks noChangeArrowheads="1"/>
            </p:cNvSpPr>
            <p:nvPr/>
          </p:nvSpPr>
          <p:spPr bwMode="auto">
            <a:xfrm>
              <a:off x="1872" y="2400"/>
              <a:ext cx="1060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pa</a:t>
              </a:r>
            </a:p>
          </p:txBody>
        </p:sp>
        <p:sp>
          <p:nvSpPr>
            <p:cNvPr id="220166" name="Line 6"/>
            <p:cNvSpPr>
              <a:spLocks noChangeShapeType="1"/>
            </p:cNvSpPr>
            <p:nvPr/>
          </p:nvSpPr>
          <p:spPr bwMode="auto">
            <a:xfrm>
              <a:off x="1536" y="3405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7" name="Oval 7"/>
            <p:cNvSpPr>
              <a:spLocks noChangeArrowheads="1"/>
            </p:cNvSpPr>
            <p:nvPr/>
          </p:nvSpPr>
          <p:spPr bwMode="auto">
            <a:xfrm>
              <a:off x="1872" y="3357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8" name="Oval 8"/>
            <p:cNvSpPr>
              <a:spLocks noChangeArrowheads="1"/>
            </p:cNvSpPr>
            <p:nvPr/>
          </p:nvSpPr>
          <p:spPr bwMode="auto">
            <a:xfrm>
              <a:off x="2400" y="3360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9" name="Line 9"/>
            <p:cNvSpPr>
              <a:spLocks noChangeShapeType="1"/>
            </p:cNvSpPr>
            <p:nvPr/>
          </p:nvSpPr>
          <p:spPr bwMode="auto">
            <a:xfrm>
              <a:off x="1920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70" name="Line 10"/>
            <p:cNvSpPr>
              <a:spLocks noChangeShapeType="1"/>
            </p:cNvSpPr>
            <p:nvPr/>
          </p:nvSpPr>
          <p:spPr bwMode="auto">
            <a:xfrm>
              <a:off x="2448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584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6DF1-37A8-411A-AA05-618507390195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Ascent and decent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Glyphs are drawn both above and below baseline</a:t>
            </a:r>
          </a:p>
          <a:p>
            <a:pPr lvl="1"/>
            <a:r>
              <a:rPr lang="en-US"/>
              <a:t>Distance below: “decent” of glyph</a:t>
            </a:r>
          </a:p>
          <a:p>
            <a:pPr lvl="1"/>
            <a:r>
              <a:rPr lang="en-US"/>
              <a:t>Distance above: “ascent” of glyph</a:t>
            </a:r>
          </a:p>
        </p:txBody>
      </p:sp>
      <p:grpSp>
        <p:nvGrpSpPr>
          <p:cNvPr id="221188" name="Group 4"/>
          <p:cNvGrpSpPr>
            <a:grpSpLocks/>
          </p:cNvGrpSpPr>
          <p:nvPr/>
        </p:nvGrpSpPr>
        <p:grpSpPr bwMode="auto">
          <a:xfrm>
            <a:off x="609600" y="3810000"/>
            <a:ext cx="5608638" cy="2119313"/>
            <a:chOff x="384" y="2400"/>
            <a:chExt cx="3533" cy="1335"/>
          </a:xfrm>
        </p:grpSpPr>
        <p:sp>
          <p:nvSpPr>
            <p:cNvPr id="221189" name="Line 5"/>
            <p:cNvSpPr>
              <a:spLocks noChangeShapeType="1"/>
            </p:cNvSpPr>
            <p:nvPr/>
          </p:nvSpPr>
          <p:spPr bwMode="auto">
            <a:xfrm>
              <a:off x="1536" y="2928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1190" name="Group 6"/>
            <p:cNvGrpSpPr>
              <a:grpSpLocks/>
            </p:cNvGrpSpPr>
            <p:nvPr/>
          </p:nvGrpSpPr>
          <p:grpSpPr bwMode="auto">
            <a:xfrm>
              <a:off x="384" y="2400"/>
              <a:ext cx="3533" cy="1335"/>
              <a:chOff x="384" y="2400"/>
              <a:chExt cx="3533" cy="1335"/>
            </a:xfrm>
          </p:grpSpPr>
          <p:sp>
            <p:nvSpPr>
              <p:cNvPr id="221191" name="Text Box 7"/>
              <p:cNvSpPr txBox="1">
                <a:spLocks noChangeArrowheads="1"/>
              </p:cNvSpPr>
              <p:nvPr/>
            </p:nvSpPr>
            <p:spPr bwMode="auto">
              <a:xfrm>
                <a:off x="1872" y="2400"/>
                <a:ext cx="616" cy="1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500"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221192" name="Line 8"/>
              <p:cNvSpPr>
                <a:spLocks noChangeShapeType="1"/>
              </p:cNvSpPr>
              <p:nvPr/>
            </p:nvSpPr>
            <p:spPr bwMode="auto">
              <a:xfrm>
                <a:off x="1536" y="3405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3" name="Oval 9"/>
              <p:cNvSpPr>
                <a:spLocks noChangeArrowheads="1"/>
              </p:cNvSpPr>
              <p:nvPr/>
            </p:nvSpPr>
            <p:spPr bwMode="auto">
              <a:xfrm>
                <a:off x="1872" y="3357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4" name="Line 10"/>
              <p:cNvSpPr>
                <a:spLocks noChangeShapeType="1"/>
              </p:cNvSpPr>
              <p:nvPr/>
            </p:nvSpPr>
            <p:spPr bwMode="auto">
              <a:xfrm>
                <a:off x="1536" y="3600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5" name="Text Box 11"/>
              <p:cNvSpPr txBox="1">
                <a:spLocks noChangeArrowheads="1"/>
              </p:cNvSpPr>
              <p:nvPr/>
            </p:nvSpPr>
            <p:spPr bwMode="auto">
              <a:xfrm>
                <a:off x="2736" y="2928"/>
                <a:ext cx="1181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Ascent</a:t>
                </a:r>
              </a:p>
            </p:txBody>
          </p:sp>
          <p:sp>
            <p:nvSpPr>
              <p:cNvPr id="221196" name="Text Box 12"/>
              <p:cNvSpPr txBox="1">
                <a:spLocks noChangeArrowheads="1"/>
              </p:cNvSpPr>
              <p:nvPr/>
            </p:nvSpPr>
            <p:spPr bwMode="auto">
              <a:xfrm>
                <a:off x="384" y="3216"/>
                <a:ext cx="1202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Decent</a:t>
                </a:r>
              </a:p>
            </p:txBody>
          </p:sp>
        </p:grpSp>
      </p:grp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297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9D6C-5B25-48EC-8D28-732BD6BEAFE6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ascent and decent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as a whole has a standard ascent and standard decent</a:t>
            </a:r>
          </a:p>
        </p:txBody>
      </p:sp>
      <p:grpSp>
        <p:nvGrpSpPr>
          <p:cNvPr id="222212" name="Group 4"/>
          <p:cNvGrpSpPr>
            <a:grpSpLocks/>
          </p:cNvGrpSpPr>
          <p:nvPr/>
        </p:nvGrpSpPr>
        <p:grpSpPr bwMode="auto">
          <a:xfrm>
            <a:off x="0" y="2819400"/>
            <a:ext cx="9013825" cy="2119313"/>
            <a:chOff x="0" y="1776"/>
            <a:chExt cx="5678" cy="1335"/>
          </a:xfrm>
        </p:grpSpPr>
        <p:grpSp>
          <p:nvGrpSpPr>
            <p:cNvPr id="222213" name="Group 5"/>
            <p:cNvGrpSpPr>
              <a:grpSpLocks/>
            </p:cNvGrpSpPr>
            <p:nvPr/>
          </p:nvGrpSpPr>
          <p:grpSpPr bwMode="auto">
            <a:xfrm>
              <a:off x="0" y="1776"/>
              <a:ext cx="5678" cy="1335"/>
              <a:chOff x="480" y="1776"/>
              <a:chExt cx="5678" cy="1335"/>
            </a:xfrm>
          </p:grpSpPr>
          <p:sp>
            <p:nvSpPr>
              <p:cNvPr id="222214" name="Line 6"/>
              <p:cNvSpPr>
                <a:spLocks noChangeShapeType="1"/>
              </p:cNvSpPr>
              <p:nvPr/>
            </p:nvSpPr>
            <p:spPr bwMode="auto">
              <a:xfrm>
                <a:off x="2400" y="2112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2215" name="Group 7"/>
              <p:cNvGrpSpPr>
                <a:grpSpLocks/>
              </p:cNvGrpSpPr>
              <p:nvPr/>
            </p:nvGrpSpPr>
            <p:grpSpPr bwMode="auto">
              <a:xfrm>
                <a:off x="480" y="1776"/>
                <a:ext cx="5678" cy="1335"/>
                <a:chOff x="480" y="1776"/>
                <a:chExt cx="5678" cy="1335"/>
              </a:xfrm>
            </p:grpSpPr>
            <p:sp>
              <p:nvSpPr>
                <p:cNvPr id="22221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688" y="1776"/>
                  <a:ext cx="1505" cy="12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500">
                      <a:latin typeface="Times New Roman" pitchFamily="18" charset="0"/>
                    </a:rPr>
                    <a:t>pM</a:t>
                  </a:r>
                </a:p>
              </p:txBody>
            </p:sp>
            <p:sp>
              <p:nvSpPr>
                <p:cNvPr id="222217" name="Line 9"/>
                <p:cNvSpPr>
                  <a:spLocks noChangeShapeType="1"/>
                </p:cNvSpPr>
                <p:nvPr/>
              </p:nvSpPr>
              <p:spPr bwMode="auto">
                <a:xfrm>
                  <a:off x="2352" y="2781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8" name="Oval 10"/>
                <p:cNvSpPr>
                  <a:spLocks noChangeArrowheads="1"/>
                </p:cNvSpPr>
                <p:nvPr/>
              </p:nvSpPr>
              <p:spPr bwMode="auto">
                <a:xfrm>
                  <a:off x="2688" y="2733"/>
                  <a:ext cx="96" cy="9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9" name="Line 11"/>
                <p:cNvSpPr>
                  <a:spLocks noChangeShapeType="1"/>
                </p:cNvSpPr>
                <p:nvPr/>
              </p:nvSpPr>
              <p:spPr bwMode="auto">
                <a:xfrm>
                  <a:off x="2352" y="2976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2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368" y="2208"/>
                  <a:ext cx="1790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Ascent</a:t>
                  </a:r>
                </a:p>
              </p:txBody>
            </p:sp>
            <p:sp>
              <p:nvSpPr>
                <p:cNvPr id="22222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80" y="2592"/>
                  <a:ext cx="1811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Decent</a:t>
                  </a:r>
                </a:p>
              </p:txBody>
            </p:sp>
          </p:grpSp>
        </p:grpSp>
        <p:sp>
          <p:nvSpPr>
            <p:cNvPr id="222222" name="Oval 14"/>
            <p:cNvSpPr>
              <a:spLocks noChangeArrowheads="1"/>
            </p:cNvSpPr>
            <p:nvPr/>
          </p:nvSpPr>
          <p:spPr bwMode="auto">
            <a:xfrm>
              <a:off x="2736" y="273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919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1727-4B23-4EB6-8251-22B34119F504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Leading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Leading = space between lines of text </a:t>
            </a:r>
          </a:p>
          <a:p>
            <a:pPr lvl="1"/>
            <a:r>
              <a:rPr lang="en-US"/>
              <a:t>Pronounce “led”-ing after the lead strips that used to provide it</a:t>
            </a:r>
          </a:p>
          <a:p>
            <a:pPr lvl="1"/>
            <a:r>
              <a:rPr lang="en-US"/>
              <a:t>space between bottom of standard decent and top of standard ascent</a:t>
            </a:r>
          </a:p>
          <a:p>
            <a:pPr lvl="2"/>
            <a:r>
              <a:rPr lang="en-US"/>
              <a:t>i.e. interline spacing</a:t>
            </a:r>
          </a:p>
        </p:txBody>
      </p:sp>
      <p:pic>
        <p:nvPicPr>
          <p:cNvPr id="2232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724400"/>
            <a:ext cx="3386138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9574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5F084-0082-4E73-89D8-B321541BB9A2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Height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Height of character or font</a:t>
            </a:r>
          </a:p>
          <a:p>
            <a:pPr lvl="1"/>
            <a:r>
              <a:rPr lang="en-US"/>
              <a:t>ascent + decent + leading</a:t>
            </a:r>
          </a:p>
          <a:p>
            <a:pPr lvl="1"/>
            <a:endParaRPr lang="en-US"/>
          </a:p>
          <a:p>
            <a:pPr lvl="1"/>
            <a:r>
              <a:rPr lang="en-US"/>
              <a:t>not standard across systems: on some systems doesn’t include leading (but does in Java)</a:t>
            </a:r>
          </a:p>
          <a:p>
            <a:pPr lvl="2"/>
            <a:r>
              <a:rPr lang="en-US"/>
              <a:t>New question: is the leading above or below the text in Java?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9134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1783" y="0"/>
            <a:ext cx="3339271" cy="38401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36524"/>
          </a:xfrm>
        </p:spPr>
        <p:txBody>
          <a:bodyPr/>
          <a:lstStyle/>
          <a:p>
            <a:r>
              <a:rPr lang="en-US" dirty="0" smtClean="0"/>
              <a:t>Rendering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057" y="1417638"/>
            <a:ext cx="8229600" cy="50149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Graphics are </a:t>
            </a:r>
            <a:r>
              <a:rPr lang="en-US" i="1" dirty="0" smtClean="0">
                <a:solidFill>
                  <a:srgbClr val="C00000"/>
                </a:solidFill>
              </a:rPr>
              <a:t>rendered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onto the screen</a:t>
            </a:r>
          </a:p>
          <a:p>
            <a:r>
              <a:rPr lang="en-US" dirty="0" smtClean="0"/>
              <a:t>Decide exactly which pixels to draw</a:t>
            </a:r>
            <a:br>
              <a:rPr lang="en-US" dirty="0" smtClean="0"/>
            </a:br>
            <a:r>
              <a:rPr lang="en-US" dirty="0" smtClean="0"/>
              <a:t>in which color</a:t>
            </a:r>
          </a:p>
          <a:p>
            <a:pPr lvl="1"/>
            <a:r>
              <a:rPr lang="en-US" dirty="0" smtClean="0"/>
              <a:t>We won’t cover the low-level rendering algorithms</a:t>
            </a:r>
          </a:p>
          <a:p>
            <a:pPr lvl="1"/>
            <a:r>
              <a:rPr lang="en-US" dirty="0" smtClean="0"/>
              <a:t>Do need to know what is going on, and how to control it</a:t>
            </a:r>
          </a:p>
          <a:p>
            <a:r>
              <a:rPr lang="en-US" dirty="0" smtClean="0"/>
              <a:t>JavaScript provides 2 built-in ways to do graphics:</a:t>
            </a:r>
          </a:p>
          <a:p>
            <a:pPr lvl="1"/>
            <a:r>
              <a:rPr lang="en-US" dirty="0" smtClean="0"/>
              <a:t>SVG – </a:t>
            </a:r>
            <a:r>
              <a:rPr lang="en-US" dirty="0"/>
              <a:t>Scalable Vector </a:t>
            </a:r>
            <a:r>
              <a:rPr lang="en-US" dirty="0" smtClean="0"/>
              <a:t>Graphics = “Drawing”</a:t>
            </a:r>
          </a:p>
          <a:p>
            <a:pPr lvl="1"/>
            <a:r>
              <a:rPr lang="en-US" dirty="0" smtClean="0"/>
              <a:t>Canvas	 = “Painting”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13057"/>
          <a:stretch/>
        </p:blipFill>
        <p:spPr>
          <a:xfrm>
            <a:off x="5511806" y="1158762"/>
            <a:ext cx="1015988" cy="1092699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6371783" y="1727200"/>
            <a:ext cx="957931" cy="0"/>
          </a:xfrm>
          <a:prstGeom prst="straightConnector1">
            <a:avLst/>
          </a:prstGeom>
          <a:solidFill>
            <a:schemeClr val="accent1"/>
          </a:solidFill>
          <a:ln w="152400" cap="flat" cmpd="sng" algn="ctr">
            <a:solidFill>
              <a:srgbClr val="92D05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6183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488A-0F0D-490F-AE75-64A858659CE6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Parameters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Kerning: overlapping of characters: VA, </a:t>
            </a:r>
            <a:r>
              <a:rPr lang="en-US" sz="2600" dirty="0" err="1"/>
              <a:t>ff</a:t>
            </a:r>
            <a:r>
              <a:rPr lang="en-US" sz="2600" dirty="0"/>
              <a:t>, V.</a:t>
            </a:r>
          </a:p>
          <a:p>
            <a:r>
              <a:rPr lang="en-US" sz="2600" dirty="0"/>
              <a:t>Stroke: Element of a character that would have originally been created with a single pen stroke</a:t>
            </a:r>
          </a:p>
          <a:p>
            <a:r>
              <a:rPr lang="en-US" sz="2600" dirty="0" err="1"/>
              <a:t>Em</a:t>
            </a:r>
            <a:r>
              <a:rPr lang="en-US" sz="2600" dirty="0"/>
              <a:t>: Equal to the font's point size. So an "</a:t>
            </a:r>
            <a:r>
              <a:rPr lang="en-US" sz="2600" dirty="0" err="1"/>
              <a:t>Em</a:t>
            </a:r>
            <a:r>
              <a:rPr lang="en-US" sz="2600" dirty="0"/>
              <a:t>-dash" in a 18 point font is 18points wide: (option-shift-underline on Mac)</a:t>
            </a:r>
          </a:p>
          <a:p>
            <a:r>
              <a:rPr lang="en-US" sz="2600" dirty="0" err="1"/>
              <a:t>En</a:t>
            </a:r>
            <a:r>
              <a:rPr lang="en-US" sz="2600" dirty="0"/>
              <a:t>: Half font's point size. "</a:t>
            </a:r>
            <a:r>
              <a:rPr lang="en-US" sz="2600" dirty="0" err="1"/>
              <a:t>En</a:t>
            </a:r>
            <a:r>
              <a:rPr lang="en-US" sz="2600" dirty="0"/>
              <a:t>-dash" is 9 points wide in 18 point font: (Mac: option-underline)</a:t>
            </a:r>
          </a:p>
          <a:p>
            <a:pPr lvl="1"/>
            <a:r>
              <a:rPr lang="en-US" sz="2200" dirty="0" smtClean="0"/>
              <a:t>- DASHES </a:t>
            </a:r>
            <a:r>
              <a:rPr lang="en-US" sz="2200" dirty="0"/>
              <a:t>– DASHES—DASHES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522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7F57-8002-4DD5-9EC1-C66571ED23CC}" type="slidenum">
              <a:rPr lang="en-US" altLang="en-US"/>
              <a:pPr/>
              <a:t>51</a:t>
            </a:fld>
            <a:endParaRPr lang="en-US" altLang="en-US"/>
          </a:p>
        </p:txBody>
      </p:sp>
      <p:pic>
        <p:nvPicPr>
          <p:cNvPr id="226307" name="Picture 3"/>
          <p:cNvPicPr>
            <a:picLocks noChangeAspect="1" noChangeArrowheads="1"/>
          </p:cNvPicPr>
          <p:nvPr/>
        </p:nvPicPr>
        <p:blipFill>
          <a:blip r:embed="rId3" cstate="print"/>
          <a:srcRect t="34927" r="46823"/>
          <a:stretch>
            <a:fillRect/>
          </a:stretch>
        </p:blipFill>
        <p:spPr bwMode="auto">
          <a:xfrm>
            <a:off x="4343400" y="2217060"/>
            <a:ext cx="4038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6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6063" y="1563688"/>
            <a:ext cx="8650287" cy="46085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b="1" dirty="0"/>
              <a:t>Bitmap fonts</a:t>
            </a:r>
            <a:r>
              <a:rPr lang="en-US" sz="2600" dirty="0"/>
              <a:t>: look bad when scaled up. Best appearance at native resolution.</a:t>
            </a:r>
            <a:br>
              <a:rPr lang="en-US" sz="2600" dirty="0"/>
            </a:br>
            <a:r>
              <a:rPr lang="en-US" sz="5800" dirty="0"/>
              <a:t>Times vs.</a:t>
            </a:r>
            <a:r>
              <a:rPr lang="en-US" sz="4700" dirty="0"/>
              <a:t> 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Sometimes used for dingbats, wingdings</a:t>
            </a:r>
          </a:p>
          <a:p>
            <a:pPr>
              <a:lnSpc>
                <a:spcPct val="90000"/>
              </a:lnSpc>
            </a:pPr>
            <a:r>
              <a:rPr lang="en-US" sz="2600" b="1" dirty="0"/>
              <a:t>Postscript fonts</a:t>
            </a:r>
            <a:r>
              <a:rPr lang="en-US" sz="2600" dirty="0"/>
              <a:t>: by Adobe, described by curves and lines so look good at any resolution, often hard to read when small </a:t>
            </a:r>
          </a:p>
          <a:p>
            <a:pPr>
              <a:lnSpc>
                <a:spcPct val="90000"/>
              </a:lnSpc>
            </a:pPr>
            <a:r>
              <a:rPr lang="en-US" sz="2600" b="1" dirty="0"/>
              <a:t>TrueType fonts</a:t>
            </a:r>
            <a:r>
              <a:rPr lang="en-US" sz="2600" dirty="0"/>
              <a:t>: similar to Postscript: font is a program  </a:t>
            </a:r>
            <a:r>
              <a:rPr lang="en-US" sz="3400" dirty="0" err="1">
                <a:latin typeface="Times New Roman" pitchFamily="18" charset="0"/>
              </a:rPr>
              <a:t>abcd</a:t>
            </a:r>
            <a:endParaRPr lang="en-US" sz="3400" dirty="0"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200" dirty="0"/>
              <a:t>Supported by Java: </a:t>
            </a:r>
            <a:r>
              <a:rPr lang="en-US" sz="2000" dirty="0" err="1" smtClean="0"/>
              <a:t>java.awt.font.TRUETYPE_FONT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600" b="1" dirty="0"/>
              <a:t>OpenType</a:t>
            </a:r>
            <a:r>
              <a:rPr lang="en-US" sz="2400" dirty="0" smtClean="0"/>
              <a:t>, etc. – web fonts are scalable </a:t>
            </a:r>
            <a:endParaRPr lang="en-US" sz="2400" dirty="0"/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Fonts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218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B7DFA-9A04-4415-BFF8-0E6F0C23C580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of Characters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Conventional ASCII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One byte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Various special characters in lower and upper part of fonts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Depends on OS, font, etc.</a:t>
            </a:r>
          </a:p>
          <a:p>
            <a:pPr>
              <a:lnSpc>
                <a:spcPct val="90000"/>
              </a:lnSpc>
            </a:pPr>
            <a:r>
              <a:rPr lang="en-US" dirty="0"/>
              <a:t>Unicode: </a:t>
            </a:r>
            <a:r>
              <a:rPr lang="en-US" dirty="0">
                <a:hlinkClick r:id="rId3"/>
              </a:rPr>
              <a:t>http://www.unicode.org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16 bits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 the world’s languages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Java and web use Unicode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8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2B99-40E4-4976-A1ED-E68DFDF35C79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/>
              <a:t>Images</a:t>
            </a:r>
          </a:p>
        </p:txBody>
      </p:sp>
      <p:sp>
        <p:nvSpPr>
          <p:cNvPr id="2293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387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Pictures created externally</a:t>
            </a:r>
          </a:p>
          <a:p>
            <a:pPr lvl="1"/>
            <a:r>
              <a:rPr lang="en-US" dirty="0"/>
              <a:t>“Bitmaps”, “</a:t>
            </a:r>
            <a:r>
              <a:rPr lang="en-US" dirty="0" err="1"/>
              <a:t>Pixmaps</a:t>
            </a:r>
            <a:r>
              <a:rPr lang="en-US" dirty="0"/>
              <a:t>”</a:t>
            </a:r>
          </a:p>
          <a:p>
            <a:r>
              <a:rPr lang="en-US" dirty="0"/>
              <a:t>Various encodings</a:t>
            </a:r>
          </a:p>
          <a:p>
            <a:pPr lvl="1"/>
            <a:r>
              <a:rPr lang="en-US" dirty="0"/>
              <a:t>bmp, </a:t>
            </a:r>
            <a:r>
              <a:rPr lang="en-US" dirty="0" err="1"/>
              <a:t>pict</a:t>
            </a:r>
            <a:r>
              <a:rPr lang="en-US" dirty="0"/>
              <a:t>, gif, tiff, jpeg, </a:t>
            </a:r>
            <a:r>
              <a:rPr lang="en-US" dirty="0" err="1"/>
              <a:t>png</a:t>
            </a:r>
            <a:r>
              <a:rPr lang="en-US" dirty="0"/>
              <a:t>, …</a:t>
            </a:r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Origin for when used as a cursor</a:t>
            </a:r>
          </a:p>
          <a:p>
            <a:pPr lvl="1"/>
            <a:r>
              <a:rPr lang="en-US" dirty="0"/>
              <a:t>Encodings for transparency</a:t>
            </a:r>
          </a:p>
          <a:p>
            <a:pPr lvl="2"/>
            <a:r>
              <a:rPr lang="en-US" dirty="0"/>
              <a:t>Windows cursors and gif files</a:t>
            </a:r>
          </a:p>
          <a:p>
            <a:pPr lvl="2"/>
            <a:r>
              <a:rPr lang="en-US" dirty="0"/>
              <a:t>Java uses alpha </a:t>
            </a:r>
            <a:r>
              <a:rPr lang="en-US" dirty="0" smtClean="0"/>
              <a:t>compositing</a:t>
            </a:r>
          </a:p>
          <a:p>
            <a:pPr lvl="2"/>
            <a:r>
              <a:rPr lang="en-US" dirty="0" smtClean="0"/>
              <a:t>gif &amp; </a:t>
            </a:r>
            <a:r>
              <a:rPr lang="en-US" dirty="0" err="1" smtClean="0"/>
              <a:t>png</a:t>
            </a:r>
            <a:r>
              <a:rPr lang="en-US" dirty="0" smtClean="0"/>
              <a:t> do support it, jpg does </a:t>
            </a:r>
            <a:r>
              <a:rPr lang="en-US" i="1" dirty="0" smtClean="0"/>
              <a:t>not</a:t>
            </a:r>
            <a:endParaRPr lang="en-US" dirty="0"/>
          </a:p>
          <a:p>
            <a:r>
              <a:rPr lang="en-US" dirty="0"/>
              <a:t>Java </a:t>
            </a:r>
            <a:r>
              <a:rPr lang="en-US" dirty="0" err="1"/>
              <a:t>drawImage</a:t>
            </a:r>
            <a:endParaRPr lang="en-US" dirty="0"/>
          </a:p>
        </p:txBody>
      </p:sp>
      <p:graphicFrame>
        <p:nvGraphicFramePr>
          <p:cNvPr id="229380" name="Object 4"/>
          <p:cNvGraphicFramePr>
            <a:graphicFrameLocks noChangeAspect="1"/>
          </p:cNvGraphicFramePr>
          <p:nvPr/>
        </p:nvGraphicFramePr>
        <p:xfrm>
          <a:off x="6934200" y="533400"/>
          <a:ext cx="1457325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Photo Editor Photo" r:id="rId4" imgW="1457143" imgH="1838095" progId="">
                  <p:embed/>
                </p:oleObj>
              </mc:Choice>
              <mc:Fallback>
                <p:oleObj name="Photo Editor Photo" r:id="rId4" imgW="1457143" imgH="1838095" progId="">
                  <p:embed/>
                  <p:pic>
                    <p:nvPicPr>
                      <p:cNvPr id="2293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33400"/>
                        <a:ext cx="1457325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1" name="Object 5"/>
          <p:cNvGraphicFramePr>
            <a:graphicFrameLocks noChangeAspect="1"/>
          </p:cNvGraphicFramePr>
          <p:nvPr/>
        </p:nvGraphicFramePr>
        <p:xfrm>
          <a:off x="6858000" y="2514600"/>
          <a:ext cx="1571625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Photo Editor Photo" r:id="rId6" imgW="1571844" imgH="1886213" progId="">
                  <p:embed/>
                </p:oleObj>
              </mc:Choice>
              <mc:Fallback>
                <p:oleObj name="Photo Editor Photo" r:id="rId6" imgW="1571844" imgH="1886213" progId="">
                  <p:embed/>
                  <p:pic>
                    <p:nvPicPr>
                      <p:cNvPr id="2293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514600"/>
                        <a:ext cx="1571625" cy="188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2" name="Object 6"/>
          <p:cNvGraphicFramePr>
            <a:graphicFrameLocks noChangeAspect="1"/>
          </p:cNvGraphicFramePr>
          <p:nvPr/>
        </p:nvGraphicFramePr>
        <p:xfrm>
          <a:off x="6781800" y="4572000"/>
          <a:ext cx="162877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Photo Editor Photo" r:id="rId8" imgW="1628571" imgH="1685714" progId="">
                  <p:embed/>
                </p:oleObj>
              </mc:Choice>
              <mc:Fallback>
                <p:oleObj name="Photo Editor Photo" r:id="rId8" imgW="1628571" imgH="1685714" progId="">
                  <p:embed/>
                  <p:pic>
                    <p:nvPicPr>
                      <p:cNvPr id="2293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572000"/>
                        <a:ext cx="1628775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328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02EA-2F16-4227-8E15-F7D7FAA35DC8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Clipping and “Stencils”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X windows, Mac, etc. can clip drawing to a set of rectangles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Must be non-overlapping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Important for refresh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Can make drawing more efficient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Java: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 single clip rectangle:</a:t>
            </a:r>
            <a:br>
              <a:rPr lang="en-US" sz="2200" dirty="0"/>
            </a:br>
            <a:r>
              <a:rPr lang="en-US" sz="1700" dirty="0" err="1"/>
              <a:t>setClip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height)</a:t>
            </a:r>
            <a:br>
              <a:rPr lang="en-US" sz="1700" dirty="0"/>
            </a:br>
            <a:r>
              <a:rPr lang="en-US" sz="1700" dirty="0"/>
              <a:t>	Sets the current clip to the rectangle specified by the given coordinates.</a:t>
            </a:r>
            <a:br>
              <a:rPr lang="en-US" sz="1700" dirty="0"/>
            </a:br>
            <a:r>
              <a:rPr lang="en-US" sz="1700" dirty="0" err="1"/>
              <a:t>clipRect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height)</a:t>
            </a:r>
            <a:br>
              <a:rPr lang="en-US" sz="1700" dirty="0"/>
            </a:br>
            <a:r>
              <a:rPr lang="en-US" sz="1700" dirty="0"/>
              <a:t>	Intersects the current clip with the specified rectangle.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Clip to arbitrary shape</a:t>
            </a:r>
            <a:br>
              <a:rPr lang="en-US" sz="2200" dirty="0"/>
            </a:br>
            <a:r>
              <a:rPr lang="en-US" sz="1700" dirty="0" err="1"/>
              <a:t>setClip</a:t>
            </a:r>
            <a:r>
              <a:rPr lang="en-US" sz="1700" dirty="0"/>
              <a:t>(Shape clip)</a:t>
            </a:r>
            <a:br>
              <a:rPr lang="en-US" sz="1700" dirty="0"/>
            </a:br>
            <a:r>
              <a:rPr lang="en-US" sz="1700" dirty="0"/>
              <a:t>	Sets the current clipping area to an arbitrary clip shape</a:t>
            </a:r>
            <a:r>
              <a:rPr lang="en-US" sz="17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JS</a:t>
            </a:r>
            <a:r>
              <a:rPr lang="en-US" sz="2100" dirty="0"/>
              <a:t>: </a:t>
            </a:r>
            <a:r>
              <a:rPr lang="en-US" sz="2100" dirty="0" err="1"/>
              <a:t>ctx.clip</a:t>
            </a:r>
            <a:r>
              <a:rPr lang="en-US" sz="2100" dirty="0" smtClean="0"/>
              <a:t>();</a:t>
            </a:r>
            <a:endParaRPr lang="en-US" sz="2100" dirty="0"/>
          </a:p>
        </p:txBody>
      </p:sp>
      <p:sp>
        <p:nvSpPr>
          <p:cNvPr id="230404" name="Rectangle 4" descr="Granite"/>
          <p:cNvSpPr>
            <a:spLocks noChangeArrowheads="1"/>
          </p:cNvSpPr>
          <p:nvPr/>
        </p:nvSpPr>
        <p:spPr bwMode="auto">
          <a:xfrm>
            <a:off x="6019800" y="2514600"/>
            <a:ext cx="1981200" cy="144780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5" name="Oval 5"/>
          <p:cNvSpPr>
            <a:spLocks noChangeArrowheads="1"/>
          </p:cNvSpPr>
          <p:nvPr/>
        </p:nvSpPr>
        <p:spPr bwMode="auto">
          <a:xfrm>
            <a:off x="6324600" y="28194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6" name="Rectangle 6"/>
          <p:cNvSpPr>
            <a:spLocks noChangeArrowheads="1"/>
          </p:cNvSpPr>
          <p:nvPr/>
        </p:nvSpPr>
        <p:spPr bwMode="auto">
          <a:xfrm>
            <a:off x="7391400" y="2819400"/>
            <a:ext cx="1219200" cy="914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7" name="Rectangle 7"/>
          <p:cNvSpPr>
            <a:spLocks noChangeArrowheads="1"/>
          </p:cNvSpPr>
          <p:nvPr/>
        </p:nvSpPr>
        <p:spPr bwMode="auto">
          <a:xfrm>
            <a:off x="5410200" y="2286000"/>
            <a:ext cx="1219200" cy="838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0408" name="Picture 8" descr="2D-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1363" y="5029200"/>
            <a:ext cx="1506537" cy="1524000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3869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CB28-1A9B-49FF-A3C3-5167DE355772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“Stencils”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Model is like the stencils used in</a:t>
            </a:r>
            <a:br>
              <a:rPr lang="en-US"/>
            </a:br>
            <a:r>
              <a:rPr lang="en-US"/>
              <a:t>crafts</a:t>
            </a:r>
          </a:p>
          <a:p>
            <a:pPr lvl="1"/>
            <a:r>
              <a:rPr lang="en-US"/>
              <a:t>Only see paint through the “holes”</a:t>
            </a:r>
          </a:p>
          <a:p>
            <a:r>
              <a:rPr lang="en-US"/>
              <a:t>Used for transparency, icons, other effects</a:t>
            </a:r>
          </a:p>
          <a:p>
            <a:r>
              <a:rPr lang="en-US"/>
              <a:t>Uses alpha compositing and shape clip mechanisms in Java</a:t>
            </a:r>
          </a:p>
        </p:txBody>
      </p:sp>
      <p:pic>
        <p:nvPicPr>
          <p:cNvPr id="231428" name="Picture 4" descr="le9014co"/>
          <p:cNvPicPr>
            <a:picLocks noChangeAspect="1" noChangeArrowheads="1"/>
          </p:cNvPicPr>
          <p:nvPr/>
        </p:nvPicPr>
        <p:blipFill>
          <a:blip r:embed="rId3" cstate="print"/>
          <a:srcRect r="28889"/>
          <a:stretch>
            <a:fillRect/>
          </a:stretch>
        </p:blipFill>
        <p:spPr bwMode="auto">
          <a:xfrm>
            <a:off x="6705600" y="1295400"/>
            <a:ext cx="2438400" cy="1679575"/>
          </a:xfrm>
          <a:prstGeom prst="rect">
            <a:avLst/>
          </a:prstGeom>
          <a:noFill/>
        </p:spPr>
      </p:pic>
      <p:pic>
        <p:nvPicPr>
          <p:cNvPr id="231429" name="Picture 5" descr="Pc9804co"/>
          <p:cNvPicPr>
            <a:picLocks noChangeAspect="1" noChangeArrowheads="1"/>
          </p:cNvPicPr>
          <p:nvPr/>
        </p:nvPicPr>
        <p:blipFill>
          <a:blip r:embed="rId4" cstate="print"/>
          <a:srcRect b="51799"/>
          <a:stretch>
            <a:fillRect/>
          </a:stretch>
        </p:blipFill>
        <p:spPr bwMode="auto">
          <a:xfrm>
            <a:off x="5562600" y="304800"/>
            <a:ext cx="3429000" cy="914400"/>
          </a:xfrm>
          <a:prstGeom prst="rect">
            <a:avLst/>
          </a:prstGeom>
          <a:noFill/>
        </p:spPr>
      </p:pic>
      <p:pic>
        <p:nvPicPr>
          <p:cNvPr id="231430" name="Picture 6" descr="starryAp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5715000"/>
            <a:ext cx="4800600" cy="742950"/>
          </a:xfrm>
          <a:prstGeom prst="rect">
            <a:avLst/>
          </a:prstGeom>
          <a:noFill/>
        </p:spPr>
      </p:pic>
      <p:pic>
        <p:nvPicPr>
          <p:cNvPr id="231431" name="Picture 7" descr="starryOutlin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4876800"/>
            <a:ext cx="4857750" cy="731838"/>
          </a:xfrm>
          <a:prstGeom prst="rect">
            <a:avLst/>
          </a:prstGeom>
          <a:noFill/>
        </p:spPr>
      </p:pic>
      <p:pic>
        <p:nvPicPr>
          <p:cNvPr id="231432" name="Picture 8" descr="Starr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4495800"/>
            <a:ext cx="2720975" cy="2160588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91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CE6D-C869-4DA0-B4CF-E466657B74CA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Transformations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160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Supports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Translate - move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Rotate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Scale – change size (including flip = -scale)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Shear</a:t>
            </a:r>
          </a:p>
          <a:p>
            <a:pPr>
              <a:lnSpc>
                <a:spcPct val="90000"/>
              </a:lnSpc>
            </a:pPr>
            <a:r>
              <a:rPr lang="en-US" sz="2600"/>
              <a:t>Can modify any shape, including text</a:t>
            </a:r>
          </a:p>
          <a:p>
            <a:pPr>
              <a:lnSpc>
                <a:spcPct val="90000"/>
              </a:lnSpc>
            </a:pPr>
            <a:r>
              <a:rPr lang="en-US" sz="2600"/>
              <a:t>To fully understand, need matrix algebra: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Affine transformations are based on two-dimensional matrices of the following form:</a:t>
            </a: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a c t</a:t>
            </a:r>
            <a:r>
              <a:rPr lang="en-US" sz="2400" i="1" baseline="-25000">
                <a:latin typeface="Times New Roman" pitchFamily="18" charset="0"/>
              </a:rPr>
              <a:t>x         </a:t>
            </a:r>
            <a:r>
              <a:rPr lang="en-US" sz="2400" i="1">
                <a:latin typeface="Times New Roman" pitchFamily="18" charset="0"/>
              </a:rPr>
              <a:t>x</a:t>
            </a:r>
            <a:endParaRPr lang="en-US" sz="24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b d t</a:t>
            </a:r>
            <a:r>
              <a:rPr lang="en-US" sz="2400" i="1" baseline="-25000">
                <a:latin typeface="Times New Roman" pitchFamily="18" charset="0"/>
              </a:rPr>
              <a:t>y        </a:t>
            </a:r>
            <a:r>
              <a:rPr lang="en-US" sz="2400" i="1">
                <a:latin typeface="Times New Roman" pitchFamily="18" charset="0"/>
              </a:rPr>
              <a:t>y         </a:t>
            </a:r>
            <a:r>
              <a:rPr lang="en-US">
                <a:latin typeface="Times New Roman" pitchFamily="18" charset="0"/>
              </a:rPr>
              <a:t>where </a:t>
            </a:r>
            <a:r>
              <a:rPr lang="en-US" i="1">
                <a:latin typeface="Times New Roman" pitchFamily="18" charset="0"/>
              </a:rPr>
              <a:t>x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ax + cy + t</a:t>
            </a:r>
            <a:r>
              <a:rPr lang="en-US" i="1" baseline="-25000">
                <a:latin typeface="Times New Roman" pitchFamily="18" charset="0"/>
              </a:rPr>
              <a:t>x</a:t>
            </a:r>
            <a:r>
              <a:rPr lang="en-US" i="1">
                <a:latin typeface="Times New Roman" pitchFamily="18" charset="0"/>
              </a:rPr>
              <a:t>  and 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i="1">
                <a:latin typeface="Times New Roman" pitchFamily="18" charset="0"/>
              </a:rPr>
              <a:t>y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bx + dy + t</a:t>
            </a:r>
            <a:r>
              <a:rPr lang="en-US" i="1" baseline="-25000">
                <a:latin typeface="Times New Roman" pitchFamily="18" charset="0"/>
              </a:rPr>
              <a:t>y</a:t>
            </a:r>
            <a:endParaRPr lang="en-US" sz="28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 baseline="-25000">
                <a:latin typeface="Times New Roman" pitchFamily="18" charset="0"/>
              </a:rPr>
              <a:t>                    </a:t>
            </a:r>
            <a:r>
              <a:rPr lang="en-US" sz="2400" i="1">
                <a:latin typeface="Times New Roman" pitchFamily="18" charset="0"/>
              </a:rPr>
              <a:t>1</a:t>
            </a:r>
          </a:p>
        </p:txBody>
      </p:sp>
      <p:pic>
        <p:nvPicPr>
          <p:cNvPr id="232452" name="Picture 4" descr="2D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555875"/>
            <a:ext cx="1603375" cy="1744663"/>
          </a:xfrm>
          <a:prstGeom prst="rect">
            <a:avLst/>
          </a:prstGeom>
          <a:noFill/>
        </p:spPr>
      </p:pic>
      <p:pic>
        <p:nvPicPr>
          <p:cNvPr id="232453" name="Picture 5" descr="2D-5"/>
          <p:cNvPicPr>
            <a:picLocks noChangeAspect="1" noChangeArrowheads="1"/>
          </p:cNvPicPr>
          <p:nvPr/>
        </p:nvPicPr>
        <p:blipFill>
          <a:blip r:embed="rId4" cstate="print"/>
          <a:srcRect l="8234" t="7935" r="9435" b="20662"/>
          <a:stretch>
            <a:fillRect/>
          </a:stretch>
        </p:blipFill>
        <p:spPr bwMode="auto">
          <a:xfrm>
            <a:off x="7391400" y="1600200"/>
            <a:ext cx="762000" cy="685800"/>
          </a:xfrm>
          <a:prstGeom prst="rect">
            <a:avLst/>
          </a:prstGeom>
          <a:noFill/>
        </p:spPr>
      </p:pic>
      <p:grpSp>
        <p:nvGrpSpPr>
          <p:cNvPr id="232454" name="Group 6"/>
          <p:cNvGrpSpPr>
            <a:grpSpLocks/>
          </p:cNvGrpSpPr>
          <p:nvPr/>
        </p:nvGrpSpPr>
        <p:grpSpPr bwMode="auto">
          <a:xfrm>
            <a:off x="1600200" y="5105400"/>
            <a:ext cx="228600" cy="762000"/>
            <a:chOff x="1296" y="3600"/>
            <a:chExt cx="144" cy="432"/>
          </a:xfrm>
        </p:grpSpPr>
        <p:sp>
          <p:nvSpPr>
            <p:cNvPr id="232455" name="Line 7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6" name="Line 8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58" name="Group 10"/>
          <p:cNvGrpSpPr>
            <a:grpSpLocks/>
          </p:cNvGrpSpPr>
          <p:nvPr/>
        </p:nvGrpSpPr>
        <p:grpSpPr bwMode="auto">
          <a:xfrm flipH="1">
            <a:off x="2209800" y="5105400"/>
            <a:ext cx="228600" cy="762000"/>
            <a:chOff x="1296" y="3600"/>
            <a:chExt cx="144" cy="432"/>
          </a:xfrm>
        </p:grpSpPr>
        <p:sp>
          <p:nvSpPr>
            <p:cNvPr id="232459" name="Line 11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0" name="Line 12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1" name="Line 13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2" name="Group 14"/>
          <p:cNvGrpSpPr>
            <a:grpSpLocks/>
          </p:cNvGrpSpPr>
          <p:nvPr/>
        </p:nvGrpSpPr>
        <p:grpSpPr bwMode="auto">
          <a:xfrm>
            <a:off x="2590800" y="5181600"/>
            <a:ext cx="152400" cy="990600"/>
            <a:chOff x="1296" y="3600"/>
            <a:chExt cx="144" cy="432"/>
          </a:xfrm>
        </p:grpSpPr>
        <p:sp>
          <p:nvSpPr>
            <p:cNvPr id="232463" name="Line 15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4" name="Line 16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5" name="Line 17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6" name="Group 18"/>
          <p:cNvGrpSpPr>
            <a:grpSpLocks/>
          </p:cNvGrpSpPr>
          <p:nvPr/>
        </p:nvGrpSpPr>
        <p:grpSpPr bwMode="auto">
          <a:xfrm flipH="1">
            <a:off x="2971800" y="5181600"/>
            <a:ext cx="152400" cy="990600"/>
            <a:chOff x="1296" y="3600"/>
            <a:chExt cx="144" cy="432"/>
          </a:xfrm>
        </p:grpSpPr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564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CE70-C067-452A-A595-EA6EAF960446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Parameters are Passed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pass parameters for drawing operations?</a:t>
            </a:r>
          </a:p>
          <a:p>
            <a:r>
              <a:rPr lang="en-US"/>
              <a:t>Issue: Lots of parameters control the drawing of objects. </a:t>
            </a:r>
          </a:p>
          <a:p>
            <a:pPr lvl="1"/>
            <a:r>
              <a:rPr lang="en-US"/>
              <a:t>X drawline has at least 19</a:t>
            </a:r>
          </a:p>
          <a:p>
            <a:pPr lvl="1"/>
            <a:r>
              <a:rPr lang="en-US"/>
              <a:t>How many for Java swing?</a:t>
            </a:r>
          </a:p>
          <a:p>
            <a:pPr lvl="2"/>
            <a:r>
              <a:rPr lang="en-US"/>
              <a:t>Adds (at least): transformation matrix, antialiasing and other renderinghints, what else?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338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A1AB-0E09-4B26-A8DA-4F9219AAE897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DrawLine</a:t>
            </a:r>
            <a:r>
              <a:rPr lang="en-US" dirty="0" smtClean="0"/>
              <a:t> </a:t>
            </a:r>
            <a:r>
              <a:rPr lang="en-US" dirty="0"/>
              <a:t>Parameters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41775" cy="4411662"/>
          </a:xfrm>
        </p:spPr>
        <p:txBody>
          <a:bodyPr/>
          <a:lstStyle/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 smtClean="0"/>
              <a:t>Window in </a:t>
            </a:r>
            <a:r>
              <a:rPr lang="en-US" sz="2200" dirty="0"/>
              <a:t>which to draw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relative-p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line-width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draw function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background-color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foreground-color 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19263"/>
            <a:ext cx="4043362" cy="4411662"/>
          </a:xfrm>
        </p:spPr>
        <p:txBody>
          <a:bodyPr/>
          <a:lstStyle/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cap style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line style (solid, dashed, double-dashed)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pattern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offset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bitmap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X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Y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clip mask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plane mask (for drawing on specific planes)</a:t>
            </a:r>
            <a:endParaRPr lang="en-US" sz="39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677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93-DCB0-40FE-8EBD-8FD3777F3561}" type="slidenum">
              <a:rPr lang="en-US" altLang="en-US"/>
              <a:pPr/>
              <a:t>59</a:t>
            </a:fld>
            <a:endParaRPr lang="en-US" alt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Pass Parameters?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Three basic possibilities</a:t>
            </a:r>
          </a:p>
          <a:p>
            <a:pPr lvl="1"/>
            <a:r>
              <a:rPr lang="en-US"/>
              <a:t>Pass all parameters with each operation</a:t>
            </a:r>
          </a:p>
          <a:p>
            <a:pPr lvl="2"/>
            <a:r>
              <a:rPr lang="en-US"/>
              <a:t>DrawLine(70,30,70,200, Red, ......)</a:t>
            </a:r>
          </a:p>
          <a:p>
            <a:pPr lvl="2"/>
            <a:r>
              <a:rPr lang="en-US"/>
              <a:t>- too many parameters</a:t>
            </a:r>
          </a:p>
          <a:p>
            <a:pPr lvl="2"/>
            <a:r>
              <a:rPr lang="en-US"/>
              <a:t>Not really used by any modern system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9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vs. Painting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Drawing = SVG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Painting = Canvas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" name="Content Placeholder 5"/>
          <p:cNvSpPr txBox="1">
            <a:spLocks/>
          </p:cNvSpPr>
          <p:nvPr/>
        </p:nvSpPr>
        <p:spPr bwMode="auto">
          <a:xfrm>
            <a:off x="2921000" y="4325256"/>
            <a:ext cx="4038600" cy="195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Hybrid (both)</a:t>
            </a:r>
          </a:p>
        </p:txBody>
      </p:sp>
    </p:spTree>
    <p:extLst>
      <p:ext uri="{BB962C8B-B14F-4D97-AF65-F5344CB8AC3E}">
        <p14:creationId xmlns:p14="http://schemas.microsoft.com/office/powerpoint/2010/main" val="49655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E78A-AC95-42E9-A6B4-0C2EC053765A}" type="slidenum">
              <a:rPr lang="en-US" altLang="en-US"/>
              <a:pPr/>
              <a:t>60</a:t>
            </a:fld>
            <a:endParaRPr lang="en-US" alt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2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All parameters stored in the system</a:t>
            </a:r>
          </a:p>
          <a:p>
            <a:pPr lvl="2"/>
            <a:r>
              <a:rPr lang="en-US" dirty="0"/>
              <a:t>Used by </a:t>
            </a:r>
            <a:r>
              <a:rPr lang="en-US" dirty="0" smtClean="0"/>
              <a:t>Macintosh</a:t>
            </a:r>
            <a:r>
              <a:rPr lang="en-US" dirty="0"/>
              <a:t>, Display Postscript, </a:t>
            </a:r>
            <a:r>
              <a:rPr lang="en-US" dirty="0" smtClean="0"/>
              <a:t>etc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Sometimes called the “pen”</a:t>
            </a:r>
          </a:p>
          <a:p>
            <a:pPr lvl="2"/>
            <a:r>
              <a:rPr lang="en-US" dirty="0"/>
              <a:t>Example (pseudo code): </a:t>
            </a:r>
          </a:p>
          <a:p>
            <a:pPr lvl="3"/>
            <a:r>
              <a:rPr lang="en-US" dirty="0" err="1"/>
              <a:t>SetColor</a:t>
            </a:r>
            <a:r>
              <a:rPr lang="en-US" dirty="0"/>
              <a:t>(Red)</a:t>
            </a:r>
            <a:br>
              <a:rPr lang="en-US" dirty="0"/>
            </a:br>
            <a:r>
              <a:rPr lang="en-US" dirty="0" err="1"/>
              <a:t>MoveTo</a:t>
            </a:r>
            <a:r>
              <a:rPr lang="en-US" dirty="0"/>
              <a:t>(70, 30)</a:t>
            </a:r>
            <a:br>
              <a:rPr lang="en-US" dirty="0"/>
            </a:br>
            <a:r>
              <a:rPr lang="en-US" dirty="0" err="1"/>
              <a:t>DrawTo</a:t>
            </a:r>
            <a:r>
              <a:rPr lang="en-US" dirty="0"/>
              <a:t>(70, 200)</a:t>
            </a:r>
          </a:p>
          <a:p>
            <a:pPr lvl="2"/>
            <a:r>
              <a:rPr lang="en-US" dirty="0"/>
              <a:t>+ Fewer parameters to calls</a:t>
            </a:r>
          </a:p>
          <a:p>
            <a:pPr lvl="2"/>
            <a:r>
              <a:rPr lang="en-US" dirty="0"/>
              <a:t>+ Don't have to set properties don't care about </a:t>
            </a:r>
          </a:p>
          <a:p>
            <a:pPr lvl="2"/>
            <a:r>
              <a:rPr lang="en-US" dirty="0"/>
              <a:t>- Interrupts, multi-processing, may result in unexpected settings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06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7C19-18A0-4D3E-AE4F-E44DE4E722CE}" type="slidenum">
              <a:rPr lang="en-US" altLang="en-US"/>
              <a:pPr/>
              <a:t>61</a:t>
            </a:fld>
            <a:endParaRPr lang="en-US" altLang="en-US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3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2638" y="1417638"/>
            <a:ext cx="7794625" cy="4713287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Store parameters in an object</a:t>
            </a:r>
          </a:p>
          <a:p>
            <a:pPr lvl="2"/>
            <a:r>
              <a:rPr lang="en-US" dirty="0"/>
              <a:t>JavaScript </a:t>
            </a:r>
            <a:r>
              <a:rPr lang="en-US" dirty="0" smtClean="0"/>
              <a:t>canvas “context”</a:t>
            </a:r>
          </a:p>
          <a:p>
            <a:pPr lvl="3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canvas.getContext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("2d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/>
              <a:t>X </a:t>
            </a:r>
            <a:r>
              <a:rPr lang="en-US" dirty="0"/>
              <a:t>= “graphics context”</a:t>
            </a:r>
          </a:p>
          <a:p>
            <a:pPr lvl="2"/>
            <a:r>
              <a:rPr lang="en-US" dirty="0" smtClean="0"/>
              <a:t>Windows </a:t>
            </a:r>
            <a:r>
              <a:rPr lang="en-US" dirty="0"/>
              <a:t>= “device context”</a:t>
            </a:r>
          </a:p>
          <a:p>
            <a:pPr lvl="3"/>
            <a:r>
              <a:rPr lang="en-US" dirty="0"/>
              <a:t>corresponds to surface, but can push and pop</a:t>
            </a:r>
          </a:p>
          <a:p>
            <a:pPr lvl="2"/>
            <a:r>
              <a:rPr lang="en-US" dirty="0"/>
              <a:t>Java</a:t>
            </a:r>
          </a:p>
          <a:p>
            <a:pPr lvl="3"/>
            <a:r>
              <a:rPr lang="en-US" dirty="0"/>
              <a:t>“Graphics”, Graphics2D, Graphics3D objects</a:t>
            </a:r>
          </a:p>
          <a:p>
            <a:pPr lvl="4"/>
            <a:r>
              <a:rPr lang="en-US" dirty="0"/>
              <a:t>Lots of </a:t>
            </a:r>
            <a:r>
              <a:rPr lang="en-US" dirty="0" smtClean="0"/>
              <a:t>settings</a:t>
            </a:r>
          </a:p>
          <a:p>
            <a:pPr lvl="2"/>
            <a:r>
              <a:rPr lang="en-US" dirty="0" smtClean="0"/>
              <a:t>Android</a:t>
            </a:r>
          </a:p>
          <a:p>
            <a:pPr lvl="3"/>
            <a:r>
              <a:rPr lang="en-US" dirty="0" smtClean="0"/>
              <a:t>Has BOTH graphics object and Paint object</a:t>
            </a:r>
          </a:p>
          <a:p>
            <a:pPr lvl="3"/>
            <a:r>
              <a:rPr lang="en-US" dirty="0" smtClean="0"/>
              <a:t>Parameters are in the Paint object</a:t>
            </a:r>
          </a:p>
          <a:p>
            <a:pPr lvl="3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8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machines were all monochrome</a:t>
            </a:r>
          </a:p>
          <a:p>
            <a:pPr lvl="1"/>
            <a:r>
              <a:rPr lang="en-US" dirty="0" smtClean="0"/>
              <a:t>Each pixel was black or white</a:t>
            </a:r>
          </a:p>
          <a:p>
            <a:r>
              <a:rPr lang="en-US" dirty="0" smtClean="0"/>
              <a:t>Slow graphics</a:t>
            </a:r>
          </a:p>
          <a:p>
            <a:r>
              <a:rPr lang="en-US" dirty="0" smtClean="0"/>
              <a:t>Tricks for highlighting</a:t>
            </a:r>
            <a:br>
              <a:rPr lang="en-US" dirty="0" smtClean="0"/>
            </a:br>
            <a:r>
              <a:rPr lang="en-US" dirty="0" smtClean="0"/>
              <a:t>and “grey”</a:t>
            </a:r>
          </a:p>
          <a:p>
            <a:pPr lvl="1"/>
            <a:r>
              <a:rPr lang="en-US" dirty="0" smtClean="0"/>
              <a:t>“halftone” – </a:t>
            </a:r>
            <a:r>
              <a:rPr lang="en-US" smtClean="0"/>
              <a:t>every other</a:t>
            </a:r>
            <a:br>
              <a:rPr lang="en-US" smtClean="0"/>
            </a:br>
            <a:r>
              <a:rPr lang="en-US" smtClean="0"/>
              <a:t>pixel 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62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2181313"/>
            <a:ext cx="3343105" cy="432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3526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F3EA-A1A8-41D1-8123-9D807394D0DE}" type="slidenum">
              <a:rPr lang="en-US" altLang="en-US"/>
              <a:pPr/>
              <a:t>63</a:t>
            </a:fld>
            <a:endParaRPr lang="en-US" altLang="en-US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701675"/>
            <a:ext cx="5334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 Function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</p:spPr>
        <p:txBody>
          <a:bodyPr/>
          <a:lstStyle/>
          <a:p>
            <a:r>
              <a:rPr lang="en-US" sz="2600" dirty="0"/>
              <a:t>Replace (COPY)</a:t>
            </a:r>
          </a:p>
          <a:p>
            <a:r>
              <a:rPr lang="en-US" sz="2600" dirty="0"/>
              <a:t>XOR</a:t>
            </a:r>
          </a:p>
          <a:p>
            <a:r>
              <a:rPr lang="en-US" sz="2600" dirty="0"/>
              <a:t>And, OR, NOT, etc.</a:t>
            </a:r>
          </a:p>
          <a:p>
            <a:r>
              <a:rPr lang="en-US" sz="2600" dirty="0"/>
              <a:t>Makes it important to do the points only once</a:t>
            </a:r>
          </a:p>
          <a:p>
            <a:r>
              <a:rPr lang="en-US" sz="2600" dirty="0"/>
              <a:t>Anything XOR BLACK = inverted anything, XOR again and get original: </a:t>
            </a:r>
          </a:p>
          <a:p>
            <a:r>
              <a:rPr lang="en-US" sz="2600" dirty="0"/>
              <a:t>AND useful for making holes</a:t>
            </a:r>
          </a:p>
          <a:p>
            <a:r>
              <a:rPr lang="en-US" sz="2600" dirty="0"/>
              <a:t>Doesn’t work well in color</a:t>
            </a:r>
          </a:p>
          <a:p>
            <a:r>
              <a:rPr lang="en-US" sz="2600" dirty="0"/>
              <a:t>Java: Paint or XOR (</a:t>
            </a:r>
            <a:r>
              <a:rPr lang="en-US" sz="2600" b="1" dirty="0" err="1">
                <a:hlinkClick r:id="rId4"/>
              </a:rPr>
              <a:t>setXORMode</a:t>
            </a:r>
            <a:r>
              <a:rPr lang="en-US" sz="2600" dirty="0"/>
              <a:t> or </a:t>
            </a:r>
            <a:r>
              <a:rPr lang="en-US" sz="2600" b="1" dirty="0">
                <a:hlinkClick r:id="rId4"/>
              </a:rPr>
              <a:t>setPaintMode</a:t>
            </a:r>
            <a:r>
              <a:rPr lang="en-US" sz="2600" dirty="0"/>
              <a:t>)</a:t>
            </a:r>
          </a:p>
        </p:txBody>
      </p:sp>
      <p:pic>
        <p:nvPicPr>
          <p:cNvPr id="206854" name="Picture 6" descr="lect10x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729288"/>
            <a:ext cx="6003925" cy="976312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702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EA1-850C-420A-B31F-29FA1E304841}" type="slidenum">
              <a:rPr lang="en-US" altLang="en-US"/>
              <a:pPr/>
              <a:t>64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RasterOp (BitBlt, CopyArea)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Copy an area of the screen</a:t>
            </a:r>
            <a:br>
              <a:rPr lang="en-US" sz="2600" dirty="0"/>
            </a:br>
            <a:r>
              <a:rPr lang="en-US" sz="1700" dirty="0" err="1">
                <a:hlinkClick r:id="rId3"/>
              </a:rPr>
              <a:t>graphics.copyArea</a:t>
            </a:r>
            <a:r>
              <a:rPr lang="en-US" sz="1700" dirty="0">
                <a:hlinkClick r:id="rId3"/>
              </a:rPr>
              <a:t> 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dx</a:t>
            </a:r>
            <a:r>
              <a:rPr lang="en-US" sz="1700" dirty="0"/>
              <a:t>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dy</a:t>
            </a:r>
            <a:r>
              <a:rPr lang="en-US" sz="1700" dirty="0"/>
              <a:t>)</a:t>
            </a:r>
            <a:br>
              <a:rPr lang="en-US" sz="1700" dirty="0"/>
            </a:br>
            <a:r>
              <a:rPr lang="en-US" sz="1700" dirty="0"/>
              <a:t>Copies an area of the component by a distance specified by </a:t>
            </a:r>
            <a:r>
              <a:rPr lang="en-US" sz="1700" dirty="0" err="1"/>
              <a:t>dx</a:t>
            </a:r>
            <a:r>
              <a:rPr lang="en-US" sz="1700" dirty="0"/>
              <a:t> and dy.</a:t>
            </a:r>
            <a:r>
              <a:rPr lang="en-US" sz="1900" dirty="0"/>
              <a:t>  </a:t>
            </a:r>
          </a:p>
          <a:p>
            <a:r>
              <a:rPr lang="en-US" sz="2600" dirty="0"/>
              <a:t>Used to have ability to combine with destination using Boolean combinations </a:t>
            </a:r>
          </a:p>
          <a:p>
            <a:r>
              <a:rPr lang="en-US" sz="2600" dirty="0"/>
              <a:t>Useful for moving, scrolling, erasing &amp; filling rectangles, etc. </a:t>
            </a:r>
          </a:p>
          <a:p>
            <a:r>
              <a:rPr lang="en-US" sz="2600" dirty="0" err="1"/>
              <a:t>SmallTalk</a:t>
            </a:r>
            <a:r>
              <a:rPr lang="en-US" sz="2600" dirty="0"/>
              <a:t> investigated using it for rotate, scaling, etc. </a:t>
            </a:r>
          </a:p>
          <a:p>
            <a:r>
              <a:rPr lang="en-US" sz="2600" dirty="0"/>
              <a:t>Not nearly as useful in color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2932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DCF0D-0337-4BE2-9822-39596CD6431E}" type="slidenum">
              <a:rPr lang="en-US" altLang="en-US"/>
              <a:pPr/>
              <a:t>65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 Buffering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Save an extra picture </a:t>
            </a:r>
            <a:r>
              <a:rPr lang="en-US" dirty="0" err="1"/>
              <a:t>offscreen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Smoother animations </a:t>
            </a:r>
          </a:p>
          <a:p>
            <a:pPr lvl="1"/>
            <a:r>
              <a:rPr lang="en-US" dirty="0"/>
              <a:t>Save hidden parts of windows </a:t>
            </a:r>
          </a:p>
          <a:p>
            <a:r>
              <a:rPr lang="en-US" dirty="0"/>
              <a:t>= “Backing store” </a:t>
            </a:r>
          </a:p>
          <a:p>
            <a:r>
              <a:rPr lang="en-US" dirty="0"/>
              <a:t>Use two buffers for special effects, faster refresh </a:t>
            </a:r>
          </a:p>
          <a:p>
            <a:r>
              <a:rPr lang="en-US" dirty="0"/>
              <a:t>“Save-under” for </a:t>
            </a:r>
            <a:r>
              <a:rPr lang="en-US" dirty="0" smtClean="0"/>
              <a:t>pop-ups</a:t>
            </a:r>
          </a:p>
          <a:p>
            <a:r>
              <a:rPr lang="en-US" dirty="0" smtClean="0"/>
              <a:t>Use this for the temporary canvas for homework3</a:t>
            </a:r>
          </a:p>
          <a:p>
            <a:pPr lvl="1"/>
            <a:r>
              <a:rPr lang="en-US" dirty="0" smtClean="0"/>
              <a:t>Need a way to draw interim feedback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78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87" y="165780"/>
            <a:ext cx="8454571" cy="842282"/>
          </a:xfrm>
        </p:spPr>
        <p:txBody>
          <a:bodyPr/>
          <a:lstStyle/>
          <a:p>
            <a:r>
              <a:rPr lang="en-US" dirty="0" smtClean="0"/>
              <a:t>Double Buffering (for a Canvas)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458" y="1051604"/>
            <a:ext cx="8229600" cy="514599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Make an off-screen</a:t>
            </a:r>
            <a:br>
              <a:rPr lang="en-US" dirty="0" smtClean="0"/>
            </a:br>
            <a:r>
              <a:rPr lang="en-US" dirty="0" smtClean="0"/>
              <a:t>copy of screen</a:t>
            </a:r>
          </a:p>
          <a:p>
            <a:r>
              <a:rPr lang="en-US" dirty="0" smtClean="0"/>
              <a:t>2</a:t>
            </a:r>
            <a:r>
              <a:rPr lang="en-US" dirty="0" smtClean="0"/>
              <a:t>. Draw interim object</a:t>
            </a:r>
            <a:br>
              <a:rPr lang="en-US" dirty="0" smtClean="0"/>
            </a:br>
            <a:r>
              <a:rPr lang="en-US" dirty="0" smtClean="0"/>
              <a:t>on-screen</a:t>
            </a:r>
          </a:p>
          <a:p>
            <a:r>
              <a:rPr lang="en-US" dirty="0" smtClean="0"/>
              <a:t>3</a:t>
            </a:r>
            <a:r>
              <a:rPr lang="en-US" dirty="0" smtClean="0"/>
              <a:t>. Erase by copying</a:t>
            </a:r>
            <a:br>
              <a:rPr lang="en-US" dirty="0" smtClean="0"/>
            </a:br>
            <a:r>
              <a:rPr lang="en-US" dirty="0" smtClean="0"/>
              <a:t>off-screen one to</a:t>
            </a:r>
            <a:br>
              <a:rPr lang="en-US" dirty="0" smtClean="0"/>
            </a:br>
            <a:r>
              <a:rPr lang="en-US" dirty="0" smtClean="0"/>
              <a:t>on-screen</a:t>
            </a:r>
          </a:p>
          <a:p>
            <a:r>
              <a:rPr lang="en-US" dirty="0" smtClean="0"/>
              <a:t>Repeat steps 2-3 as</a:t>
            </a:r>
            <a:br>
              <a:rPr lang="en-US" dirty="0" smtClean="0"/>
            </a:br>
            <a:r>
              <a:rPr lang="en-US" dirty="0" smtClean="0"/>
              <a:t>interim object moves</a:t>
            </a:r>
            <a:endParaRPr lang="en-US" dirty="0" smtClean="0"/>
          </a:p>
          <a:p>
            <a:r>
              <a:rPr lang="en-US" dirty="0" smtClean="0"/>
              <a:t>(or make permanent by</a:t>
            </a:r>
            <a:br>
              <a:rPr lang="en-US" dirty="0" smtClean="0"/>
            </a:br>
            <a:r>
              <a:rPr lang="en-US" dirty="0" smtClean="0"/>
              <a:t>copying to off-screen)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66</a:t>
            </a:fld>
            <a:endParaRPr lang="en-US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7369529" y="1037090"/>
            <a:ext cx="1538514" cy="1509486"/>
            <a:chOff x="812800" y="2656114"/>
            <a:chExt cx="1538514" cy="1509486"/>
          </a:xfrm>
        </p:grpSpPr>
        <p:sp>
          <p:nvSpPr>
            <p:cNvPr id="6" name="Rectangle 5"/>
            <p:cNvSpPr/>
            <p:nvPr/>
          </p:nvSpPr>
          <p:spPr bwMode="auto">
            <a:xfrm>
              <a:off x="812800" y="2656114"/>
              <a:ext cx="1538514" cy="150948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1074057" y="2844800"/>
              <a:ext cx="478972" cy="47897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1483360" y="3410857"/>
              <a:ext cx="589280" cy="508000"/>
            </a:xfrm>
            <a:prstGeom prst="triangl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68588" y="1051605"/>
            <a:ext cx="1538514" cy="1509486"/>
            <a:chOff x="4481286" y="2307771"/>
            <a:chExt cx="1538514" cy="1509486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81286" y="2307771"/>
              <a:ext cx="1538514" cy="150948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4742543" y="2496457"/>
              <a:ext cx="478972" cy="47897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Isosceles Triangle 14"/>
            <p:cNvSpPr/>
            <p:nvPr/>
          </p:nvSpPr>
          <p:spPr bwMode="auto">
            <a:xfrm>
              <a:off x="5151846" y="3062514"/>
              <a:ext cx="589280" cy="508000"/>
            </a:xfrm>
            <a:prstGeom prst="triangl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369529" y="2775631"/>
            <a:ext cx="1538514" cy="1509486"/>
            <a:chOff x="4452258" y="4572000"/>
            <a:chExt cx="1538514" cy="1509486"/>
          </a:xfrm>
        </p:grpSpPr>
        <p:sp>
          <p:nvSpPr>
            <p:cNvPr id="20" name="Rectangle 19"/>
            <p:cNvSpPr/>
            <p:nvPr/>
          </p:nvSpPr>
          <p:spPr bwMode="auto">
            <a:xfrm>
              <a:off x="4452258" y="4572000"/>
              <a:ext cx="1538514" cy="150948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4713515" y="4760686"/>
              <a:ext cx="478972" cy="47897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Isosceles Triangle 21"/>
            <p:cNvSpPr/>
            <p:nvPr/>
          </p:nvSpPr>
          <p:spPr bwMode="auto">
            <a:xfrm>
              <a:off x="5122818" y="5326743"/>
              <a:ext cx="589280" cy="508000"/>
            </a:xfrm>
            <a:prstGeom prst="triangl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272214" y="2775631"/>
            <a:ext cx="1538514" cy="1509486"/>
            <a:chOff x="812800" y="2656114"/>
            <a:chExt cx="1538514" cy="1509486"/>
          </a:xfrm>
        </p:grpSpPr>
        <p:sp>
          <p:nvSpPr>
            <p:cNvPr id="17" name="Rectangle 16"/>
            <p:cNvSpPr/>
            <p:nvPr/>
          </p:nvSpPr>
          <p:spPr bwMode="auto">
            <a:xfrm>
              <a:off x="812800" y="2656114"/>
              <a:ext cx="1538514" cy="150948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1074057" y="2844800"/>
              <a:ext cx="478972" cy="47897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Isosceles Triangle 18"/>
            <p:cNvSpPr/>
            <p:nvPr/>
          </p:nvSpPr>
          <p:spPr bwMode="auto">
            <a:xfrm>
              <a:off x="1483360" y="3410857"/>
              <a:ext cx="589280" cy="508000"/>
            </a:xfrm>
            <a:prstGeom prst="triangl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3" name="Oval 22"/>
          <p:cNvSpPr/>
          <p:nvPr/>
        </p:nvSpPr>
        <p:spPr bwMode="auto">
          <a:xfrm>
            <a:off x="6171737" y="3393827"/>
            <a:ext cx="276497" cy="276497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7369529" y="4488546"/>
            <a:ext cx="1538514" cy="1509486"/>
            <a:chOff x="812800" y="2656114"/>
            <a:chExt cx="1538514" cy="1509486"/>
          </a:xfrm>
        </p:grpSpPr>
        <p:sp>
          <p:nvSpPr>
            <p:cNvPr id="28" name="Rectangle 27"/>
            <p:cNvSpPr/>
            <p:nvPr/>
          </p:nvSpPr>
          <p:spPr bwMode="auto">
            <a:xfrm>
              <a:off x="812800" y="2656114"/>
              <a:ext cx="1538514" cy="150948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1074057" y="2844800"/>
              <a:ext cx="478972" cy="47897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Isosceles Triangle 29"/>
            <p:cNvSpPr/>
            <p:nvPr/>
          </p:nvSpPr>
          <p:spPr bwMode="auto">
            <a:xfrm>
              <a:off x="1483360" y="3410857"/>
              <a:ext cx="589280" cy="508000"/>
            </a:xfrm>
            <a:prstGeom prst="triangl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268588" y="4503061"/>
            <a:ext cx="1538514" cy="1509486"/>
            <a:chOff x="4481286" y="2307771"/>
            <a:chExt cx="1538514" cy="1509486"/>
          </a:xfrm>
        </p:grpSpPr>
        <p:sp>
          <p:nvSpPr>
            <p:cNvPr id="32" name="Rectangle 31"/>
            <p:cNvSpPr/>
            <p:nvPr/>
          </p:nvSpPr>
          <p:spPr bwMode="auto">
            <a:xfrm>
              <a:off x="4481286" y="2307771"/>
              <a:ext cx="1538514" cy="150948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4742543" y="2496457"/>
              <a:ext cx="478972" cy="47897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Isosceles Triangle 33"/>
            <p:cNvSpPr/>
            <p:nvPr/>
          </p:nvSpPr>
          <p:spPr bwMode="auto">
            <a:xfrm>
              <a:off x="5151846" y="3062514"/>
              <a:ext cx="589280" cy="508000"/>
            </a:xfrm>
            <a:prstGeom prst="triangle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36" name="Straight Arrow Connector 35"/>
          <p:cNvCxnSpPr/>
          <p:nvPr/>
        </p:nvCxnSpPr>
        <p:spPr bwMode="auto">
          <a:xfrm flipH="1" flipV="1">
            <a:off x="6843387" y="5257804"/>
            <a:ext cx="453572" cy="1560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6850644" y="1690235"/>
            <a:ext cx="518885" cy="5805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7585639" y="5921462"/>
            <a:ext cx="1180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Offscreen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</a:t>
            </a:r>
            <a:r>
              <a:rPr lang="en-US" b="1" u="sng" dirty="0" smtClean="0"/>
              <a:t>in</a:t>
            </a:r>
            <a:r>
              <a:rPr lang="en-US" dirty="0" smtClean="0"/>
              <a:t>visible)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547781" y="5921462"/>
            <a:ext cx="1180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Onscreen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(visible)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47781" y="1741118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4950803" y="3359285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4949167" y="5050139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3.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34416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94746"/>
          </a:xfrm>
        </p:spPr>
        <p:txBody>
          <a:bodyPr/>
          <a:lstStyle/>
          <a:p>
            <a:r>
              <a:rPr lang="en-US" dirty="0" smtClean="0"/>
              <a:t>Flood Fill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009743"/>
            <a:ext cx="8229600" cy="242059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You will do this for </a:t>
            </a:r>
            <a:r>
              <a:rPr lang="en-US" dirty="0" smtClean="0">
                <a:hlinkClick r:id="rId2"/>
              </a:rPr>
              <a:t>homework 3</a:t>
            </a:r>
            <a:endParaRPr lang="en-US" dirty="0" smtClean="0"/>
          </a:p>
          <a:p>
            <a:pPr lvl="1"/>
            <a:r>
              <a:rPr lang="en-US" dirty="0" smtClean="0"/>
              <a:t>We give you an implementation</a:t>
            </a:r>
          </a:p>
          <a:p>
            <a:r>
              <a:rPr lang="en-US" dirty="0" smtClean="0"/>
              <a:t>Only available in painting</a:t>
            </a:r>
            <a:br>
              <a:rPr lang="en-US" dirty="0" smtClean="0"/>
            </a:br>
            <a:r>
              <a:rPr lang="en-US" dirty="0" smtClean="0"/>
              <a:t>programs</a:t>
            </a:r>
          </a:p>
          <a:p>
            <a:r>
              <a:rPr lang="en-US" dirty="0" smtClean="0"/>
              <a:t>Issue: anti-aliasing</a:t>
            </a:r>
          </a:p>
          <a:p>
            <a:pPr lvl="1"/>
            <a:r>
              <a:rPr lang="en-US" dirty="0" smtClean="0"/>
              <a:t>Don’t worry about it for hw3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67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5041"/>
            <a:ext cx="4093029" cy="252870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/>
          <a:srcRect t="31086"/>
          <a:stretch/>
        </p:blipFill>
        <p:spPr>
          <a:xfrm>
            <a:off x="6674136" y="219698"/>
            <a:ext cx="2341821" cy="1662759"/>
          </a:xfrm>
          <a:prstGeom prst="rect">
            <a:avLst/>
          </a:prstGeom>
        </p:spPr>
      </p:pic>
      <p:pic>
        <p:nvPicPr>
          <p:cNvPr id="4098" name="Picture 2" descr="C:\Users\bam\AppData\Local\Temp\SNAGHTMLb606c2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282" y="1602164"/>
            <a:ext cx="273367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3195" y="4723502"/>
            <a:ext cx="2821234" cy="1982098"/>
          </a:xfrm>
          <a:prstGeom prst="rect">
            <a:avLst/>
          </a:prstGeom>
          <a:ln>
            <a:solidFill>
              <a:srgbClr val="3399FF"/>
            </a:solidFill>
          </a:ln>
        </p:spPr>
      </p:pic>
      <p:cxnSp>
        <p:nvCxnSpPr>
          <p:cNvPr id="21" name="Straight Arrow Connector 20"/>
          <p:cNvCxnSpPr/>
          <p:nvPr/>
        </p:nvCxnSpPr>
        <p:spPr bwMode="auto">
          <a:xfrm>
            <a:off x="1451429" y="5312230"/>
            <a:ext cx="1930400" cy="435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4262" y="3773715"/>
            <a:ext cx="4321695" cy="3084286"/>
          </a:xfrm>
          <a:prstGeom prst="rect">
            <a:avLst/>
          </a:prstGeom>
        </p:spPr>
      </p:pic>
      <p:pic>
        <p:nvPicPr>
          <p:cNvPr id="25" name="Picture 24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46406" y="3535041"/>
            <a:ext cx="2457143" cy="1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333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vs. Painting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Drawing</a:t>
            </a:r>
          </a:p>
          <a:p>
            <a:pPr lvl="1"/>
            <a:r>
              <a:rPr lang="en-US" dirty="0" smtClean="0"/>
              <a:t>PowerPoint</a:t>
            </a:r>
          </a:p>
          <a:p>
            <a:pPr lvl="1"/>
            <a:r>
              <a:rPr lang="en-US" dirty="0" smtClean="0"/>
              <a:t>MacDraw</a:t>
            </a:r>
          </a:p>
          <a:p>
            <a:pPr lvl="1"/>
            <a:r>
              <a:rPr lang="en-US" dirty="0" smtClean="0"/>
              <a:t>Adobe Illustrator</a:t>
            </a:r>
          </a:p>
          <a:p>
            <a:pPr lvl="1"/>
            <a:r>
              <a:rPr lang="en-US" dirty="0" smtClean="0"/>
              <a:t>Adobe InDesign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Painting</a:t>
            </a:r>
          </a:p>
          <a:p>
            <a:pPr lvl="1"/>
            <a:r>
              <a:rPr lang="en-US" dirty="0" smtClean="0"/>
              <a:t>Microsoft Paint</a:t>
            </a:r>
          </a:p>
          <a:p>
            <a:pPr lvl="1"/>
            <a:r>
              <a:rPr lang="en-US" dirty="0" err="1" smtClean="0"/>
              <a:t>MacPaint</a:t>
            </a:r>
            <a:endParaRPr lang="en-US" dirty="0" smtClean="0"/>
          </a:p>
          <a:p>
            <a:pPr lvl="1"/>
            <a:r>
              <a:rPr lang="en-US" dirty="0" err="1" smtClean="0"/>
              <a:t>Snagit</a:t>
            </a:r>
            <a:r>
              <a:rPr lang="en-US" dirty="0" smtClean="0"/>
              <a:t> Editor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7" name="Content Placeholder 5"/>
          <p:cNvSpPr txBox="1">
            <a:spLocks/>
          </p:cNvSpPr>
          <p:nvPr/>
        </p:nvSpPr>
        <p:spPr bwMode="auto">
          <a:xfrm>
            <a:off x="2921000" y="4325256"/>
            <a:ext cx="4038600" cy="195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Hybrid (both)</a:t>
            </a:r>
          </a:p>
          <a:p>
            <a:pPr lvl="1"/>
            <a:r>
              <a:rPr lang="en-US" kern="0" dirty="0" smtClean="0"/>
              <a:t>Photoshop</a:t>
            </a:r>
          </a:p>
        </p:txBody>
      </p:sp>
    </p:spTree>
    <p:extLst>
      <p:ext uri="{BB962C8B-B14F-4D97-AF65-F5344CB8AC3E}">
        <p14:creationId xmlns:p14="http://schemas.microsoft.com/office/powerpoint/2010/main" val="4029515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vs. Painting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Drawing</a:t>
            </a:r>
          </a:p>
          <a:p>
            <a:pPr lvl="1"/>
            <a:r>
              <a:rPr lang="en-US" dirty="0" smtClean="0"/>
              <a:t>Graphical objects maintain their integrity </a:t>
            </a:r>
            <a:r>
              <a:rPr lang="en-US" i="1" dirty="0" smtClean="0"/>
              <a:t>after </a:t>
            </a:r>
            <a:r>
              <a:rPr lang="en-US" dirty="0" smtClean="0"/>
              <a:t>being drawn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Painting</a:t>
            </a:r>
          </a:p>
          <a:p>
            <a:pPr lvl="1"/>
            <a:r>
              <a:rPr lang="en-US" dirty="0" smtClean="0"/>
              <a:t>Objects just become pixels </a:t>
            </a:r>
            <a:r>
              <a:rPr lang="en-US" i="1" dirty="0" smtClean="0"/>
              <a:t>after</a:t>
            </a:r>
            <a:r>
              <a:rPr lang="en-US" dirty="0" smtClean="0"/>
              <a:t> being drawn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28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vs. Painting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7318"/>
            <a:ext cx="4038600" cy="51387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Drawing</a:t>
            </a:r>
          </a:p>
          <a:p>
            <a:pPr lvl="1"/>
            <a:r>
              <a:rPr lang="en-US" dirty="0" smtClean="0"/>
              <a:t>Graphical objects maintain their integrity </a:t>
            </a:r>
            <a:r>
              <a:rPr lang="en-US" i="1" dirty="0" smtClean="0"/>
              <a:t>after </a:t>
            </a:r>
            <a:r>
              <a:rPr lang="en-US" dirty="0" smtClean="0"/>
              <a:t>being drawn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Shapes are reinterpreted as mathematical entities</a:t>
            </a:r>
            <a:endParaRPr lang="en-US" dirty="0"/>
          </a:p>
          <a:p>
            <a:pPr lvl="1"/>
            <a:r>
              <a:rPr lang="en-US" dirty="0" smtClean="0"/>
              <a:t>Can move, change properties of all objects at any time</a:t>
            </a:r>
          </a:p>
          <a:p>
            <a:pPr lvl="1"/>
            <a:r>
              <a:rPr lang="en-US" dirty="0" smtClean="0"/>
              <a:t>Rotation, change overlapping</a:t>
            </a:r>
          </a:p>
          <a:p>
            <a:pPr lvl="1"/>
            <a:r>
              <a:rPr lang="en-US" dirty="0" smtClean="0"/>
              <a:t>Can zoom in continuously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777318"/>
            <a:ext cx="4038600" cy="51387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Painting</a:t>
            </a:r>
          </a:p>
          <a:p>
            <a:pPr lvl="1"/>
            <a:r>
              <a:rPr lang="en-US" dirty="0" smtClean="0"/>
              <a:t>Objects just become pixels </a:t>
            </a:r>
            <a:r>
              <a:rPr lang="en-US" i="1" dirty="0" smtClean="0"/>
              <a:t>after</a:t>
            </a:r>
            <a:r>
              <a:rPr lang="en-US" dirty="0" smtClean="0"/>
              <a:t> being drawn</a:t>
            </a:r>
          </a:p>
          <a:p>
            <a:pPr lvl="1"/>
            <a:r>
              <a:rPr lang="en-US" dirty="0"/>
              <a:t>Can draw arbitrary </a:t>
            </a:r>
            <a:r>
              <a:rPr lang="en-US" dirty="0" smtClean="0"/>
              <a:t>shapes</a:t>
            </a:r>
            <a:endParaRPr lang="en-US" dirty="0"/>
          </a:p>
          <a:p>
            <a:pPr lvl="1"/>
            <a:r>
              <a:rPr lang="en-US" dirty="0" smtClean="0"/>
              <a:t>Can touch up and individually edit the pixels anywhere</a:t>
            </a:r>
          </a:p>
          <a:p>
            <a:pPr lvl="1"/>
            <a:r>
              <a:rPr lang="en-US" dirty="0"/>
              <a:t>Supports “flood fill” (paint can)</a:t>
            </a:r>
          </a:p>
          <a:p>
            <a:pPr lvl="1"/>
            <a:r>
              <a:rPr lang="en-US" dirty="0" smtClean="0"/>
              <a:t>Lose “resolution” and see pixels when zoom in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23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40292</TotalTime>
  <Words>3934</Words>
  <Application>Microsoft Office PowerPoint</Application>
  <PresentationFormat>On-screen Show (4:3)</PresentationFormat>
  <Paragraphs>718</Paragraphs>
  <Slides>67</Slides>
  <Notes>45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67</vt:i4>
      </vt:variant>
    </vt:vector>
  </HeadingPairs>
  <TitlesOfParts>
    <vt:vector size="76" baseType="lpstr">
      <vt:lpstr>Arial</vt:lpstr>
      <vt:lpstr>Courier New</vt:lpstr>
      <vt:lpstr>Symbol</vt:lpstr>
      <vt:lpstr>Tahoma</vt:lpstr>
      <vt:lpstr>Times New Roman</vt:lpstr>
      <vt:lpstr>Wingdings</vt:lpstr>
      <vt:lpstr>lecture template_polo</vt:lpstr>
      <vt:lpstr>Photo Editor Photo</vt:lpstr>
      <vt:lpstr>Bitmap Image</vt:lpstr>
      <vt:lpstr>Lecture 6: Output 1: Basic 2D Computer Graphics</vt:lpstr>
      <vt:lpstr>Logistics</vt:lpstr>
      <vt:lpstr>What are “Graphics”</vt:lpstr>
      <vt:lpstr>Why talk about Graphics?</vt:lpstr>
      <vt:lpstr>Rendering Graphics</vt:lpstr>
      <vt:lpstr>Drawing vs. Painting programs</vt:lpstr>
      <vt:lpstr>Drawing vs. Painting programs</vt:lpstr>
      <vt:lpstr>Drawing vs. Painting programs</vt:lpstr>
      <vt:lpstr>Drawing vs. Painting programs</vt:lpstr>
      <vt:lpstr>Drawing vs. Painting programs</vt:lpstr>
      <vt:lpstr>Drawing vs. Painting programs</vt:lpstr>
      <vt:lpstr>Drawing each Object</vt:lpstr>
      <vt:lpstr>Coordinates for Drawing</vt:lpstr>
      <vt:lpstr>Issue: Window Coordinates</vt:lpstr>
      <vt:lpstr>Drawing Primitives</vt:lpstr>
      <vt:lpstr>Primitives, 2</vt:lpstr>
      <vt:lpstr>Where to draw lines?</vt:lpstr>
      <vt:lpstr>Inside or outside?</vt:lpstr>
      <vt:lpstr>Line Properties</vt:lpstr>
      <vt:lpstr>Polylines</vt:lpstr>
      <vt:lpstr>Anti-Aliasing</vt:lpstr>
      <vt:lpstr>Anti-aliasing discussion</vt:lpstr>
      <vt:lpstr>Java2D &amp; JS Canvas Path Model</vt:lpstr>
      <vt:lpstr>JavaScript Canvas</vt:lpstr>
      <vt:lpstr>JavaScript Canvas examples</vt:lpstr>
      <vt:lpstr>JavaScript Canvas</vt:lpstr>
      <vt:lpstr>JavaScript Canvas</vt:lpstr>
      <vt:lpstr>JavaScript Canvas</vt:lpstr>
      <vt:lpstr>JavaScript Canvas</vt:lpstr>
      <vt:lpstr>Splines</vt:lpstr>
      <vt:lpstr>Spline Example</vt:lpstr>
      <vt:lpstr>Color Models</vt:lpstr>
      <vt:lpstr>Color, cont.</vt:lpstr>
      <vt:lpstr>Transparency of Color</vt:lpstr>
      <vt:lpstr>Paint with transparency</vt:lpstr>
      <vt:lpstr>Paint with transparency, 2</vt:lpstr>
      <vt:lpstr>Alpha Blending</vt:lpstr>
      <vt:lpstr>Other painting parameters</vt:lpstr>
      <vt:lpstr>Fonts and drawing strings</vt:lpstr>
      <vt:lpstr>Fonts</vt:lpstr>
      <vt:lpstr>Font examples</vt:lpstr>
      <vt:lpstr>Points</vt:lpstr>
      <vt:lpstr>FontMetrics</vt:lpstr>
      <vt:lpstr>Reference point and baseline</vt:lpstr>
      <vt:lpstr>Advance width</vt:lpstr>
      <vt:lpstr>Ascent and decent</vt:lpstr>
      <vt:lpstr>Standard ascent and decent</vt:lpstr>
      <vt:lpstr>Leading</vt:lpstr>
      <vt:lpstr>Height</vt:lpstr>
      <vt:lpstr>Other Parameters</vt:lpstr>
      <vt:lpstr>Types of Fonts</vt:lpstr>
      <vt:lpstr>Encoding of Characters</vt:lpstr>
      <vt:lpstr>Images</vt:lpstr>
      <vt:lpstr>Clipping and “Stencils”</vt:lpstr>
      <vt:lpstr>“Stencils”</vt:lpstr>
      <vt:lpstr>Coordinate Transformations</vt:lpstr>
      <vt:lpstr>How Parameters are Passed</vt:lpstr>
      <vt:lpstr>DrawLine Parameters</vt:lpstr>
      <vt:lpstr>How Pass Parameters?</vt:lpstr>
      <vt:lpstr>Passing Parameters, 2</vt:lpstr>
      <vt:lpstr>Passing Parameters, 3</vt:lpstr>
      <vt:lpstr>Historical reference</vt:lpstr>
      <vt:lpstr>Draw Function</vt:lpstr>
      <vt:lpstr>RasterOp (BitBlt, CopyArea)</vt:lpstr>
      <vt:lpstr>Double Buffering</vt:lpstr>
      <vt:lpstr>Double Buffering (for a Canvas)</vt:lpstr>
      <vt:lpstr>Flood Fill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801</cp:revision>
  <cp:lastPrinted>1601-01-01T00:00:00Z</cp:lastPrinted>
  <dcterms:created xsi:type="dcterms:W3CDTF">2001-06-15T20:03:27Z</dcterms:created>
  <dcterms:modified xsi:type="dcterms:W3CDTF">2020-10-01T17:13:06Z</dcterms:modified>
</cp:coreProperties>
</file>