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9" r:id="rId1"/>
  </p:sldMasterIdLst>
  <p:notesMasterIdLst>
    <p:notesMasterId r:id="rId24"/>
  </p:notesMasterIdLst>
  <p:sldIdLst>
    <p:sldId id="282" r:id="rId2"/>
    <p:sldId id="283" r:id="rId3"/>
    <p:sldId id="284" r:id="rId4"/>
    <p:sldId id="285" r:id="rId5"/>
    <p:sldId id="286" r:id="rId6"/>
    <p:sldId id="287" r:id="rId7"/>
    <p:sldId id="288" r:id="rId8"/>
    <p:sldId id="289" r:id="rId9"/>
    <p:sldId id="290" r:id="rId10"/>
    <p:sldId id="291" r:id="rId11"/>
    <p:sldId id="292" r:id="rId12"/>
    <p:sldId id="294" r:id="rId13"/>
    <p:sldId id="295" r:id="rId14"/>
    <p:sldId id="297" r:id="rId15"/>
    <p:sldId id="298" r:id="rId16"/>
    <p:sldId id="299" r:id="rId17"/>
    <p:sldId id="300" r:id="rId18"/>
    <p:sldId id="303" r:id="rId19"/>
    <p:sldId id="304" r:id="rId20"/>
    <p:sldId id="308" r:id="rId21"/>
    <p:sldId id="309" r:id="rId22"/>
    <p:sldId id="310" r:id="rId2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E0000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17" autoAdjust="0"/>
    <p:restoredTop sz="86416" autoAdjust="0"/>
  </p:normalViewPr>
  <p:slideViewPr>
    <p:cSldViewPr>
      <p:cViewPr varScale="1">
        <p:scale>
          <a:sx n="66" d="100"/>
          <a:sy n="66" d="100"/>
        </p:scale>
        <p:origin x="1014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9890"/>
    </p:cViewPr>
    <p:sldLst>
      <p:sld r:id="rId1" collapse="1"/>
      <p:sld r:id="rId2" collapse="1"/>
      <p:sld r:id="rId3" collapse="1"/>
      <p:sld r:id="rId4" collapse="1"/>
      <p:sld r:id="rId5" collapse="1"/>
      <p:sld r:id="rId6" collapse="1"/>
      <p:sld r:id="rId7" collapse="1"/>
      <p:sld r:id="rId8" collapse="1"/>
      <p:sld r:id="rId9" collapse="1"/>
      <p:sld r:id="rId10" collapse="1"/>
      <p:sld r:id="rId11" collapse="1"/>
      <p:sld r:id="rId12" collapse="1"/>
      <p:sld r:id="rId13" collapse="1"/>
      <p:sld r:id="rId14" collapse="1"/>
      <p:sld r:id="rId15" collapse="1"/>
      <p:sld r:id="rId16" collapse="1"/>
      <p:sld r:id="rId17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_rels/viewProps.xml.rels><?xml version="1.0" encoding="UTF-8" standalone="yes"?>
<Relationships xmlns="http://schemas.openxmlformats.org/package/2006/relationships"><Relationship Id="rId8" Type="http://schemas.openxmlformats.org/officeDocument/2006/relationships/slide" Target="slides/slide12.xml"/><Relationship Id="rId13" Type="http://schemas.openxmlformats.org/officeDocument/2006/relationships/slide" Target="slides/slide17.xml"/><Relationship Id="rId3" Type="http://schemas.openxmlformats.org/officeDocument/2006/relationships/slide" Target="slides/slide4.xml"/><Relationship Id="rId7" Type="http://schemas.openxmlformats.org/officeDocument/2006/relationships/slide" Target="slides/slide10.xml"/><Relationship Id="rId12" Type="http://schemas.openxmlformats.org/officeDocument/2006/relationships/slide" Target="slides/slide16.xml"/><Relationship Id="rId17" Type="http://schemas.openxmlformats.org/officeDocument/2006/relationships/slide" Target="slides/slide22.xml"/><Relationship Id="rId2" Type="http://schemas.openxmlformats.org/officeDocument/2006/relationships/slide" Target="slides/slide3.xml"/><Relationship Id="rId16" Type="http://schemas.openxmlformats.org/officeDocument/2006/relationships/slide" Target="slides/slide20.xml"/><Relationship Id="rId1" Type="http://schemas.openxmlformats.org/officeDocument/2006/relationships/slide" Target="slides/slide1.xml"/><Relationship Id="rId6" Type="http://schemas.openxmlformats.org/officeDocument/2006/relationships/slide" Target="slides/slide9.xml"/><Relationship Id="rId11" Type="http://schemas.openxmlformats.org/officeDocument/2006/relationships/slide" Target="slides/slide15.xml"/><Relationship Id="rId5" Type="http://schemas.openxmlformats.org/officeDocument/2006/relationships/slide" Target="slides/slide7.xml"/><Relationship Id="rId15" Type="http://schemas.openxmlformats.org/officeDocument/2006/relationships/slide" Target="slides/slide19.xml"/><Relationship Id="rId10" Type="http://schemas.openxmlformats.org/officeDocument/2006/relationships/slide" Target="slides/slide14.xml"/><Relationship Id="rId4" Type="http://schemas.openxmlformats.org/officeDocument/2006/relationships/slide" Target="slides/slide5.xml"/><Relationship Id="rId9" Type="http://schemas.openxmlformats.org/officeDocument/2006/relationships/slide" Target="slides/slide13.xml"/><Relationship Id="rId14" Type="http://schemas.openxmlformats.org/officeDocument/2006/relationships/slide" Target="slides/slide1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ahoma" pitchFamily="34" charset="0"/>
              </a:defRPr>
            </a:lvl1pPr>
          </a:lstStyle>
          <a:p>
            <a:pPr>
              <a:defRPr/>
            </a:pPr>
            <a:fld id="{307D520D-48F3-46FA-8AB2-D63839DB6A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623235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A0C2139-C5B0-4ECC-8FA1-30116DFB1297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979212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5B649EA-88B6-44B4-A7E2-23BE04513934}" type="slidenum">
              <a:rPr lang="en-US"/>
              <a:pPr/>
              <a:t>12</a:t>
            </a:fld>
            <a:endParaRPr lang="en-US"/>
          </a:p>
        </p:txBody>
      </p:sp>
      <p:sp>
        <p:nvSpPr>
          <p:cNvPr id="3061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61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532676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3DD7CB2-EF91-4DC5-80F6-25AC1CB706D0}" type="slidenum">
              <a:rPr lang="en-US"/>
              <a:pPr/>
              <a:t>13</a:t>
            </a:fld>
            <a:endParaRPr lang="en-US"/>
          </a:p>
        </p:txBody>
      </p:sp>
      <p:sp>
        <p:nvSpPr>
          <p:cNvPr id="3072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72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65431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4A8FFB-17B4-4A4C-AC56-7E2B7AF360E1}" type="slidenum">
              <a:rPr lang="en-US"/>
              <a:pPr/>
              <a:t>14</a:t>
            </a:fld>
            <a:endParaRPr lang="en-US"/>
          </a:p>
        </p:txBody>
      </p:sp>
      <p:sp>
        <p:nvSpPr>
          <p:cNvPr id="3092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92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03141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BA67C7-0D08-4808-9B1E-F48C21DCD2E1}" type="slidenum">
              <a:rPr lang="en-US"/>
              <a:pPr/>
              <a:t>15</a:t>
            </a:fld>
            <a:endParaRPr lang="en-US"/>
          </a:p>
        </p:txBody>
      </p:sp>
      <p:sp>
        <p:nvSpPr>
          <p:cNvPr id="3102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02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117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5CF460-9F2C-4883-BB44-D781FF659AE0}" type="slidenum">
              <a:rPr lang="en-US"/>
              <a:pPr/>
              <a:t>16</a:t>
            </a:fld>
            <a:endParaRPr lang="en-US"/>
          </a:p>
        </p:txBody>
      </p:sp>
      <p:sp>
        <p:nvSpPr>
          <p:cNvPr id="3112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12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549524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71A2FF8-2999-4527-8664-94E408977608}" type="slidenum">
              <a:rPr lang="en-US"/>
              <a:pPr/>
              <a:t>17</a:t>
            </a:fld>
            <a:endParaRPr lang="en-US"/>
          </a:p>
        </p:txBody>
      </p:sp>
      <p:sp>
        <p:nvSpPr>
          <p:cNvPr id="312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23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16684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231653A-46FA-4F26-9FFD-E5C3461AB64F}" type="slidenum">
              <a:rPr lang="en-US"/>
              <a:pPr/>
              <a:t>18</a:t>
            </a:fld>
            <a:endParaRPr lang="en-US"/>
          </a:p>
        </p:txBody>
      </p:sp>
      <p:sp>
        <p:nvSpPr>
          <p:cNvPr id="3164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64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1521475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3F8D1A0-4B73-4C9F-8142-5B36366B5D1E}" type="slidenum">
              <a:rPr lang="en-US"/>
              <a:pPr/>
              <a:t>19</a:t>
            </a:fld>
            <a:endParaRPr lang="en-US"/>
          </a:p>
        </p:txBody>
      </p:sp>
      <p:sp>
        <p:nvSpPr>
          <p:cNvPr id="317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084949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A8EE2B-4C50-4889-AC26-844A58FB276E}" type="slidenum">
              <a:rPr lang="en-US"/>
              <a:pPr/>
              <a:t>20</a:t>
            </a:fld>
            <a:endParaRPr lang="en-US"/>
          </a:p>
        </p:txBody>
      </p:sp>
      <p:sp>
        <p:nvSpPr>
          <p:cNvPr id="321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1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8395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015DC65-F58F-4B1C-8D97-586064AD3ACE}" type="slidenum">
              <a:rPr lang="en-US"/>
              <a:pPr/>
              <a:t>21</a:t>
            </a:fld>
            <a:endParaRPr lang="en-US"/>
          </a:p>
        </p:txBody>
      </p:sp>
      <p:sp>
        <p:nvSpPr>
          <p:cNvPr id="322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2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1442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A71CDC-EB7E-45AF-AB3C-7CBB63D71A27}" type="slidenum">
              <a:rPr lang="en-US"/>
              <a:pPr/>
              <a:t>3</a:t>
            </a:fld>
            <a:endParaRPr lang="en-US"/>
          </a:p>
        </p:txBody>
      </p:sp>
      <p:sp>
        <p:nvSpPr>
          <p:cNvPr id="299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9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Stopped here</a:t>
            </a:r>
          </a:p>
        </p:txBody>
      </p:sp>
    </p:spTree>
    <p:extLst>
      <p:ext uri="{BB962C8B-B14F-4D97-AF65-F5344CB8AC3E}">
        <p14:creationId xmlns:p14="http://schemas.microsoft.com/office/powerpoint/2010/main" val="34298631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EC5180F-9B07-4CB2-BEFB-31D4A3CB2A9C}" type="slidenum">
              <a:rPr lang="en-US"/>
              <a:pPr/>
              <a:t>22</a:t>
            </a:fld>
            <a:endParaRPr lang="en-US"/>
          </a:p>
        </p:txBody>
      </p:sp>
      <p:sp>
        <p:nvSpPr>
          <p:cNvPr id="323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3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38462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DF736C8-BBB5-45BD-BDF9-F03C35256530}" type="slidenum">
              <a:rPr lang="en-US"/>
              <a:pPr/>
              <a:t>4</a:t>
            </a:fld>
            <a:endParaRPr lang="en-US"/>
          </a:p>
        </p:txBody>
      </p:sp>
      <p:sp>
        <p:nvSpPr>
          <p:cNvPr id="300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0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59587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624DD6-0819-4A21-8483-FDEC350E549E}" type="slidenum">
              <a:rPr lang="en-US"/>
              <a:pPr/>
              <a:t>5</a:t>
            </a:fld>
            <a:endParaRPr lang="en-US"/>
          </a:p>
        </p:txBody>
      </p:sp>
      <p:sp>
        <p:nvSpPr>
          <p:cNvPr id="301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1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32572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FF386C6-87E9-4720-9B37-69988720418B}" type="slidenum">
              <a:rPr lang="en-US"/>
              <a:pPr/>
              <a:t>6</a:t>
            </a:fld>
            <a:endParaRPr lang="en-US"/>
          </a:p>
        </p:txBody>
      </p:sp>
      <p:sp>
        <p:nvSpPr>
          <p:cNvPr id="340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40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46228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11B01CF-11F8-4462-817F-C98A4C2F3622}" type="slidenum">
              <a:rPr lang="en-US"/>
              <a:pPr/>
              <a:t>7</a:t>
            </a:fld>
            <a:endParaRPr lang="en-US"/>
          </a:p>
        </p:txBody>
      </p:sp>
      <p:sp>
        <p:nvSpPr>
          <p:cNvPr id="3020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20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025375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DC928EF-2966-45F8-BFB4-DB4202E1208D}" type="slidenum">
              <a:rPr lang="en-US"/>
              <a:pPr/>
              <a:t>9</a:t>
            </a:fld>
            <a:endParaRPr lang="en-US"/>
          </a:p>
        </p:txBody>
      </p:sp>
      <p:sp>
        <p:nvSpPr>
          <p:cNvPr id="303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3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72895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605C626-B0F7-4261-803B-74BAD8BAF545}" type="slidenum">
              <a:rPr lang="en-US"/>
              <a:pPr/>
              <a:t>10</a:t>
            </a:fld>
            <a:endParaRPr lang="en-US"/>
          </a:p>
        </p:txBody>
      </p:sp>
      <p:sp>
        <p:nvSpPr>
          <p:cNvPr id="304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04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26266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39792D-E184-4705-B896-765AECFAF5EE}" type="slidenum">
              <a:rPr lang="en-US"/>
              <a:pPr/>
              <a:t>11</a:t>
            </a:fld>
            <a:endParaRPr lang="en-US"/>
          </a:p>
        </p:txBody>
      </p:sp>
      <p:sp>
        <p:nvSpPr>
          <p:cNvPr id="313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33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88594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 rot="5400000">
            <a:off x="-3072084" y="3072086"/>
            <a:ext cx="6858000" cy="713831"/>
            <a:chOff x="0" y="0"/>
            <a:chExt cx="5760" cy="128"/>
          </a:xfrm>
        </p:grpSpPr>
        <p:sp>
          <p:nvSpPr>
            <p:cNvPr id="5" name="Rectangle 8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Rectangle 9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7" name="Rectangle 10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8" name="Rectangle 11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261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087440" y="1443038"/>
            <a:ext cx="7767637" cy="2133600"/>
          </a:xfrm>
        </p:spPr>
        <p:txBody>
          <a:bodyPr/>
          <a:lstStyle>
            <a:lvl1pPr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083593" y="4425954"/>
            <a:ext cx="6750847" cy="1616075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4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10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760806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1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12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70084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3B77B1-CE06-4CD1-893A-1C072024A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12" descr="red_hcii_logo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81505" y="3910016"/>
            <a:ext cx="1143000" cy="1323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B315BA-FF6E-4F83-822C-B6704CDD761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4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5972"/>
            <a:ext cx="2895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5972"/>
            <a:ext cx="2133600" cy="269631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BA91B7-A729-4FFA-B190-1C9571A8B26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263"/>
            <a:ext cx="4038600" cy="4411662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6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32550"/>
            <a:ext cx="2895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7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32550"/>
            <a:ext cx="2133600" cy="27305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39C468-BDEB-4F01-A96B-B287F5A27C5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8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dirty="0" smtClean="0"/>
              <a:t>© 2020 - Brad Myers</a:t>
            </a:r>
            <a:endParaRPr lang="en-US" altLang="en-US" dirty="0"/>
          </a:p>
        </p:txBody>
      </p:sp>
      <p:sp>
        <p:nvSpPr>
          <p:cNvPr id="9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00800"/>
            <a:ext cx="2133600" cy="304800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D8B6F1-B5F8-417B-BD46-79334345901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10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471138"/>
            <a:ext cx="2895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471138"/>
            <a:ext cx="2133600" cy="234462"/>
          </a:xfr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F9D51DB-4E15-430C-8042-4DCA33BBD6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0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266FD-D079-4A62-A952-B281EB6BCED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3"/>
          <p:cNvGrpSpPr>
            <a:grpSpLocks/>
          </p:cNvGrpSpPr>
          <p:nvPr/>
        </p:nvGrpSpPr>
        <p:grpSpPr bwMode="auto">
          <a:xfrm>
            <a:off x="0" y="4"/>
            <a:ext cx="9144000" cy="93663"/>
            <a:chOff x="0" y="0"/>
            <a:chExt cx="5760" cy="128"/>
          </a:xfrm>
        </p:grpSpPr>
        <p:sp>
          <p:nvSpPr>
            <p:cNvPr id="260100" name="Rectangle 4"/>
            <p:cNvSpPr>
              <a:spLocks noChangeArrowheads="1"/>
            </p:cNvSpPr>
            <p:nvPr userDrawn="1"/>
          </p:nvSpPr>
          <p:spPr bwMode="auto">
            <a:xfrm>
              <a:off x="0" y="0"/>
              <a:ext cx="5760" cy="128"/>
            </a:xfrm>
            <a:prstGeom prst="rect">
              <a:avLst/>
            </a:prstGeom>
            <a:solidFill>
              <a:schemeClr val="tx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1" name="Rectangle 5"/>
            <p:cNvSpPr>
              <a:spLocks noChangeArrowheads="1"/>
            </p:cNvSpPr>
            <p:nvPr userDrawn="1"/>
          </p:nvSpPr>
          <p:spPr bwMode="auto">
            <a:xfrm>
              <a:off x="2880" y="0"/>
              <a:ext cx="2880" cy="12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2" name="Rectangle 6"/>
            <p:cNvSpPr>
              <a:spLocks noChangeArrowheads="1"/>
            </p:cNvSpPr>
            <p:nvPr userDrawn="1"/>
          </p:nvSpPr>
          <p:spPr bwMode="auto">
            <a:xfrm>
              <a:off x="4320" y="0"/>
              <a:ext cx="1440" cy="128"/>
            </a:xfrm>
            <a:prstGeom prst="rect">
              <a:avLst/>
            </a:prstGeom>
            <a:solidFill>
              <a:schemeClr val="accent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60103" name="Rectangle 7"/>
            <p:cNvSpPr>
              <a:spLocks noChangeArrowheads="1"/>
            </p:cNvSpPr>
            <p:nvPr userDrawn="1"/>
          </p:nvSpPr>
          <p:spPr bwMode="auto">
            <a:xfrm>
              <a:off x="5269" y="0"/>
              <a:ext cx="491" cy="128"/>
            </a:xfrm>
            <a:prstGeom prst="rect">
              <a:avLst/>
            </a:prstGeom>
            <a:solidFill>
              <a:schemeClr val="fol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3076" name="Rectangle 8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22238"/>
            <a:ext cx="75438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3077" name="Rectangle 9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719263"/>
            <a:ext cx="8229600" cy="4411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 altLang="en-US" dirty="0" smtClean="0"/>
              <a:t>Click to edit Master text styles</a:t>
            </a:r>
          </a:p>
          <a:p>
            <a:pPr lvl="1"/>
            <a:r>
              <a:rPr lang="en-US" altLang="en-US" dirty="0" smtClean="0"/>
              <a:t>Second level</a:t>
            </a:r>
          </a:p>
          <a:p>
            <a:pPr lvl="2"/>
            <a:r>
              <a:rPr lang="en-US" altLang="en-US" dirty="0" smtClean="0"/>
              <a:t>Third level</a:t>
            </a:r>
          </a:p>
          <a:p>
            <a:pPr lvl="3"/>
            <a:r>
              <a:rPr lang="en-US" altLang="en-US" dirty="0" smtClean="0"/>
              <a:t>Fourth level</a:t>
            </a:r>
          </a:p>
          <a:p>
            <a:pPr lvl="4"/>
            <a:r>
              <a:rPr lang="en-US" altLang="en-US" dirty="0" smtClean="0"/>
              <a:t>Fifth level</a:t>
            </a:r>
          </a:p>
        </p:txBody>
      </p:sp>
      <p:sp>
        <p:nvSpPr>
          <p:cNvPr id="260106" name="Rectangle 10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0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60107" name="Rectangle 11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/>
            </a:lvl1pPr>
          </a:lstStyle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260108" name="Rectangle 12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00"/>
            </a:lvl1pPr>
          </a:lstStyle>
          <a:p>
            <a:pPr>
              <a:defRPr/>
            </a:pPr>
            <a:fld id="{C798F90B-E41F-482D-9849-38A262FB9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  <p:pic>
        <p:nvPicPr>
          <p:cNvPr id="14" name="Picture 2" descr="red_hcii_logo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6618288" y="134938"/>
            <a:ext cx="2386012" cy="514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84" r:id="rId2"/>
    <p:sldLayoutId id="2147483685" r:id="rId3"/>
    <p:sldLayoutId id="2147483686" r:id="rId4"/>
    <p:sldLayoutId id="2147483687" r:id="rId5"/>
    <p:sldLayoutId id="2147483688" r:id="rId6"/>
    <p:sldLayoutId id="2147483689" r:id="rId7"/>
  </p:sldLayoutIdLst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9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l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92150" indent="-3476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600">
          <a:solidFill>
            <a:schemeClr val="tx1"/>
          </a:solidFill>
          <a:latin typeface="+mn-lt"/>
        </a:defRPr>
      </a:lvl2pPr>
      <a:lvl3pPr marL="987425" indent="-29368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l"/>
        <a:defRPr sz="2300">
          <a:solidFill>
            <a:schemeClr val="tx1"/>
          </a:solidFill>
          <a:latin typeface="+mn-lt"/>
        </a:defRPr>
      </a:lvl3pPr>
      <a:lvl4pPr marL="1281113" indent="-2921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4pPr>
      <a:lvl5pPr marL="1598613" indent="-315913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0558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130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29702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427413" indent="-315913" algn="l" rtl="0" fontAlgn="base">
        <a:spcBef>
          <a:spcPct val="20000"/>
        </a:spcBef>
        <a:spcAft>
          <a:spcPct val="0"/>
        </a:spcAft>
        <a:buClr>
          <a:schemeClr val="folHlink"/>
        </a:buClr>
        <a:buSzPct val="80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19124/quizzes/44387" TargetMode="Externa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-2.cs.cmu.edu/afs/cs/project/amulet/amulet3/manual/interactors.html" TargetMode="External"/><Relationship Id="rId5" Type="http://schemas.openxmlformats.org/officeDocument/2006/relationships/hyperlink" Target="http://www-2.cs.cmu.edu/afs/cs/project/amulet/amulet3/manual/tutorial_chapter.html" TargetMode="External"/><Relationship Id="rId4" Type="http://schemas.openxmlformats.org/officeDocument/2006/relationships/hyperlink" Target="http://www.cs.cmu.edu/afs/cs/project/amulet/amulet3/manual/Amulet_ManualTOC.doc.html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3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2800" dirty="0" smtClean="0"/>
              <a:t>Lecture 5:</a:t>
            </a:r>
            <a:br>
              <a:rPr lang="en-US" sz="2800" dirty="0" smtClean="0"/>
            </a:br>
            <a:r>
              <a:rPr lang="en-US" b="0" dirty="0"/>
              <a:t>Input 2: Declarative input models; </a:t>
            </a:r>
            <a:r>
              <a:rPr lang="en-US" b="0" dirty="0" smtClean="0"/>
              <a:t>“Interactor” </a:t>
            </a:r>
            <a:r>
              <a:rPr lang="en-US" b="0" dirty="0"/>
              <a:t>(Behavior) Objects in Garnet and Amulet</a:t>
            </a:r>
            <a:endParaRPr lang="en-US" dirty="0" smtClean="0"/>
          </a:p>
        </p:txBody>
      </p:sp>
      <p:sp>
        <p:nvSpPr>
          <p:cNvPr id="5124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05-431/631 Software </a:t>
            </a:r>
            <a:r>
              <a:rPr lang="en-US" dirty="0"/>
              <a:t>Structures for User Interfaces (SSUI)</a:t>
            </a:r>
            <a:endParaRPr lang="en-US" dirty="0" smtClean="0"/>
          </a:p>
          <a:p>
            <a:r>
              <a:rPr lang="en-US" dirty="0" smtClean="0"/>
              <a:t>Fall, 2020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3B77B1-CE06-4CD1-893A-1C072024AD65}" type="slidenum">
              <a:rPr lang="en-US" altLang="en-US" smtClean="0"/>
              <a:pPr/>
              <a:t>1</a:t>
            </a:fld>
            <a:endParaRPr lang="en-US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3A42E-F2A7-4B29-B5F0-CE0B741C2EFF}" type="slidenum">
              <a:rPr lang="en-US" altLang="en-US"/>
              <a:pPr/>
              <a:t>10</a:t>
            </a:fld>
            <a:endParaRPr lang="en-US" altLang="en-US"/>
          </a:p>
        </p:txBody>
      </p:sp>
      <p:sp>
        <p:nvSpPr>
          <p:cNvPr id="26419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743" y="0"/>
            <a:ext cx="7543800" cy="1295400"/>
          </a:xfrm>
        </p:spPr>
        <p:txBody>
          <a:bodyPr/>
          <a:lstStyle/>
          <a:p>
            <a:r>
              <a:rPr lang="en-US" sz="3500" dirty="0" smtClean="0"/>
              <a:t>Affected Graphical Objects</a:t>
            </a:r>
            <a:endParaRPr lang="en-US" sz="3500" dirty="0"/>
          </a:p>
        </p:txBody>
      </p:sp>
      <p:sp>
        <p:nvSpPr>
          <p:cNvPr id="2641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90399" y="1493837"/>
            <a:ext cx="8650288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Set of objects to operate on: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To be active, Interactor must be attached to an object which is (recursively) attached to the screen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Equivalent to visibility of graphical objects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Unlike graphical objects which can only be added as parts of windows or groups, interactors can be added as parts of any object:</a:t>
            </a:r>
            <a:br>
              <a:rPr lang="en-US" sz="2200" dirty="0"/>
            </a:br>
            <a:r>
              <a:rPr lang="en-US" sz="2200" dirty="0"/>
              <a:t>	</a:t>
            </a:r>
            <a:r>
              <a:rPr lang="en-US" sz="2200" dirty="0" err="1">
                <a:latin typeface="Arial Unicode MS" pitchFamily="34" charset="-128"/>
              </a:rPr>
              <a:t>rect.Add_Part</a:t>
            </a:r>
            <a:r>
              <a:rPr lang="en-US" sz="2200" dirty="0">
                <a:latin typeface="Arial Unicode MS" pitchFamily="34" charset="-128"/>
              </a:rPr>
              <a:t>(</a:t>
            </a:r>
            <a:r>
              <a:rPr lang="en-US" sz="2200" dirty="0" err="1">
                <a:latin typeface="Arial Unicode MS" pitchFamily="34" charset="-128"/>
              </a:rPr>
              <a:t>my_inter</a:t>
            </a:r>
            <a:r>
              <a:rPr lang="en-US" sz="2200" dirty="0">
                <a:latin typeface="Arial Unicode MS" pitchFamily="34" charset="-128"/>
              </a:rPr>
              <a:t>);</a:t>
            </a:r>
            <a:r>
              <a:rPr lang="en-US" sz="2200" dirty="0"/>
              <a:t>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Default: operates on the object attached to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But also common to operate on any member of a group.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Controlled by the </a:t>
            </a:r>
            <a:r>
              <a:rPr lang="en-US" sz="2400" dirty="0" err="1">
                <a:latin typeface="Arial Unicode MS" pitchFamily="34" charset="-128"/>
              </a:rPr>
              <a:t>Am_Start_Where_Test</a:t>
            </a:r>
            <a:r>
              <a:rPr lang="en-US" sz="2200" dirty="0"/>
              <a:t> slot, which should contain a method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6" name="Rectangle 5"/>
          <p:cNvSpPr/>
          <p:nvPr/>
        </p:nvSpPr>
        <p:spPr bwMode="auto">
          <a:xfrm flipH="1" flipV="1">
            <a:off x="7970044" y="729343"/>
            <a:ext cx="945243" cy="768123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9818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43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95362"/>
          </a:xfrm>
        </p:spPr>
        <p:txBody>
          <a:bodyPr/>
          <a:lstStyle/>
          <a:p>
            <a:r>
              <a:rPr lang="en-US" dirty="0" smtClean="0"/>
              <a:t>Standard Behavior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246743" y="1117600"/>
            <a:ext cx="8229600" cy="4411662"/>
          </a:xfrm>
        </p:spPr>
        <p:txBody>
          <a:bodyPr>
            <a:normAutofit/>
          </a:bodyPr>
          <a:lstStyle/>
          <a:p>
            <a:r>
              <a:rPr lang="en-US" sz="2400" i="1" dirty="0" smtClean="0"/>
              <a:t>(“state diagrams” covered in lecture 9)</a:t>
            </a:r>
            <a:endParaRPr lang="en-US" sz="2400" i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E66EE-A951-46BF-99AC-6818E1727083}" type="slidenum">
              <a:rPr lang="en-US" altLang="en-US" smtClean="0"/>
              <a:pPr/>
              <a:t>11</a:t>
            </a:fld>
            <a:endParaRPr lang="en-US" altLang="en-US"/>
          </a:p>
        </p:txBody>
      </p:sp>
      <p:pic>
        <p:nvPicPr>
          <p:cNvPr id="27443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095500"/>
            <a:ext cx="9144000" cy="4762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3811508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B68C8C-8E72-4F09-B289-4AB5D71E3C91}" type="slidenum">
              <a:rPr lang="en-US" altLang="en-US"/>
              <a:pPr/>
              <a:t>12</a:t>
            </a:fld>
            <a:endParaRPr lang="en-US" altLang="en-US"/>
          </a:p>
        </p:txBody>
      </p:sp>
      <p:sp>
        <p:nvSpPr>
          <p:cNvPr id="267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standard </a:t>
            </a:r>
            <a:r>
              <a:rPr lang="en-US" dirty="0"/>
              <a:t>parameters</a:t>
            </a:r>
          </a:p>
        </p:txBody>
      </p:sp>
      <p:sp>
        <p:nvSpPr>
          <p:cNvPr id="267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Multiple groups </a:t>
            </a:r>
          </a:p>
          <a:p>
            <a:pPr lvl="1"/>
            <a:r>
              <a:rPr lang="en-US"/>
              <a:t>interactor can span multiple windows </a:t>
            </a:r>
          </a:p>
          <a:p>
            <a:r>
              <a:rPr lang="en-US"/>
              <a:t>start, stop and abort events </a:t>
            </a:r>
          </a:p>
          <a:p>
            <a:pPr lvl="1"/>
            <a:r>
              <a:rPr lang="en-US"/>
              <a:t>single key, mousebutton, "any" mousebutton, modifiers, (shift, meta...), double click, click vs. drag, etc. </a:t>
            </a:r>
          </a:p>
          <a:p>
            <a:r>
              <a:rPr lang="en-US"/>
              <a:t>active? </a:t>
            </a:r>
          </a:p>
          <a:p>
            <a:r>
              <a:rPr lang="en-US"/>
              <a:t>priority levels 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138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3B0E10-238A-4B7F-BFB4-098F032AF8AA}" type="slidenum">
              <a:rPr lang="en-US" altLang="en-US"/>
              <a:pPr/>
              <a:t>13</a:t>
            </a:fld>
            <a:endParaRPr lang="en-US" altLang="en-US"/>
          </a:p>
        </p:txBody>
      </p:sp>
      <p:sp>
        <p:nvSpPr>
          <p:cNvPr id="268290" name="Rectangle 2"/>
          <p:cNvSpPr>
            <a:spLocks noGrp="1" noChangeArrowheads="1"/>
          </p:cNvSpPr>
          <p:nvPr>
            <p:ph type="title"/>
          </p:nvPr>
        </p:nvSpPr>
        <p:spPr>
          <a:xfrm>
            <a:off x="304800" y="533400"/>
            <a:ext cx="7793038" cy="1143000"/>
          </a:xfrm>
        </p:spPr>
        <p:txBody>
          <a:bodyPr/>
          <a:lstStyle/>
          <a:p>
            <a:r>
              <a:rPr lang="en-US" sz="3500"/>
              <a:t>Parameters for specific types of Interactors</a:t>
            </a:r>
          </a:p>
        </p:txBody>
      </p:sp>
      <p:sp>
        <p:nvSpPr>
          <p:cNvPr id="268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600" dirty="0"/>
              <a:t>For buttons (Choice Interactors)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how many objects to select: set, toggle, list-toggle </a:t>
            </a:r>
          </a:p>
          <a:p>
            <a:pPr>
              <a:lnSpc>
                <a:spcPct val="90000"/>
              </a:lnSpc>
            </a:pPr>
            <a:r>
              <a:rPr lang="en-US" sz="2600" dirty="0"/>
              <a:t>For move-grow: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interim feedback object (while the mouse moves)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if missing then object itself is modified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gridding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move or grow </a:t>
            </a:r>
          </a:p>
          <a:p>
            <a:pPr lvl="1">
              <a:lnSpc>
                <a:spcPct val="90000"/>
              </a:lnSpc>
            </a:pPr>
            <a:r>
              <a:rPr lang="en-US" sz="2200" dirty="0"/>
              <a:t>where-attach </a:t>
            </a:r>
          </a:p>
          <a:p>
            <a:pPr lvl="2">
              <a:lnSpc>
                <a:spcPct val="90000"/>
              </a:lnSpc>
            </a:pPr>
            <a:r>
              <a:rPr lang="en-US" sz="2100" dirty="0"/>
              <a:t>center, n, ne, </a:t>
            </a:r>
            <a:r>
              <a:rPr lang="en-US" sz="2100" dirty="0" err="1"/>
              <a:t>nw</a:t>
            </a:r>
            <a:r>
              <a:rPr lang="en-US" sz="2100" dirty="0"/>
              <a:t>, w ... , </a:t>
            </a:r>
            <a:r>
              <a:rPr lang="en-US" sz="2100" dirty="0">
                <a:solidFill>
                  <a:srgbClr val="C00000"/>
                </a:solidFill>
              </a:rPr>
              <a:t>where-hit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 dirty="0"/>
              <a:t>flip if change sides </a:t>
            </a:r>
          </a:p>
          <a:p>
            <a:pPr>
              <a:lnSpc>
                <a:spcPct val="90000"/>
              </a:lnSpc>
              <a:buClr>
                <a:schemeClr val="hlink"/>
              </a:buClr>
              <a:buSzPct val="55000"/>
            </a:pPr>
            <a:r>
              <a:rPr lang="en-US" sz="2100" dirty="0"/>
              <a:t>minimum size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8413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1D7E2E-7171-48AB-BD0D-F764945CF2E6}" type="slidenum">
              <a:rPr lang="en-US" altLang="en-US"/>
              <a:pPr/>
              <a:t>14</a:t>
            </a:fld>
            <a:endParaRPr lang="en-US" altLang="en-US"/>
          </a:p>
        </p:txBody>
      </p:sp>
      <p:sp>
        <p:nvSpPr>
          <p:cNvPr id="270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Parameters for New_Point</a:t>
            </a:r>
          </a:p>
        </p:txBody>
      </p:sp>
      <p:sp>
        <p:nvSpPr>
          <p:cNvPr id="270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interim feedback object (while the mouse moves) </a:t>
            </a:r>
          </a:p>
          <a:p>
            <a:r>
              <a:rPr lang="en-US"/>
              <a:t>gridding </a:t>
            </a:r>
          </a:p>
          <a:p>
            <a:r>
              <a:rPr lang="en-US"/>
              <a:t>minimum size </a:t>
            </a:r>
          </a:p>
          <a:p>
            <a:r>
              <a:rPr lang="en-US"/>
              <a:t>abort if too small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2167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10ADF3-A73D-4A75-A8DF-DDA90D129367}" type="slidenum">
              <a:rPr lang="en-US" altLang="en-US"/>
              <a:pPr/>
              <a:t>15</a:t>
            </a:fld>
            <a:endParaRPr lang="en-US" altLang="en-US"/>
          </a:p>
        </p:txBody>
      </p:sp>
      <p:sp>
        <p:nvSpPr>
          <p:cNvPr id="271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Text_Interactor</a:t>
            </a:r>
          </a:p>
        </p:txBody>
      </p:sp>
      <p:sp>
        <p:nvSpPr>
          <p:cNvPr id="271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editing translation table (to map keystrokes and mouse into editing functions)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02192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0487FF-76D9-4EBD-9058-B9315BBAE5BD}" type="slidenum">
              <a:rPr lang="en-US" altLang="en-US"/>
              <a:pPr/>
              <a:t>16</a:t>
            </a:fld>
            <a:endParaRPr lang="en-US" altLang="en-US"/>
          </a:p>
        </p:txBody>
      </p:sp>
      <p:sp>
        <p:nvSpPr>
          <p:cNvPr id="272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500"/>
              <a:t>Parameters for Gesture_Interactor</a:t>
            </a:r>
          </a:p>
        </p:txBody>
      </p:sp>
      <p:sp>
        <p:nvSpPr>
          <p:cNvPr id="272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gesture recognizer table </a:t>
            </a:r>
          </a:p>
          <a:p>
            <a:r>
              <a:rPr lang="en-US"/>
              <a:t>If missing, can use this to get freehand drawings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3020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A6A7A6-68B1-466F-A3EB-FFB1F96F0010}" type="slidenum">
              <a:rPr lang="en-US" altLang="en-US"/>
              <a:pPr/>
              <a:t>17</a:t>
            </a:fld>
            <a:endParaRPr lang="en-US" altLang="en-US"/>
          </a:p>
        </p:txBody>
      </p:sp>
      <p:sp>
        <p:nvSpPr>
          <p:cNvPr id="273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Simple Example</a:t>
            </a:r>
          </a:p>
        </p:txBody>
      </p:sp>
      <p:sp>
        <p:nvSpPr>
          <p:cNvPr id="273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To make an object movable with the mouse: </a:t>
            </a:r>
          </a:p>
          <a:p>
            <a:pPr>
              <a:buFont typeface="Wingdings" pitchFamily="2" charset="2"/>
              <a:buNone/>
            </a:pPr>
            <a:r>
              <a:rPr lang="en-US" sz="2100">
                <a:latin typeface="Courier New" pitchFamily="49" charset="0"/>
              </a:rPr>
              <a:t>	Am_Object rect = Am_Rectangle.Create() .Set(Am_LEFT, 40) .Set(Am_TOP, 50) .Set(Am_FILL_STYLE, Am_Red) .Add_Part(Am_Move_Grow_Interactor.Create());</a:t>
            </a:r>
          </a:p>
          <a:p>
            <a:pPr>
              <a:buFont typeface="Wingdings" pitchFamily="2" charset="2"/>
              <a:buNone/>
            </a:pPr>
            <a:endParaRPr lang="en-US" sz="2100">
              <a:latin typeface="Courier New" pitchFamily="49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30948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BCD99C-8179-4A58-898F-7CC606324C4C}" type="slidenum">
              <a:rPr lang="en-US" altLang="en-US"/>
              <a:pPr/>
              <a:t>18</a:t>
            </a:fld>
            <a:endParaRPr lang="en-US" altLang="en-US"/>
          </a:p>
        </p:txBody>
      </p:sp>
      <p:sp>
        <p:nvSpPr>
          <p:cNvPr id="277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Choice Interactor </a:t>
            </a:r>
          </a:p>
        </p:txBody>
      </p:sp>
      <p:sp>
        <p:nvSpPr>
          <p:cNvPr id="277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Three ways to get the result: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Am_INTERIM_SELECTED and Am_SELECTED slot of the object itself </a:t>
            </a:r>
          </a:p>
          <a:p>
            <a:pPr lvl="2">
              <a:lnSpc>
                <a:spcPct val="90000"/>
              </a:lnSpc>
            </a:pPr>
            <a:r>
              <a:rPr lang="en-US"/>
              <a:t>By default, sets the Am_INTERIM_SELECTED and Am_SELECTED slots of the affected objects </a:t>
            </a:r>
          </a:p>
          <a:p>
            <a:pPr lvl="2">
              <a:lnSpc>
                <a:spcPct val="90000"/>
              </a:lnSpc>
            </a:pPr>
            <a:r>
              <a:rPr lang="en-US"/>
              <a:t>Constraints that depend on these slots </a:t>
            </a:r>
          </a:p>
          <a:p>
            <a:pPr lvl="1">
              <a:lnSpc>
                <a:spcPct val="90000"/>
              </a:lnSpc>
            </a:pPr>
            <a:r>
              <a:rPr lang="en-US"/>
              <a:t>Access the Am_VALUE slot of the interactor </a:t>
            </a:r>
          </a:p>
          <a:p>
            <a:pPr lvl="1">
              <a:lnSpc>
                <a:spcPct val="90000"/>
              </a:lnSpc>
            </a:pPr>
            <a:r>
              <a:rPr lang="en-US"/>
              <a:t>Write a Am_DO_METHOD for the command object, and access the command object's Am_VALUE slot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9185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6FEC8-E54D-4D7A-996A-D16C7EB55EEC}" type="slidenum">
              <a:rPr lang="en-US" altLang="en-US"/>
              <a:pPr/>
              <a:t>19</a:t>
            </a:fld>
            <a:endParaRPr lang="en-US" altLang="en-US"/>
          </a:p>
        </p:txBody>
      </p:sp>
      <p:sp>
        <p:nvSpPr>
          <p:cNvPr id="278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sp>
        <p:nvSpPr>
          <p:cNvPr id="278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3633787"/>
          </a:xfrm>
        </p:spPr>
        <p:txBody>
          <a:bodyPr/>
          <a:lstStyle/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n-US" sz="1900" dirty="0">
                <a:latin typeface="Courier New" pitchFamily="49" charset="0"/>
              </a:rPr>
              <a:t>	</a:t>
            </a:r>
            <a:r>
              <a:rPr lang="en-US" sz="1900" dirty="0" err="1">
                <a:latin typeface="Courier New" pitchFamily="49" charset="0"/>
              </a:rPr>
              <a:t>Am_Define_Style_Formula</a:t>
            </a:r>
            <a:r>
              <a:rPr lang="en-US" sz="1900" dirty="0">
                <a:latin typeface="Courier New" pitchFamily="49" charset="0"/>
              </a:rPr>
              <a:t> (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 {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Am_INTERIM_SELECTED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Am_Red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if ((</a:t>
            </a:r>
            <a:r>
              <a:rPr lang="en-US" sz="1900" dirty="0" err="1">
                <a:latin typeface="Courier New" pitchFamily="49" charset="0"/>
              </a:rPr>
              <a:t>bool</a:t>
            </a:r>
            <a:r>
              <a:rPr lang="en-US" sz="1900" dirty="0">
                <a:latin typeface="Courier New" pitchFamily="49" charset="0"/>
              </a:rPr>
              <a:t>)</a:t>
            </a:r>
            <a:r>
              <a:rPr lang="en-US" sz="1900" dirty="0" err="1">
                <a:latin typeface="Courier New" pitchFamily="49" charset="0"/>
              </a:rPr>
              <a:t>self.Get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Am_SELECTED</a:t>
            </a:r>
            <a:r>
              <a:rPr lang="en-US" sz="1900" dirty="0">
                <a:latin typeface="Courier New" pitchFamily="49" charset="0"/>
              </a:rPr>
              <a:t>))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return </a:t>
            </a:r>
            <a:r>
              <a:rPr lang="en-US" sz="1900" dirty="0" err="1">
                <a:latin typeface="Courier New" pitchFamily="49" charset="0"/>
              </a:rPr>
              <a:t>Am_Black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  else return </a:t>
            </a:r>
            <a:r>
              <a:rPr lang="en-US" sz="1900" dirty="0" err="1">
                <a:latin typeface="Courier New" pitchFamily="49" charset="0"/>
              </a:rPr>
              <a:t>Am_Blue</a:t>
            </a:r>
            <a:r>
              <a:rPr lang="en-US" sz="1900" dirty="0">
                <a:latin typeface="Courier New" pitchFamily="49" charset="0"/>
              </a:rPr>
              <a:t>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}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/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Am_Object</a:t>
            </a:r>
            <a:r>
              <a:rPr lang="en-US" sz="1900" dirty="0">
                <a:latin typeface="Courier New" pitchFamily="49" charset="0"/>
              </a:rPr>
              <a:t> </a:t>
            </a:r>
            <a:r>
              <a:rPr lang="en-US" sz="1900" dirty="0" err="1">
                <a:latin typeface="Courier New" pitchFamily="49" charset="0"/>
              </a:rPr>
              <a:t>my_prototype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Am_Line.Create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.Set(</a:t>
            </a:r>
            <a:r>
              <a:rPr lang="en-US" sz="1900" dirty="0" err="1">
                <a:latin typeface="Courier New" pitchFamily="49" charset="0"/>
              </a:rPr>
              <a:t>Am_LINE_STYLE</a:t>
            </a:r>
            <a:r>
              <a:rPr lang="en-US" sz="1900" dirty="0">
                <a:latin typeface="Courier New" pitchFamily="49" charset="0"/>
              </a:rPr>
              <a:t>, </a:t>
            </a:r>
            <a:r>
              <a:rPr lang="en-US" sz="1900" dirty="0" err="1">
                <a:latin typeface="Courier New" pitchFamily="49" charset="0"/>
              </a:rPr>
              <a:t>line_from_selected</a:t>
            </a:r>
            <a:r>
              <a:rPr lang="en-US" sz="1900" dirty="0">
                <a:latin typeface="Courier New" pitchFamily="49" charset="0"/>
              </a:rPr>
              <a:t>);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 err="1">
                <a:latin typeface="Courier New" pitchFamily="49" charset="0"/>
              </a:rPr>
              <a:t>my_group</a:t>
            </a:r>
            <a:r>
              <a:rPr lang="en-US" sz="1900" dirty="0">
                <a:latin typeface="Courier New" pitchFamily="49" charset="0"/>
              </a:rPr>
              <a:t> = </a:t>
            </a:r>
            <a:r>
              <a:rPr lang="en-US" sz="1900" dirty="0" err="1">
                <a:latin typeface="Courier New" pitchFamily="49" charset="0"/>
              </a:rPr>
              <a:t>Am_Group.Create</a:t>
            </a:r>
            <a:r>
              <a:rPr lang="en-US" sz="1900" dirty="0">
                <a:latin typeface="Courier New" pitchFamily="49" charset="0"/>
              </a:rPr>
              <a:t>()</a:t>
            </a:r>
            <a:br>
              <a:rPr lang="en-US" sz="1900" dirty="0">
                <a:latin typeface="Courier New" pitchFamily="49" charset="0"/>
              </a:rPr>
            </a:br>
            <a:r>
              <a:rPr lang="en-US" sz="1900" dirty="0">
                <a:latin typeface="Courier New" pitchFamily="49" charset="0"/>
              </a:rPr>
              <a:t>.</a:t>
            </a:r>
            <a:r>
              <a:rPr lang="en-US" sz="1900" dirty="0" err="1">
                <a:latin typeface="Courier New" pitchFamily="49" charset="0"/>
              </a:rPr>
              <a:t>Add_Part</a:t>
            </a:r>
            <a:r>
              <a:rPr lang="en-US" sz="1900" dirty="0">
                <a:latin typeface="Courier New" pitchFamily="49" charset="0"/>
              </a:rPr>
              <a:t>(</a:t>
            </a:r>
            <a:r>
              <a:rPr lang="en-US" sz="1900" dirty="0" err="1">
                <a:latin typeface="Courier New" pitchFamily="49" charset="0"/>
              </a:rPr>
              <a:t>Am_Choice_Interactor.Create</a:t>
            </a:r>
            <a:r>
              <a:rPr lang="en-US" sz="1900" dirty="0">
                <a:latin typeface="Courier New" pitchFamily="49" charset="0"/>
              </a:rPr>
              <a:t>());</a:t>
            </a:r>
          </a:p>
        </p:txBody>
      </p:sp>
      <p:sp>
        <p:nvSpPr>
          <p:cNvPr id="278532" name="Text Box 4"/>
          <p:cNvSpPr txBox="1">
            <a:spLocks noChangeArrowheads="1"/>
          </p:cNvSpPr>
          <p:nvPr/>
        </p:nvSpPr>
        <p:spPr bwMode="auto">
          <a:xfrm>
            <a:off x="0" y="4800600"/>
            <a:ext cx="8839200" cy="12741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Now add instances of </a:t>
            </a:r>
            <a:r>
              <a:rPr lang="en-US" sz="2400" dirty="0" err="1">
                <a:latin typeface="Tahoma" pitchFamily="34" charset="0"/>
              </a:rPr>
              <a:t>my_prototype</a:t>
            </a:r>
            <a:r>
              <a:rPr lang="en-US" sz="2400" dirty="0">
                <a:latin typeface="Tahoma" pitchFamily="34" charset="0"/>
              </a:rPr>
              <a:t> to </a:t>
            </a:r>
            <a:r>
              <a:rPr lang="en-US" sz="2400" dirty="0" err="1">
                <a:latin typeface="Tahoma" pitchFamily="34" charset="0"/>
              </a:rPr>
              <a:t>my_group</a:t>
            </a:r>
            <a:r>
              <a:rPr lang="en-US" sz="2400" dirty="0">
                <a:latin typeface="Tahoma" pitchFamily="34" charset="0"/>
              </a:rPr>
              <a:t> </a:t>
            </a:r>
          </a:p>
          <a:p>
            <a:pPr marL="290513" indent="-234950">
              <a:lnSpc>
                <a:spcPct val="90000"/>
              </a:lnSpc>
              <a:spcBef>
                <a:spcPct val="50000"/>
              </a:spcBef>
              <a:buClr>
                <a:schemeClr val="hlink"/>
              </a:buClr>
              <a:buSzPct val="55000"/>
              <a:buFont typeface="Wingdings" pitchFamily="2" charset="2"/>
              <a:buChar char="n"/>
            </a:pPr>
            <a:r>
              <a:rPr lang="en-US" sz="2400" dirty="0">
                <a:latin typeface="Tahoma" pitchFamily="34" charset="0"/>
              </a:rPr>
              <a:t>Also collects a list of the selected objects in the </a:t>
            </a:r>
            <a:r>
              <a:rPr lang="en-US" sz="2400" dirty="0" err="1">
                <a:latin typeface="Tahoma" pitchFamily="34" charset="0"/>
              </a:rPr>
              <a:t>Am_VALUE</a:t>
            </a:r>
            <a:r>
              <a:rPr lang="en-US" sz="2400" dirty="0">
                <a:latin typeface="Tahoma" pitchFamily="34" charset="0"/>
              </a:rPr>
              <a:t> slot of the command object in the </a:t>
            </a:r>
            <a:r>
              <a:rPr lang="en-US" sz="2400" dirty="0" err="1">
                <a:latin typeface="Tahoma" pitchFamily="34" charset="0"/>
              </a:rPr>
              <a:t>interactor</a:t>
            </a:r>
            <a:endParaRPr lang="en-US" sz="2400" dirty="0">
              <a:latin typeface="Tahoma" pitchFamily="34" charset="0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744524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Logistics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Quiz on </a:t>
            </a:r>
            <a:r>
              <a:rPr lang="en-US" dirty="0" smtClean="0"/>
              <a:t>Canvas</a:t>
            </a:r>
          </a:p>
          <a:p>
            <a:pPr lvl="1"/>
            <a:r>
              <a:rPr lang="en-US" dirty="0">
                <a:hlinkClick r:id="rId2"/>
              </a:rPr>
              <a:t>https://</a:t>
            </a:r>
            <a:r>
              <a:rPr lang="en-US" dirty="0" smtClean="0">
                <a:hlinkClick r:id="rId2"/>
              </a:rPr>
              <a:t>canvas.cmu.edu/courses/19124/quizzes/44387</a:t>
            </a:r>
            <a:endParaRPr lang="en-US" dirty="0" smtClean="0"/>
          </a:p>
          <a:p>
            <a:r>
              <a:rPr lang="en-US" dirty="0" smtClean="0"/>
              <a:t>Don’t use the </a:t>
            </a:r>
            <a:r>
              <a:rPr lang="en-US" dirty="0" err="1" smtClean="0"/>
              <a:t>js</a:t>
            </a:r>
            <a:r>
              <a:rPr lang="en-US" dirty="0" smtClean="0"/>
              <a:t>-touch-click tool – figure it out based on what you know.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3B315BA-FF6E-4F83-822C-B6704CDD7611}" type="slidenum">
              <a:rPr lang="en-US" altLang="en-US" smtClean="0"/>
              <a:pPr>
                <a:defRPr/>
              </a:pPr>
              <a:t>2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8314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7BA9C2-078A-45AA-B6AA-81776D1ED7A6}" type="slidenum">
              <a:rPr lang="en-US" altLang="en-US"/>
              <a:pPr/>
              <a:t>20</a:t>
            </a:fld>
            <a:endParaRPr lang="en-US" altLang="en-US"/>
          </a:p>
        </p:txBody>
      </p:sp>
      <p:sp>
        <p:nvSpPr>
          <p:cNvPr id="283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Advanced Feature: Priorities</a:t>
            </a:r>
          </a:p>
        </p:txBody>
      </p:sp>
      <p:sp>
        <p:nvSpPr>
          <p:cNvPr id="2836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If two interactors want to run, priorities used to determine which </a:t>
            </a:r>
          </a:p>
          <a:p>
            <a:r>
              <a:rPr lang="en-US"/>
              <a:t>Am_PRIORITY slot contains a number. Default = 1 </a:t>
            </a:r>
          </a:p>
          <a:p>
            <a:r>
              <a:rPr lang="en-US"/>
              <a:t>When running, 100 added to it </a:t>
            </a:r>
          </a:p>
          <a:p>
            <a:r>
              <a:rPr lang="en-US"/>
              <a:t>Inspector interactors use 300.0 </a:t>
            </a:r>
          </a:p>
          <a:p>
            <a:r>
              <a:rPr lang="en-US"/>
              <a:t>If multiple with same priority, runs the one attached closer to the leaf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74347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93A69B2-9A05-4B87-B805-B76DAAD52025}" type="slidenum">
              <a:rPr lang="en-US" altLang="en-US"/>
              <a:pPr/>
              <a:t>21</a:t>
            </a:fld>
            <a:endParaRPr lang="en-US" altLang="en-US"/>
          </a:p>
        </p:txBody>
      </p:sp>
      <p:sp>
        <p:nvSpPr>
          <p:cNvPr id="284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</a:t>
            </a:r>
          </a:p>
        </p:txBody>
      </p:sp>
      <p:pic>
        <p:nvPicPr>
          <p:cNvPr id="284676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14363" y="2055813"/>
            <a:ext cx="7996237" cy="274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36583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709EA-5CFE-4E90-A6A1-30F71160C840}" type="slidenum">
              <a:rPr lang="en-US" altLang="en-US"/>
              <a:pPr/>
              <a:t>22</a:t>
            </a:fld>
            <a:endParaRPr lang="en-US" altLang="en-US"/>
          </a:p>
        </p:txBody>
      </p:sp>
      <p:sp>
        <p:nvSpPr>
          <p:cNvPr id="285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Advanced Feature: Using Slots of Interactors</a:t>
            </a:r>
          </a:p>
        </p:txBody>
      </p:sp>
      <p:sp>
        <p:nvSpPr>
          <p:cNvPr id="285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In addition to value set into Command, a number of slots are set into the Interactor itself, which might be useful. </a:t>
            </a:r>
          </a:p>
          <a:p>
            <a:r>
              <a:rPr lang="en-US"/>
              <a:t>Can get the interactor as the Owner of the command passed to the DO_METHOD </a:t>
            </a:r>
          </a:p>
          <a:p>
            <a:r>
              <a:rPr lang="en-US"/>
              <a:t>Am_START_OBJECT, Am_START_CHAR, Am_FIRST_X, Am_FIRST_Y, Am_WINDOW, Am_CURRENT_OBJECT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21819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2346F4-460F-4EA2-9987-C292B8D4E9D2}" type="slidenum">
              <a:rPr lang="en-US" altLang="en-US"/>
              <a:pPr/>
              <a:t>3</a:t>
            </a:fld>
            <a:endParaRPr lang="en-US" altLang="en-US"/>
          </a:p>
        </p:txBody>
      </p:sp>
      <p:sp>
        <p:nvSpPr>
          <p:cNvPr id="259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Overview</a:t>
            </a:r>
          </a:p>
        </p:txBody>
      </p:sp>
      <p:sp>
        <p:nvSpPr>
          <p:cNvPr id="259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447800"/>
            <a:ext cx="8458200" cy="50292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</a:pPr>
            <a:r>
              <a:rPr lang="en-US" sz="2100" dirty="0"/>
              <a:t>Try to provide more support so input handling isn't so difficult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Make easy things simple and complex things possible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Based on the "Model-View-Controller" architecture from </a:t>
            </a:r>
            <a:r>
              <a:rPr lang="en-US" sz="2100" dirty="0" smtClean="0"/>
              <a:t>Smalltalk</a:t>
            </a:r>
          </a:p>
          <a:p>
            <a:pPr lvl="2">
              <a:lnSpc>
                <a:spcPct val="90000"/>
              </a:lnSpc>
            </a:pPr>
            <a:r>
              <a:rPr lang="en-US" sz="1400" dirty="0" smtClean="0"/>
              <a:t>(Lecture 9) </a:t>
            </a:r>
            <a:endParaRPr lang="en-US" sz="1400" dirty="0"/>
          </a:p>
          <a:p>
            <a:pPr>
              <a:lnSpc>
                <a:spcPct val="90000"/>
              </a:lnSpc>
            </a:pPr>
            <a:r>
              <a:rPr lang="en-US" sz="2100" dirty="0"/>
              <a:t>True separation of graphics (view) and input handling (controller) </a:t>
            </a:r>
          </a:p>
          <a:p>
            <a:pPr>
              <a:lnSpc>
                <a:spcPct val="90000"/>
              </a:lnSpc>
            </a:pPr>
            <a:r>
              <a:rPr lang="en-US" sz="2100" dirty="0"/>
              <a:t>Also uses idea from </a:t>
            </a:r>
            <a:r>
              <a:rPr lang="en-US" sz="2100" dirty="0" smtClean="0"/>
              <a:t>[</a:t>
            </a:r>
            <a:r>
              <a:rPr lang="en-US" sz="2100" dirty="0" err="1" smtClean="0"/>
              <a:t>Foley&amp;Wallace</a:t>
            </a:r>
            <a:r>
              <a:rPr lang="en-US" sz="2100" dirty="0" smtClean="0"/>
              <a:t> </a:t>
            </a:r>
            <a:r>
              <a:rPr lang="en-US" sz="2100" dirty="0" smtClean="0">
                <a:solidFill>
                  <a:schemeClr val="accent6"/>
                </a:solidFill>
              </a:rPr>
              <a:t>1974</a:t>
            </a:r>
            <a:r>
              <a:rPr lang="en-US" sz="2100" dirty="0" smtClean="0"/>
              <a:t>] </a:t>
            </a:r>
            <a:r>
              <a:rPr lang="en-US" sz="2100" dirty="0"/>
              <a:t>of identifying </a:t>
            </a:r>
            <a:r>
              <a:rPr lang="en-US" sz="2100" i="1" dirty="0"/>
              <a:t>types</a:t>
            </a:r>
            <a:r>
              <a:rPr lang="en-US" sz="2100" dirty="0"/>
              <a:t> of input handlers: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move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grow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rotate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text edit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gesture </a:t>
            </a:r>
          </a:p>
          <a:p>
            <a:pPr lvl="1">
              <a:lnSpc>
                <a:spcPct val="90000"/>
              </a:lnSpc>
            </a:pPr>
            <a:r>
              <a:rPr lang="en-US" sz="2000" dirty="0"/>
              <a:t>select (pick</a:t>
            </a:r>
            <a:r>
              <a:rPr lang="en-US" sz="2000" dirty="0" smtClean="0"/>
              <a:t>)</a:t>
            </a:r>
            <a:endParaRPr lang="en-US" sz="2000" dirty="0"/>
          </a:p>
          <a:p>
            <a:pPr lvl="1">
              <a:lnSpc>
                <a:spcPct val="90000"/>
              </a:lnSpc>
            </a:pPr>
            <a:endParaRPr lang="en-US" sz="2000" dirty="0"/>
          </a:p>
          <a:p>
            <a:pPr marL="0" lvl="1" indent="0">
              <a:lnSpc>
                <a:spcPct val="90000"/>
              </a:lnSpc>
              <a:buNone/>
            </a:pPr>
            <a:r>
              <a:rPr lang="en-US" sz="1900" dirty="0" smtClean="0"/>
              <a:t>James </a:t>
            </a:r>
            <a:r>
              <a:rPr lang="en-US" sz="1900" dirty="0"/>
              <a:t>D. Foley and Victor L. Wallace. “The Art of Natural Graphic Man-Machine Conversation,” </a:t>
            </a:r>
            <a:r>
              <a:rPr lang="en-US" sz="1900" i="1" dirty="0"/>
              <a:t>Proceedings of the IEEE. </a:t>
            </a:r>
            <a:r>
              <a:rPr lang="en-US" sz="1900" i="1" dirty="0" smtClean="0"/>
              <a:t>Apr, 1974</a:t>
            </a:r>
            <a:r>
              <a:rPr lang="en-US" sz="1900" i="1" dirty="0"/>
              <a:t>. vol. 62, no. 4. pp. 462-471. </a:t>
            </a:r>
          </a:p>
          <a:p>
            <a:pPr marL="344487" lvl="1" indent="0">
              <a:lnSpc>
                <a:spcPct val="90000"/>
              </a:lnSpc>
              <a:buNone/>
            </a:pPr>
            <a:endParaRPr lang="en-US" sz="2000" dirty="0" smtClean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962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22238"/>
            <a:ext cx="7543800" cy="944562"/>
          </a:xfrm>
        </p:spPr>
        <p:txBody>
          <a:bodyPr/>
          <a:lstStyle/>
          <a:p>
            <a:r>
              <a:rPr lang="en-US" dirty="0" smtClean="0"/>
              <a:t>Innovations</a:t>
            </a:r>
            <a:endParaRPr lang="en-US" dirty="0"/>
          </a:p>
        </p:txBody>
      </p:sp>
      <p:sp>
        <p:nvSpPr>
          <p:cNvPr id="261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19200"/>
            <a:ext cx="8839200" cy="5257799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Identifying primitive "Interactor" objects and correct parameterizations so most direct manipulation UIs can be constructed by re-using built-in objects.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Better name might be “Behavior” objects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Only a few kinds of behaviors, and standard parameters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Real separation between input and output handling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Handles </a:t>
            </a:r>
            <a:r>
              <a:rPr lang="en-US" b="1" dirty="0" smtClean="0"/>
              <a:t>all</a:t>
            </a:r>
            <a:r>
              <a:rPr lang="en-US" dirty="0" smtClean="0"/>
              <a:t>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insides of widgets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and for application programs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First successful separation of View from Controller in Smalltalk MVC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Integration of gestures with conventional interaction.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Easier to code because substantial re-use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+ Built-in support for multi-window dragging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400800"/>
            <a:ext cx="2895600" cy="304800"/>
          </a:xfrm>
        </p:spPr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83BD2-641C-453F-8D38-58D0F20E6C09}" type="slidenum">
              <a:rPr lang="en-US" altLang="en-US" smtClean="0"/>
              <a:pPr/>
              <a:t>4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737188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General idea</a:t>
            </a:r>
            <a:endParaRPr lang="en-US"/>
          </a:p>
        </p:txBody>
      </p:sp>
      <p:sp>
        <p:nvSpPr>
          <p:cNvPr id="262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371600"/>
            <a:ext cx="8229600" cy="5181600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/>
              <a:t>Attach interactor objects to a set of graphical objects to handle their input.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Graphical objects don't handle input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No "event methods" in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Instead, define invisible "Interactor" objects and attach them to graphics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Interactors can operate on multiple objects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Strategy: pick the right type of Interactor, attach to the objects to be affected, fill in necessary slots of interactor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Widgets use interactors internally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Can have multiple interactors on an object (e.g., different mouse buttons)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Interactors directly set slots of objects using a standard protocol 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constraints can be used to map those slots into behaviors: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Details of input events and event processing is hidden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Used first in Garnet, refined in Amulet.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048D-4339-431F-9DC3-D748637E9C71}" type="slidenum">
              <a:rPr lang="en-US" altLang="en-US" smtClean="0"/>
              <a:pPr/>
              <a:t>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826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B6420D-B5EA-43E9-A9C4-E3CB430CE9F3}" type="slidenum">
              <a:rPr lang="en-US" altLang="en-US"/>
              <a:pPr/>
              <a:t>6</a:t>
            </a:fld>
            <a:endParaRPr lang="en-US" altLang="en-US"/>
          </a:p>
        </p:txBody>
      </p:sp>
      <p:sp>
        <p:nvSpPr>
          <p:cNvPr id="338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Flash Catalyst</a:t>
            </a:r>
          </a:p>
        </p:txBody>
      </p:sp>
      <p:sp>
        <p:nvSpPr>
          <p:cNvPr id="3389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676400"/>
            <a:ext cx="8382000" cy="4454525"/>
          </a:xfrm>
        </p:spPr>
        <p:txBody>
          <a:bodyPr/>
          <a:lstStyle/>
          <a:p>
            <a:r>
              <a:rPr lang="en-US" dirty="0" smtClean="0"/>
              <a:t>Previous product </a:t>
            </a:r>
            <a:r>
              <a:rPr lang="en-US" dirty="0"/>
              <a:t>from </a:t>
            </a:r>
            <a:r>
              <a:rPr lang="en-US" dirty="0" smtClean="0"/>
              <a:t>Adobe</a:t>
            </a:r>
          </a:p>
          <a:p>
            <a:pPr lvl="1"/>
            <a:r>
              <a:rPr lang="en-US" dirty="0" smtClean="0"/>
              <a:t>Only in CS 5.5</a:t>
            </a:r>
            <a:endParaRPr lang="en-US" dirty="0"/>
          </a:p>
          <a:p>
            <a:r>
              <a:rPr lang="en-US" dirty="0"/>
              <a:t>Also </a:t>
            </a:r>
            <a:r>
              <a:rPr lang="en-US" dirty="0" smtClean="0"/>
              <a:t>had </a:t>
            </a:r>
            <a:r>
              <a:rPr lang="en-US" dirty="0"/>
              <a:t>behaviors</a:t>
            </a:r>
            <a:br>
              <a:rPr lang="en-US" dirty="0"/>
            </a:br>
            <a:r>
              <a:rPr lang="en-US" dirty="0"/>
              <a:t>that can be attached</a:t>
            </a:r>
            <a:br>
              <a:rPr lang="en-US" dirty="0"/>
            </a:br>
            <a:r>
              <a:rPr lang="en-US" dirty="0"/>
              <a:t>to graphics and</a:t>
            </a:r>
            <a:br>
              <a:rPr lang="en-US" dirty="0"/>
            </a:br>
            <a:r>
              <a:rPr lang="en-US" dirty="0" smtClean="0"/>
              <a:t>parameterized</a:t>
            </a:r>
            <a:endParaRPr lang="en-US" dirty="0"/>
          </a:p>
        </p:txBody>
      </p:sp>
      <p:pic>
        <p:nvPicPr>
          <p:cNvPr id="338948" name="Picture 4" descr="Thermo-Convert-To-Menu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343400" y="2203450"/>
            <a:ext cx="4800600" cy="4654550"/>
          </a:xfrm>
          <a:prstGeom prst="rect">
            <a:avLst/>
          </a:prstGeom>
          <a:noFill/>
        </p:spPr>
      </p:pic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71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http://www.cs.cmu.edu/afs/cs/project/amulet/amulet3/manual/Amulet.large.gi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24329" y="2536824"/>
            <a:ext cx="1724025" cy="41624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235BAA-92B6-4B4C-B768-68B3A98ADEE3}" type="slidenum">
              <a:rPr lang="en-US" altLang="en-US"/>
              <a:pPr/>
              <a:t>7</a:t>
            </a:fld>
            <a:endParaRPr lang="en-US" altLang="en-US"/>
          </a:p>
        </p:txBody>
      </p:sp>
      <p:sp>
        <p:nvSpPr>
          <p:cNvPr id="297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Full Documentation</a:t>
            </a:r>
          </a:p>
        </p:txBody>
      </p:sp>
      <p:sp>
        <p:nvSpPr>
          <p:cNvPr id="297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Full Amulet Manual:</a:t>
            </a:r>
          </a:p>
          <a:p>
            <a:pPr lvl="1"/>
            <a:r>
              <a:rPr lang="en-US" sz="1300" dirty="0">
                <a:hlinkClick r:id="rId4"/>
              </a:rPr>
              <a:t>http://www.cs.cmu.edu/afs/cs/project/amulet/amulet3/manual/Amulet_ManualTOC.doc.html</a:t>
            </a:r>
            <a:endParaRPr lang="en-US" sz="1300" dirty="0"/>
          </a:p>
          <a:p>
            <a:pPr lvl="1"/>
            <a:r>
              <a:rPr lang="en-US" dirty="0">
                <a:hlinkClick r:id="rId5"/>
              </a:rPr>
              <a:t>Tutorial</a:t>
            </a:r>
            <a:endParaRPr lang="en-US" dirty="0"/>
          </a:p>
          <a:p>
            <a:pPr lvl="1"/>
            <a:r>
              <a:rPr lang="en-US" dirty="0">
                <a:hlinkClick r:id="rId6"/>
              </a:rPr>
              <a:t>Interactors and Command Objects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pic>
        <p:nvPicPr>
          <p:cNvPr id="1028" name="Picture 4" descr="http://www.cs.cmu.edu/afs/cs/project/garnet/www/pictures/garnet-logo.gif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59839" y="4375149"/>
            <a:ext cx="1562225" cy="1755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6860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22238"/>
            <a:ext cx="8001000" cy="1295400"/>
          </a:xfrm>
        </p:spPr>
        <p:txBody>
          <a:bodyPr/>
          <a:lstStyle/>
          <a:p>
            <a:r>
              <a:rPr lang="en-US" dirty="0" smtClean="0"/>
              <a:t>Garnet, Amulet Design Overview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713287"/>
          </a:xfrm>
        </p:spPr>
        <p:txBody>
          <a:bodyPr>
            <a:normAutofit fontScale="85000" lnSpcReduction="20000"/>
          </a:bodyPr>
          <a:lstStyle/>
          <a:p>
            <a:r>
              <a:rPr lang="en-US" dirty="0" smtClean="0"/>
              <a:t>Invented our own object system</a:t>
            </a:r>
          </a:p>
          <a:p>
            <a:pPr lvl="1"/>
            <a:r>
              <a:rPr lang="en-US" dirty="0" smtClean="0"/>
              <a:t>Prototype-instance instead of class-instance</a:t>
            </a:r>
          </a:p>
          <a:p>
            <a:pPr lvl="1"/>
            <a:r>
              <a:rPr lang="en-US" dirty="0" smtClean="0"/>
              <a:t>Syntax: </a:t>
            </a:r>
            <a:r>
              <a:rPr lang="en-US" i="1" dirty="0" err="1" smtClean="0"/>
              <a:t>prototype</a:t>
            </a:r>
            <a:r>
              <a:rPr lang="en-US" dirty="0" err="1" smtClean="0"/>
              <a:t>.Create</a:t>
            </a:r>
            <a:r>
              <a:rPr lang="en-US" dirty="0" smtClean="0"/>
              <a:t>(“</a:t>
            </a:r>
            <a:r>
              <a:rPr lang="en-US" i="1" dirty="0" smtClean="0"/>
              <a:t>name</a:t>
            </a:r>
            <a:r>
              <a:rPr lang="en-US" dirty="0" smtClean="0"/>
              <a:t>”) </a:t>
            </a:r>
          </a:p>
          <a:p>
            <a:r>
              <a:rPr lang="en-US" dirty="0" smtClean="0"/>
              <a:t>Uses </a:t>
            </a:r>
            <a:r>
              <a:rPr lang="en-US" dirty="0" err="1" smtClean="0"/>
              <a:t>obj.set</a:t>
            </a:r>
            <a:r>
              <a:rPr lang="en-US" dirty="0" smtClean="0"/>
              <a:t> ( </a:t>
            </a:r>
            <a:r>
              <a:rPr lang="en-US" i="1" dirty="0" smtClean="0"/>
              <a:t>instance-variable, value</a:t>
            </a:r>
            <a:r>
              <a:rPr lang="en-US" dirty="0" smtClean="0"/>
              <a:t> )</a:t>
            </a:r>
          </a:p>
          <a:p>
            <a:r>
              <a:rPr lang="en-US" dirty="0" smtClean="0"/>
              <a:t>Uses what is now called </a:t>
            </a:r>
            <a:r>
              <a:rPr lang="en-US" i="1" dirty="0" smtClean="0"/>
              <a:t>method cascading </a:t>
            </a:r>
            <a:r>
              <a:rPr lang="en-US" dirty="0" smtClean="0"/>
              <a:t>or </a:t>
            </a:r>
            <a:r>
              <a:rPr lang="en-US" i="1" dirty="0" smtClean="0"/>
              <a:t>fluent interface</a:t>
            </a:r>
            <a:endParaRPr lang="en-US" dirty="0" smtClean="0"/>
          </a:p>
          <a:p>
            <a:pPr lvl="1"/>
            <a:r>
              <a:rPr lang="en-US" dirty="0" smtClean="0"/>
              <a:t>.set and other methods return the original object, so can be chained together</a:t>
            </a:r>
          </a:p>
          <a:p>
            <a:pPr lvl="1"/>
            <a:r>
              <a:rPr lang="en-US" dirty="0" err="1" smtClean="0"/>
              <a:t>Obj.set</a:t>
            </a:r>
            <a:r>
              <a:rPr lang="en-US" dirty="0" smtClean="0"/>
              <a:t>(</a:t>
            </a:r>
            <a:r>
              <a:rPr lang="en-US" dirty="0" err="1" smtClean="0"/>
              <a:t>Am_X</a:t>
            </a:r>
            <a:r>
              <a:rPr lang="en-US" dirty="0" smtClean="0"/>
              <a:t>, 4).set(</a:t>
            </a:r>
            <a:r>
              <a:rPr lang="en-US" dirty="0" err="1" smtClean="0"/>
              <a:t>Am_Y</a:t>
            </a:r>
            <a:r>
              <a:rPr lang="en-US" dirty="0" smtClean="0"/>
              <a:t>, 6).</a:t>
            </a:r>
            <a:r>
              <a:rPr lang="en-US" dirty="0" err="1" smtClean="0"/>
              <a:t>add_part</a:t>
            </a:r>
            <a:r>
              <a:rPr lang="en-US" dirty="0" smtClean="0"/>
              <a:t>…</a:t>
            </a:r>
          </a:p>
          <a:p>
            <a:r>
              <a:rPr lang="en-US" dirty="0" smtClean="0"/>
              <a:t>C++ didn’t have name spaces, so started all Amulet words with Am_ …</a:t>
            </a:r>
          </a:p>
          <a:p>
            <a:r>
              <a:rPr lang="en-US" dirty="0" smtClean="0"/>
              <a:t>Full set of graphic objects and groups</a:t>
            </a:r>
          </a:p>
          <a:p>
            <a:pPr lvl="1"/>
            <a:r>
              <a:rPr lang="en-US" dirty="0" err="1" smtClean="0"/>
              <a:t>mygroup.Add_Part</a:t>
            </a:r>
            <a:r>
              <a:rPr lang="en-US" dirty="0" smtClean="0"/>
              <a:t>(</a:t>
            </a:r>
            <a:r>
              <a:rPr lang="en-US" dirty="0" err="1" smtClean="0"/>
              <a:t>myrect</a:t>
            </a:r>
            <a:r>
              <a:rPr lang="en-US" dirty="0" smtClean="0"/>
              <a:t>);</a:t>
            </a:r>
          </a:p>
          <a:p>
            <a:pPr lvl="1"/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F06B4F-F122-4053-A110-8588A2C9B1BD}" type="slidenum">
              <a:rPr lang="en-US" altLang="en-US" smtClean="0"/>
              <a:pPr/>
              <a:t>8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63387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9BADE7-A480-4299-BBE7-3701AAD24389}" type="slidenum">
              <a:rPr lang="en-US" altLang="en-US"/>
              <a:pPr/>
              <a:t>9</a:t>
            </a:fld>
            <a:endParaRPr lang="en-US" altLang="en-US"/>
          </a:p>
        </p:txBody>
      </p:sp>
      <p:sp>
        <p:nvSpPr>
          <p:cNvPr id="263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000"/>
              <a:t>Types of Interactors </a:t>
            </a:r>
          </a:p>
        </p:txBody>
      </p:sp>
      <p:sp>
        <p:nvSpPr>
          <p:cNvPr id="263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2100"/>
              <a:t>Am_Choice_Interactor : select one or more of a set of objects </a:t>
            </a:r>
          </a:p>
          <a:p>
            <a:r>
              <a:rPr lang="en-US" sz="2100"/>
              <a:t>Am_One_Shot_Interactor - single action, like Choice </a:t>
            </a:r>
          </a:p>
          <a:p>
            <a:r>
              <a:rPr lang="en-US" sz="2100"/>
              <a:t>Am_Move_Grow_Interactor : move or grow objects with the mouse </a:t>
            </a:r>
          </a:p>
          <a:p>
            <a:r>
              <a:rPr lang="en-US" sz="2100"/>
              <a:t>Am_New_Points_Interactor: to create new objects by entering points while getting feedback "rubber band" objects </a:t>
            </a:r>
          </a:p>
          <a:p>
            <a:r>
              <a:rPr lang="en-US" sz="2100"/>
              <a:t>Am_Text_Edit_Interactor : mouse and keyboard edit of text </a:t>
            </a:r>
          </a:p>
          <a:p>
            <a:r>
              <a:rPr lang="en-US" sz="2100"/>
              <a:t>Am_Gesture_Interactor: interpret freehand gestures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en-US" smtClean="0"/>
              <a:t>© 2020 - Brad Myers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63900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lecture template_polo">
  <a:themeElements>
    <a:clrScheme name="lecture template_polo 9">
      <a:dk1>
        <a:srgbClr val="000000"/>
      </a:dk1>
      <a:lt1>
        <a:srgbClr val="FFFFFF"/>
      </a:lt1>
      <a:dk2>
        <a:srgbClr val="7C1302"/>
      </a:dk2>
      <a:lt2>
        <a:srgbClr val="CC9900"/>
      </a:lt2>
      <a:accent1>
        <a:srgbClr val="CC9900"/>
      </a:accent1>
      <a:accent2>
        <a:srgbClr val="CC3300"/>
      </a:accent2>
      <a:accent3>
        <a:srgbClr val="FFFFFF"/>
      </a:accent3>
      <a:accent4>
        <a:srgbClr val="000000"/>
      </a:accent4>
      <a:accent5>
        <a:srgbClr val="E2CAAA"/>
      </a:accent5>
      <a:accent6>
        <a:srgbClr val="B92D00"/>
      </a:accent6>
      <a:hlink>
        <a:srgbClr val="808080"/>
      </a:hlink>
      <a:folHlink>
        <a:srgbClr val="CCCC66"/>
      </a:folHlink>
    </a:clrScheme>
    <a:fontScheme name="lecture template_pol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lecture template_polo 1">
        <a:dk1>
          <a:srgbClr val="4F747B"/>
        </a:dk1>
        <a:lt1>
          <a:srgbClr val="FFFFFF"/>
        </a:lt1>
        <a:dk2>
          <a:srgbClr val="000000"/>
        </a:dk2>
        <a:lt2>
          <a:srgbClr val="C0C0C0"/>
        </a:lt2>
        <a:accent1>
          <a:srgbClr val="859868"/>
        </a:accent1>
        <a:accent2>
          <a:srgbClr val="5F5F5F"/>
        </a:accent2>
        <a:accent3>
          <a:srgbClr val="AAAAAA"/>
        </a:accent3>
        <a:accent4>
          <a:srgbClr val="DADADA"/>
        </a:accent4>
        <a:accent5>
          <a:srgbClr val="C2CAB9"/>
        </a:accent5>
        <a:accent6>
          <a:srgbClr val="555555"/>
        </a:accent6>
        <a:hlink>
          <a:srgbClr val="5F5F5F"/>
        </a:hlink>
        <a:folHlink>
          <a:srgbClr val="BA121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2">
        <a:dk1>
          <a:srgbClr val="3C0000"/>
        </a:dk1>
        <a:lt1>
          <a:srgbClr val="FFFFFF"/>
        </a:lt1>
        <a:dk2>
          <a:srgbClr val="4D0B0B"/>
        </a:dk2>
        <a:lt2>
          <a:srgbClr val="FFFFFF"/>
        </a:lt2>
        <a:accent1>
          <a:srgbClr val="666633"/>
        </a:accent1>
        <a:accent2>
          <a:srgbClr val="CC3300"/>
        </a:accent2>
        <a:accent3>
          <a:srgbClr val="B2AAAA"/>
        </a:accent3>
        <a:accent4>
          <a:srgbClr val="DADADA"/>
        </a:accent4>
        <a:accent5>
          <a:srgbClr val="B8B8AD"/>
        </a:accent5>
        <a:accent6>
          <a:srgbClr val="B92D00"/>
        </a:accent6>
        <a:hlink>
          <a:srgbClr val="CC9900"/>
        </a:hlink>
        <a:folHlink>
          <a:srgbClr val="CCCC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3">
        <a:dk1>
          <a:srgbClr val="666699"/>
        </a:dk1>
        <a:lt1>
          <a:srgbClr val="FFFFFF"/>
        </a:lt1>
        <a:dk2>
          <a:srgbClr val="15192B"/>
        </a:dk2>
        <a:lt2>
          <a:srgbClr val="CCCCFF"/>
        </a:lt2>
        <a:accent1>
          <a:srgbClr val="4F893D"/>
        </a:accent1>
        <a:accent2>
          <a:srgbClr val="666699"/>
        </a:accent2>
        <a:accent3>
          <a:srgbClr val="AAABAC"/>
        </a:accent3>
        <a:accent4>
          <a:srgbClr val="DADADA"/>
        </a:accent4>
        <a:accent5>
          <a:srgbClr val="B2C4AF"/>
        </a:accent5>
        <a:accent6>
          <a:srgbClr val="5C5C8A"/>
        </a:accent6>
        <a:hlink>
          <a:srgbClr val="CC9900"/>
        </a:hlink>
        <a:folHlink>
          <a:srgbClr val="4837C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4">
        <a:dk1>
          <a:srgbClr val="666699"/>
        </a:dk1>
        <a:lt1>
          <a:srgbClr val="FFFFFF"/>
        </a:lt1>
        <a:dk2>
          <a:srgbClr val="86001A"/>
        </a:dk2>
        <a:lt2>
          <a:srgbClr val="CCCC66"/>
        </a:lt2>
        <a:accent1>
          <a:srgbClr val="FF3300"/>
        </a:accent1>
        <a:accent2>
          <a:srgbClr val="FF6600"/>
        </a:accent2>
        <a:accent3>
          <a:srgbClr val="C3AAAB"/>
        </a:accent3>
        <a:accent4>
          <a:srgbClr val="DADADA"/>
        </a:accent4>
        <a:accent5>
          <a:srgbClr val="FFADAA"/>
        </a:accent5>
        <a:accent6>
          <a:srgbClr val="E75C00"/>
        </a:accent6>
        <a:hlink>
          <a:srgbClr val="CC9900"/>
        </a:hlink>
        <a:folHlink>
          <a:srgbClr val="FF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5">
        <a:dk1>
          <a:srgbClr val="666699"/>
        </a:dk1>
        <a:lt1>
          <a:srgbClr val="FFFFFF"/>
        </a:lt1>
        <a:dk2>
          <a:srgbClr val="000054"/>
        </a:dk2>
        <a:lt2>
          <a:srgbClr val="FFFFFF"/>
        </a:lt2>
        <a:accent1>
          <a:srgbClr val="3333FF"/>
        </a:accent1>
        <a:accent2>
          <a:srgbClr val="006699"/>
        </a:accent2>
        <a:accent3>
          <a:srgbClr val="AAAAB3"/>
        </a:accent3>
        <a:accent4>
          <a:srgbClr val="DADADA"/>
        </a:accent4>
        <a:accent5>
          <a:srgbClr val="ADADFF"/>
        </a:accent5>
        <a:accent6>
          <a:srgbClr val="005C8A"/>
        </a:accent6>
        <a:hlink>
          <a:srgbClr val="669900"/>
        </a:hlink>
        <a:folHlink>
          <a:srgbClr val="00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6">
        <a:dk1>
          <a:srgbClr val="808080"/>
        </a:dk1>
        <a:lt1>
          <a:srgbClr val="FFFFFF"/>
        </a:lt1>
        <a:dk2>
          <a:srgbClr val="30054B"/>
        </a:dk2>
        <a:lt2>
          <a:srgbClr val="FFFFFF"/>
        </a:lt2>
        <a:accent1>
          <a:srgbClr val="797B9B"/>
        </a:accent1>
        <a:accent2>
          <a:srgbClr val="6B4FB1"/>
        </a:accent2>
        <a:accent3>
          <a:srgbClr val="ADAAB1"/>
        </a:accent3>
        <a:accent4>
          <a:srgbClr val="DADADA"/>
        </a:accent4>
        <a:accent5>
          <a:srgbClr val="BEBFCB"/>
        </a:accent5>
        <a:accent6>
          <a:srgbClr val="6047A0"/>
        </a:accent6>
        <a:hlink>
          <a:srgbClr val="7AACCE"/>
        </a:hlink>
        <a:folHlink>
          <a:srgbClr val="D8D8E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7">
        <a:dk1>
          <a:srgbClr val="808080"/>
        </a:dk1>
        <a:lt1>
          <a:srgbClr val="FFFFCC"/>
        </a:lt1>
        <a:dk2>
          <a:srgbClr val="29527B"/>
        </a:dk2>
        <a:lt2>
          <a:srgbClr val="FFFFFF"/>
        </a:lt2>
        <a:accent1>
          <a:srgbClr val="CCCC00"/>
        </a:accent1>
        <a:accent2>
          <a:srgbClr val="669999"/>
        </a:accent2>
        <a:accent3>
          <a:srgbClr val="ACB3BF"/>
        </a:accent3>
        <a:accent4>
          <a:srgbClr val="DADAAE"/>
        </a:accent4>
        <a:accent5>
          <a:srgbClr val="E2E2AA"/>
        </a:accent5>
        <a:accent6>
          <a:srgbClr val="5C8A8A"/>
        </a:accent6>
        <a:hlink>
          <a:srgbClr val="D8D8EC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8">
        <a:dk1>
          <a:srgbClr val="666699"/>
        </a:dk1>
        <a:lt1>
          <a:srgbClr val="FFFFFF"/>
        </a:lt1>
        <a:dk2>
          <a:srgbClr val="476949"/>
        </a:dk2>
        <a:lt2>
          <a:srgbClr val="FFFFFF"/>
        </a:lt2>
        <a:accent1>
          <a:srgbClr val="CC6600"/>
        </a:accent1>
        <a:accent2>
          <a:srgbClr val="CC9900"/>
        </a:accent2>
        <a:accent3>
          <a:srgbClr val="B1B9B1"/>
        </a:accent3>
        <a:accent4>
          <a:srgbClr val="DADADA"/>
        </a:accent4>
        <a:accent5>
          <a:srgbClr val="E2B8AA"/>
        </a:accent5>
        <a:accent6>
          <a:srgbClr val="B98A00"/>
        </a:accent6>
        <a:hlink>
          <a:srgbClr val="669900"/>
        </a:hlink>
        <a:folHlink>
          <a:srgbClr val="A45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ecture template_polo 9">
        <a:dk1>
          <a:srgbClr val="000000"/>
        </a:dk1>
        <a:lt1>
          <a:srgbClr val="FFFFFF"/>
        </a:lt1>
        <a:dk2>
          <a:srgbClr val="7C1302"/>
        </a:dk2>
        <a:lt2>
          <a:srgbClr val="CC9900"/>
        </a:lt2>
        <a:accent1>
          <a:srgbClr val="CC9900"/>
        </a:accent1>
        <a:accent2>
          <a:srgbClr val="CC3300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B92D00"/>
        </a:accent6>
        <a:hlink>
          <a:srgbClr val="808080"/>
        </a:hlink>
        <a:folHlink>
          <a:srgbClr val="CC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ecture template_polo 10">
        <a:dk1>
          <a:srgbClr val="000000"/>
        </a:dk1>
        <a:lt1>
          <a:srgbClr val="FFFFFF"/>
        </a:lt1>
        <a:dk2>
          <a:srgbClr val="330066"/>
        </a:dk2>
        <a:lt2>
          <a:srgbClr val="808080"/>
        </a:lt2>
        <a:accent1>
          <a:srgbClr val="CCCC00"/>
        </a:accent1>
        <a:accent2>
          <a:srgbClr val="669999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5C8A8A"/>
        </a:accent6>
        <a:hlink>
          <a:srgbClr val="7E9CE8"/>
        </a:hlink>
        <a:folHlink>
          <a:srgbClr val="D8D8E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lecture template</Template>
  <TotalTime>38134</TotalTime>
  <Words>1282</Words>
  <Application>Microsoft Office PowerPoint</Application>
  <PresentationFormat>On-screen Show (4:3)</PresentationFormat>
  <Paragraphs>203</Paragraphs>
  <Slides>22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8" baseType="lpstr">
      <vt:lpstr>Arial</vt:lpstr>
      <vt:lpstr>Arial Unicode MS</vt:lpstr>
      <vt:lpstr>Courier New</vt:lpstr>
      <vt:lpstr>Tahoma</vt:lpstr>
      <vt:lpstr>Wingdings</vt:lpstr>
      <vt:lpstr>lecture template_polo</vt:lpstr>
      <vt:lpstr>Lecture 5: Input 2: Declarative input models; “Interactor” (Behavior) Objects in Garnet and Amulet</vt:lpstr>
      <vt:lpstr>Logistics</vt:lpstr>
      <vt:lpstr>Overview</vt:lpstr>
      <vt:lpstr>Innovations</vt:lpstr>
      <vt:lpstr>General idea</vt:lpstr>
      <vt:lpstr>Flash Catalyst</vt:lpstr>
      <vt:lpstr>Full Documentation</vt:lpstr>
      <vt:lpstr>Garnet, Amulet Design Overview</vt:lpstr>
      <vt:lpstr>Types of Interactors </vt:lpstr>
      <vt:lpstr>Affected Graphical Objects</vt:lpstr>
      <vt:lpstr>Standard Behavior</vt:lpstr>
      <vt:lpstr>Other standard parameters</vt:lpstr>
      <vt:lpstr>Parameters for specific types of Interactors</vt:lpstr>
      <vt:lpstr>Parameters for New_Point</vt:lpstr>
      <vt:lpstr>Parameters for Text_Interactor</vt:lpstr>
      <vt:lpstr>Parameters for Gesture_Interactor</vt:lpstr>
      <vt:lpstr>Simple Example</vt:lpstr>
      <vt:lpstr>Choice Interactor </vt:lpstr>
      <vt:lpstr>Example</vt:lpstr>
      <vt:lpstr>Advanced Feature: Priorities</vt:lpstr>
      <vt:lpstr>Example</vt:lpstr>
      <vt:lpstr>Advanced Feature: Using Slots of Interactors</vt:lpstr>
    </vt:vector>
  </TitlesOfParts>
  <Company>Carnegie Mellon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05-830 Lecture 1</dc:title>
  <dc:creator>Brad Myers</dc:creator>
  <cp:lastModifiedBy>Brad Myers</cp:lastModifiedBy>
  <cp:revision>687</cp:revision>
  <cp:lastPrinted>1601-01-01T00:00:00Z</cp:lastPrinted>
  <dcterms:created xsi:type="dcterms:W3CDTF">2001-06-15T20:03:27Z</dcterms:created>
  <dcterms:modified xsi:type="dcterms:W3CDTF">2020-09-15T18:58:48Z</dcterms:modified>
</cp:coreProperties>
</file>