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7" r:id="rId1"/>
  </p:sldMasterIdLst>
  <p:notesMasterIdLst>
    <p:notesMasterId r:id="rId36"/>
  </p:notesMasterIdLst>
  <p:sldIdLst>
    <p:sldId id="319" r:id="rId2"/>
    <p:sldId id="506" r:id="rId3"/>
    <p:sldId id="350" r:id="rId4"/>
    <p:sldId id="508" r:id="rId5"/>
    <p:sldId id="509" r:id="rId6"/>
    <p:sldId id="351" r:id="rId7"/>
    <p:sldId id="510" r:id="rId8"/>
    <p:sldId id="511" r:id="rId9"/>
    <p:sldId id="357" r:id="rId10"/>
    <p:sldId id="358" r:id="rId11"/>
    <p:sldId id="335" r:id="rId12"/>
    <p:sldId id="327" r:id="rId13"/>
    <p:sldId id="513" r:id="rId14"/>
    <p:sldId id="512" r:id="rId15"/>
    <p:sldId id="514" r:id="rId16"/>
    <p:sldId id="515" r:id="rId17"/>
    <p:sldId id="331" r:id="rId18"/>
    <p:sldId id="332" r:id="rId19"/>
    <p:sldId id="342" r:id="rId20"/>
    <p:sldId id="343" r:id="rId21"/>
    <p:sldId id="341" r:id="rId22"/>
    <p:sldId id="345" r:id="rId23"/>
    <p:sldId id="503" r:id="rId24"/>
    <p:sldId id="505" r:id="rId25"/>
    <p:sldId id="516" r:id="rId26"/>
    <p:sldId id="329" r:id="rId27"/>
    <p:sldId id="346" r:id="rId28"/>
    <p:sldId id="504" r:id="rId29"/>
    <p:sldId id="340" r:id="rId30"/>
    <p:sldId id="353" r:id="rId31"/>
    <p:sldId id="517" r:id="rId32"/>
    <p:sldId id="518" r:id="rId33"/>
    <p:sldId id="519" r:id="rId34"/>
    <p:sldId id="520" r:id="rId35"/>
  </p:sldIdLst>
  <p:sldSz cx="12192000" cy="6858000"/>
  <p:notesSz cx="6858000" cy="9144000"/>
  <p:embeddedFontLst>
    <p:embeddedFont>
      <p:font typeface="Cambria" panose="02040503050406030204" pitchFamily="18" charset="0"/>
      <p:regular r:id="rId37"/>
      <p:bold r:id="rId38"/>
      <p:italic r:id="rId39"/>
      <p:boldItalic r:id="rId40"/>
    </p:embeddedFont>
    <p:embeddedFont>
      <p:font typeface="Consolas" panose="020B0609020204030204" pitchFamily="49" charset="0"/>
      <p:regular r:id="rId41"/>
      <p:bold r:id="rId42"/>
      <p:italic r:id="rId43"/>
      <p:boldItalic r:id="rId44"/>
    </p:embeddedFont>
    <p:embeddedFont>
      <p:font typeface="Tahoma" panose="020B0604030504040204" pitchFamily="34" charset="0"/>
      <p:regular r:id="rId45"/>
      <p:bold r:id="rId4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6E0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3" autoAdjust="0"/>
    <p:restoredTop sz="84288" autoAdjust="0"/>
  </p:normalViewPr>
  <p:slideViewPr>
    <p:cSldViewPr snapToGrid="0">
      <p:cViewPr varScale="1">
        <p:scale>
          <a:sx n="59" d="100"/>
          <a:sy n="59" d="100"/>
        </p:scale>
        <p:origin x="76" y="4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5996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7200" cy="457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9.xml"/><Relationship Id="rId3" Type="http://schemas.openxmlformats.org/officeDocument/2006/relationships/slide" Target="slides/slide10.xml"/><Relationship Id="rId7" Type="http://schemas.openxmlformats.org/officeDocument/2006/relationships/slide" Target="slides/slide18.xml"/><Relationship Id="rId12" Type="http://schemas.openxmlformats.org/officeDocument/2006/relationships/slide" Target="slides/slide29.xml"/><Relationship Id="rId2" Type="http://schemas.openxmlformats.org/officeDocument/2006/relationships/slide" Target="slides/slide9.xml"/><Relationship Id="rId1" Type="http://schemas.openxmlformats.org/officeDocument/2006/relationships/slide" Target="slides/slide1.xml"/><Relationship Id="rId6" Type="http://schemas.openxmlformats.org/officeDocument/2006/relationships/slide" Target="slides/slide17.xml"/><Relationship Id="rId11" Type="http://schemas.openxmlformats.org/officeDocument/2006/relationships/slide" Target="slides/slide27.xml"/><Relationship Id="rId5" Type="http://schemas.openxmlformats.org/officeDocument/2006/relationships/slide" Target="slides/slide12.xml"/><Relationship Id="rId10" Type="http://schemas.openxmlformats.org/officeDocument/2006/relationships/slide" Target="slides/slide24.xml"/><Relationship Id="rId4" Type="http://schemas.openxmlformats.org/officeDocument/2006/relationships/slide" Target="slides/slide11.xml"/><Relationship Id="rId9" Type="http://schemas.openxmlformats.org/officeDocument/2006/relationships/slide" Target="slides/slide2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AFD771E2-55A1-4E68-9D66-EFEDA08F1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50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5E126-9B6F-4F3D-A7D1-3622958C2C9A}" type="slidenum">
              <a:rPr lang="en-US"/>
              <a:pPr/>
              <a:t>1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352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771E2-55A1-4E68-9D66-EFEDA08F140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73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82E6CF-AFBE-4976-B6CF-DFD2DD3D78D9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13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1701B0-6E46-4EAC-8B9A-0D6AD0C101A5}" type="slidenum">
              <a:rPr lang="en-US"/>
              <a:pPr/>
              <a:t>9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70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9EE62F-9B76-41FE-8705-62F51023D522}" type="slidenum">
              <a:rPr lang="en-US"/>
              <a:pPr/>
              <a:t>10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74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7DF887-EF30-4557-B4FD-CAFF620EAABB}" type="slidenum">
              <a:rPr lang="en-US"/>
              <a:pPr/>
              <a:t>11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91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A61BD9-C0E1-4B62-8B8D-936343801205}" type="slidenum">
              <a:rPr lang="en-US"/>
              <a:pPr/>
              <a:t>12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8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821A13-8DD1-43E0-949E-F8B76C801702}" type="slidenum">
              <a:rPr lang="en-US"/>
              <a:pPr/>
              <a:t>17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5288" y="693738"/>
            <a:ext cx="6065837" cy="3413125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87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BA3838-3649-46BB-A556-DEA0069E3715}" type="slidenum">
              <a:rPr lang="en-US"/>
              <a:pPr/>
              <a:t>18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5288" y="693738"/>
            <a:ext cx="6065837" cy="3413125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97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683540-C269-42FC-BE37-4ADD03D4A7F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827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5F790F-9CD7-41E6-A376-55A845E8FB0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44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9927" y="1443038"/>
            <a:ext cx="10356849" cy="21336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6897" y="4425969"/>
            <a:ext cx="8352367" cy="1616075"/>
          </a:xfrm>
        </p:spPr>
        <p:txBody>
          <a:bodyPr>
            <a:normAutofit/>
          </a:bodyPr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en-US" altLang="en-US"/>
              <a:t>Click to edit Master subtitle style</a:t>
            </a:r>
            <a:endParaRPr lang="en-US" alt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204E03-3626-46E7-9ABE-54BA2F6D04B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4165600" y="6463571"/>
            <a:ext cx="3860800" cy="242047"/>
          </a:xfrm>
        </p:spPr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  <a:endParaRPr lang="en-US" altLang="en-US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 rot="5400000">
            <a:off x="-2967037" y="2967041"/>
            <a:ext cx="6858000" cy="923925"/>
            <a:chOff x="0" y="0"/>
            <a:chExt cx="5760" cy="128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7" name="Picture 12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56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650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2100" dirty="0"/>
            </a:lvl1pPr>
            <a:lvl2pPr>
              <a:defRPr sz="18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796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>
            <a:lvl1pPr>
              <a:defRPr sz="281"/>
            </a:lvl1pPr>
            <a:lvl2pPr>
              <a:defRPr sz="241"/>
            </a:lvl2pPr>
            <a:lvl3pPr>
              <a:defRPr sz="200"/>
            </a:lvl3pPr>
            <a:lvl4pPr>
              <a:defRPr sz="181"/>
            </a:lvl4pPr>
            <a:lvl5pPr>
              <a:defRPr sz="181"/>
            </a:lvl5pPr>
            <a:lvl6pPr>
              <a:defRPr sz="181"/>
            </a:lvl6pPr>
            <a:lvl7pPr>
              <a:defRPr sz="181"/>
            </a:lvl7pPr>
            <a:lvl8pPr>
              <a:defRPr sz="181"/>
            </a:lvl8pPr>
            <a:lvl9pPr>
              <a:defRPr sz="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>
            <a:lvl1pPr>
              <a:defRPr sz="281"/>
            </a:lvl1pPr>
            <a:lvl2pPr>
              <a:defRPr sz="241"/>
            </a:lvl2pPr>
            <a:lvl3pPr>
              <a:defRPr sz="200"/>
            </a:lvl3pPr>
            <a:lvl4pPr>
              <a:defRPr sz="181"/>
            </a:lvl4pPr>
            <a:lvl5pPr>
              <a:defRPr sz="181"/>
            </a:lvl5pPr>
            <a:lvl6pPr>
              <a:defRPr sz="181"/>
            </a:lvl6pPr>
            <a:lvl7pPr>
              <a:defRPr sz="181"/>
            </a:lvl7pPr>
            <a:lvl8pPr>
              <a:defRPr sz="181"/>
            </a:lvl8pPr>
            <a:lvl9pPr>
              <a:defRPr sz="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9FF78-6A10-480F-A775-98F17DA3B46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0060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1" b="1"/>
            </a:lvl1pPr>
            <a:lvl2pPr marL="45772" indent="0">
              <a:buNone/>
              <a:defRPr sz="200" b="1"/>
            </a:lvl2pPr>
            <a:lvl3pPr marL="91544" indent="0">
              <a:buNone/>
              <a:defRPr sz="181" b="1"/>
            </a:lvl3pPr>
            <a:lvl4pPr marL="137315" indent="0">
              <a:buNone/>
              <a:defRPr sz="161" b="1"/>
            </a:lvl4pPr>
            <a:lvl5pPr marL="183086" indent="0">
              <a:buNone/>
              <a:defRPr sz="161" b="1"/>
            </a:lvl5pPr>
            <a:lvl6pPr marL="228858" indent="0">
              <a:buNone/>
              <a:defRPr sz="161" b="1"/>
            </a:lvl6pPr>
            <a:lvl7pPr marL="274630" indent="0">
              <a:buNone/>
              <a:defRPr sz="161" b="1"/>
            </a:lvl7pPr>
            <a:lvl8pPr marL="320402" indent="0">
              <a:buNone/>
              <a:defRPr sz="161" b="1"/>
            </a:lvl8pPr>
            <a:lvl9pPr marL="366173" indent="0">
              <a:buNone/>
              <a:defRPr sz="16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1"/>
            </a:lvl1pPr>
            <a:lvl2pPr>
              <a:defRPr sz="200"/>
            </a:lvl2pPr>
            <a:lvl3pPr>
              <a:defRPr sz="181"/>
            </a:lvl3pPr>
            <a:lvl4pPr>
              <a:defRPr sz="161"/>
            </a:lvl4pPr>
            <a:lvl5pPr>
              <a:defRPr sz="161"/>
            </a:lvl5pPr>
            <a:lvl6pPr>
              <a:defRPr sz="161"/>
            </a:lvl6pPr>
            <a:lvl7pPr>
              <a:defRPr sz="161"/>
            </a:lvl7pPr>
            <a:lvl8pPr>
              <a:defRPr sz="161"/>
            </a:lvl8pPr>
            <a:lvl9pPr>
              <a:defRPr sz="1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2"/>
          </a:xfrm>
        </p:spPr>
        <p:txBody>
          <a:bodyPr anchor="b"/>
          <a:lstStyle>
            <a:lvl1pPr marL="0" indent="0">
              <a:buNone/>
              <a:defRPr sz="241" b="1"/>
            </a:lvl1pPr>
            <a:lvl2pPr marL="45772" indent="0">
              <a:buNone/>
              <a:defRPr sz="200" b="1"/>
            </a:lvl2pPr>
            <a:lvl3pPr marL="91544" indent="0">
              <a:buNone/>
              <a:defRPr sz="181" b="1"/>
            </a:lvl3pPr>
            <a:lvl4pPr marL="137315" indent="0">
              <a:buNone/>
              <a:defRPr sz="161" b="1"/>
            </a:lvl4pPr>
            <a:lvl5pPr marL="183086" indent="0">
              <a:buNone/>
              <a:defRPr sz="161" b="1"/>
            </a:lvl5pPr>
            <a:lvl6pPr marL="228858" indent="0">
              <a:buNone/>
              <a:defRPr sz="161" b="1"/>
            </a:lvl6pPr>
            <a:lvl7pPr marL="274630" indent="0">
              <a:buNone/>
              <a:defRPr sz="161" b="1"/>
            </a:lvl7pPr>
            <a:lvl8pPr marL="320402" indent="0">
              <a:buNone/>
              <a:defRPr sz="161" b="1"/>
            </a:lvl8pPr>
            <a:lvl9pPr marL="366173" indent="0">
              <a:buNone/>
              <a:defRPr sz="16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1"/>
            </a:lvl1pPr>
            <a:lvl2pPr>
              <a:defRPr sz="200"/>
            </a:lvl2pPr>
            <a:lvl3pPr>
              <a:defRPr sz="181"/>
            </a:lvl3pPr>
            <a:lvl4pPr>
              <a:defRPr sz="161"/>
            </a:lvl4pPr>
            <a:lvl5pPr>
              <a:defRPr sz="161"/>
            </a:lvl5pPr>
            <a:lvl6pPr>
              <a:defRPr sz="161"/>
            </a:lvl6pPr>
            <a:lvl7pPr>
              <a:defRPr sz="161"/>
            </a:lvl7pPr>
            <a:lvl8pPr>
              <a:defRPr sz="161"/>
            </a:lvl8pPr>
            <a:lvl9pPr>
              <a:defRPr sz="1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8D385-9D14-4628-9F7B-D94D4C9AA11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701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23C1B-D989-408C-AA94-62C379286A5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448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31F64-BFE6-4CBD-806E-EEF58E65A30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076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19"/>
            <a:ext cx="12192000" cy="93663"/>
            <a:chOff x="0" y="0"/>
            <a:chExt cx="5760" cy="128"/>
          </a:xfrm>
        </p:grpSpPr>
        <p:sp>
          <p:nvSpPr>
            <p:cNvPr id="26010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1" name="Rectangle 5"/>
            <p:cNvSpPr>
              <a:spLocks noChangeArrowheads="1"/>
            </p:cNvSpPr>
            <p:nvPr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2" name="Rectangle 6"/>
            <p:cNvSpPr>
              <a:spLocks noChangeArrowheads="1"/>
            </p:cNvSpPr>
            <p:nvPr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3" name="Rectangle 7"/>
            <p:cNvSpPr>
              <a:spLocks noChangeArrowheads="1"/>
            </p:cNvSpPr>
            <p:nvPr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2238"/>
            <a:ext cx="10058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19263"/>
            <a:ext cx="109728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0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316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0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508376"/>
            <a:ext cx="3860800" cy="19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pPr>
              <a:defRPr/>
            </a:pPr>
            <a:r>
              <a:rPr lang="en-US" altLang="en-US"/>
              <a:t>© 2025 - Brad Myers</a:t>
            </a:r>
            <a:endParaRPr lang="en-US" altLang="en-US" dirty="0"/>
          </a:p>
        </p:txBody>
      </p:sp>
      <p:sp>
        <p:nvSpPr>
          <p:cNvPr id="260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>
              <a:defRPr/>
            </a:pPr>
            <a:fld id="{AE204E03-3626-46E7-9ABE-54BA2F6D04B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8" name="Picture 2" descr="red_hcii_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680467" y="93073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952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1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1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1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1" b="1">
          <a:solidFill>
            <a:schemeClr val="tx2"/>
          </a:solidFill>
          <a:latin typeface="Arial" charset="0"/>
        </a:defRPr>
      </a:lvl5pPr>
      <a:lvl6pPr marL="45772" algn="l" rtl="0" eaLnBrk="1" fontAlgn="base" hangingPunct="1">
        <a:spcBef>
          <a:spcPct val="0"/>
        </a:spcBef>
        <a:spcAft>
          <a:spcPct val="0"/>
        </a:spcAft>
        <a:defRPr sz="391" b="1">
          <a:solidFill>
            <a:schemeClr val="tx2"/>
          </a:solidFill>
          <a:latin typeface="Arial" charset="0"/>
        </a:defRPr>
      </a:lvl6pPr>
      <a:lvl7pPr marL="91544" algn="l" rtl="0" eaLnBrk="1" fontAlgn="base" hangingPunct="1">
        <a:spcBef>
          <a:spcPct val="0"/>
        </a:spcBef>
        <a:spcAft>
          <a:spcPct val="0"/>
        </a:spcAft>
        <a:defRPr sz="391" b="1">
          <a:solidFill>
            <a:schemeClr val="tx2"/>
          </a:solidFill>
          <a:latin typeface="Arial" charset="0"/>
        </a:defRPr>
      </a:lvl7pPr>
      <a:lvl8pPr marL="137315" algn="l" rtl="0" eaLnBrk="1" fontAlgn="base" hangingPunct="1">
        <a:spcBef>
          <a:spcPct val="0"/>
        </a:spcBef>
        <a:spcAft>
          <a:spcPct val="0"/>
        </a:spcAft>
        <a:defRPr sz="391" b="1">
          <a:solidFill>
            <a:schemeClr val="tx2"/>
          </a:solidFill>
          <a:latin typeface="Arial" charset="0"/>
        </a:defRPr>
      </a:lvl8pPr>
      <a:lvl9pPr marL="183086" algn="l" rtl="0" eaLnBrk="1" fontAlgn="base" hangingPunct="1">
        <a:spcBef>
          <a:spcPct val="0"/>
        </a:spcBef>
        <a:spcAft>
          <a:spcPct val="0"/>
        </a:spcAft>
        <a:defRPr sz="391" b="1">
          <a:solidFill>
            <a:schemeClr val="tx2"/>
          </a:solidFill>
          <a:latin typeface="Arial" charset="0"/>
        </a:defRPr>
      </a:lvl9pPr>
    </p:titleStyle>
    <p:bodyStyle>
      <a:lvl1pPr marL="214313" indent="-21431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tabLst>
          <a:tab pos="173831" algn="l"/>
        </a:tabLst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7740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100">
          <a:solidFill>
            <a:schemeClr val="tx1"/>
          </a:solidFill>
          <a:latin typeface="+mn-lt"/>
        </a:defRPr>
      </a:lvl2pPr>
      <a:lvl3pPr marL="516731" indent="-17502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1500">
          <a:solidFill>
            <a:schemeClr val="tx1"/>
          </a:solidFill>
          <a:latin typeface="+mn-lt"/>
        </a:defRPr>
      </a:lvl3pPr>
      <a:lvl4pPr marL="480417" indent="-67866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1350">
          <a:solidFill>
            <a:schemeClr val="tx1"/>
          </a:solidFill>
          <a:latin typeface="+mn-lt"/>
        </a:defRPr>
      </a:lvl4pPr>
      <a:lvl5pPr marL="644723" indent="-642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350">
          <a:solidFill>
            <a:schemeClr val="tx1"/>
          </a:solidFill>
          <a:latin typeface="+mn-lt"/>
        </a:defRPr>
      </a:lvl5pPr>
      <a:lvl6pPr marL="205814" indent="-3162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">
          <a:solidFill>
            <a:schemeClr val="tx1"/>
          </a:solidFill>
          <a:latin typeface="+mn-lt"/>
        </a:defRPr>
      </a:lvl6pPr>
      <a:lvl7pPr marL="251585" indent="-3162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">
          <a:solidFill>
            <a:schemeClr val="tx1"/>
          </a:solidFill>
          <a:latin typeface="+mn-lt"/>
        </a:defRPr>
      </a:lvl7pPr>
      <a:lvl8pPr marL="297357" indent="-3162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">
          <a:solidFill>
            <a:schemeClr val="tx1"/>
          </a:solidFill>
          <a:latin typeface="+mn-lt"/>
        </a:defRPr>
      </a:lvl8pPr>
      <a:lvl9pPr marL="343129" indent="-3162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544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1pPr>
      <a:lvl2pPr marL="45772" algn="l" defTabSz="91544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2pPr>
      <a:lvl3pPr marL="91544" algn="l" defTabSz="91544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3pPr>
      <a:lvl4pPr marL="137315" algn="l" defTabSz="91544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4pPr>
      <a:lvl5pPr marL="183086" algn="l" defTabSz="91544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5pPr>
      <a:lvl6pPr marL="228858" algn="l" defTabSz="91544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6pPr>
      <a:lvl7pPr marL="274630" algn="l" defTabSz="91544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7pPr>
      <a:lvl8pPr marL="320402" algn="l" defTabSz="91544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8pPr>
      <a:lvl9pPr marL="366173" algn="l" defTabSz="91544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developer.mozilla.org/en-US/docs/Web/API/CanvasRenderingContext2D/miterLimit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#_ENREF_403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UuLaxbFKAcc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anvas.cmu.edu/courses/45597/quizzes/142545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t0oAg0haU0" TargetMode="External"/><Relationship Id="rId2" Type="http://schemas.openxmlformats.org/officeDocument/2006/relationships/hyperlink" Target="http://www.billbuxton.com/menulay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amulet/videos/Peridot.wmv" TargetMode="External"/><Relationship Id="rId2" Type="http://schemas.openxmlformats.org/officeDocument/2006/relationships/hyperlink" Target="https://www.youtube.com/watch?v=8snp79cctX8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../../../papers/Garnet/Garnet-video-chi94_13_.mp4" TargetMode="External"/><Relationship Id="rId2" Type="http://schemas.openxmlformats.org/officeDocument/2006/relationships/hyperlink" Target="https://youtu.be/wc8A0woo0X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hyperlink" Target="https://youtu.be/J3MRifpaCOI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bradando.com/wp-content/uploads/2008/11/adobe-catalyst.jpg&amp;imgrefurl=http://www.bradando.com/&amp;usg=__glWvWroOLT2l9Bics6VPEN1_QT4=&amp;h=197&amp;w=310&amp;sz=8&amp;hl=en&amp;start=8&amp;tbnid=8o6bohtub6Ac4M:&amp;tbnh=74&amp;tbnw=117&amp;prev=/images?q=Adobe+Catalyst+(&amp;hl=en&amp;rlz=1T4GGLL_enUS311US314" TargetMode="External"/><Relationship Id="rId2" Type="http://schemas.openxmlformats.org/officeDocument/2006/relationships/hyperlink" Target="http://www.bradando.com/wp-content/uploads/2008/11/adobe-catalys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cs.cmu.edu/~shihpinc/gneis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mu.edu/~bam/uicourse/05440inter2019/schedule.html#danbricklin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s.cmu.edu/~bam/uicourse/05440inter2019/schedule.html#billatkinson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LQcW6SpJ88" TargetMode="External"/><Relationship Id="rId2" Type="http://schemas.openxmlformats.org/officeDocument/2006/relationships/hyperlink" Target="http://doi.acm.org/10.1145/223904.22391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30997" y="457201"/>
            <a:ext cx="8137003" cy="2386361"/>
          </a:xfrm>
        </p:spPr>
        <p:txBody>
          <a:bodyPr/>
          <a:lstStyle/>
          <a:p>
            <a:pPr algn="ctr"/>
            <a:r>
              <a:rPr lang="en-US" sz="3200" dirty="0"/>
              <a:t>Lecture 23:</a:t>
            </a:r>
            <a:br>
              <a:rPr lang="en-US" sz="3200" dirty="0"/>
            </a:br>
            <a:r>
              <a:rPr lang="en-US" sz="4000" b="0" dirty="0"/>
              <a:t> Tools and Models for Using and Implementing Interaction Techniques</a:t>
            </a:r>
            <a:br>
              <a:rPr lang="en-US" sz="4000" b="0" dirty="0"/>
            </a:br>
            <a:r>
              <a:rPr lang="en-US" sz="2800" b="0" i="1" dirty="0"/>
              <a:t>(chapter 20)</a:t>
            </a:r>
            <a:endParaRPr lang="en-US" sz="4000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8201" y="3159370"/>
            <a:ext cx="6019799" cy="2971800"/>
          </a:xfrm>
        </p:spPr>
        <p:txBody>
          <a:bodyPr/>
          <a:lstStyle/>
          <a:p>
            <a:r>
              <a:rPr lang="en-US" dirty="0"/>
              <a:t>Brad Myers</a:t>
            </a:r>
          </a:p>
          <a:p>
            <a:endParaRPr lang="en-US" dirty="0">
              <a:solidFill>
                <a:srgbClr val="6E0000"/>
              </a:solidFill>
            </a:endParaRPr>
          </a:p>
          <a:p>
            <a:r>
              <a:rPr lang="en-US" sz="2400" dirty="0">
                <a:solidFill>
                  <a:srgbClr val="6E0000"/>
                </a:solidFill>
              </a:rPr>
              <a:t>05-440/05-640</a:t>
            </a:r>
            <a:r>
              <a:rPr lang="en-US" dirty="0">
                <a:solidFill>
                  <a:srgbClr val="6E0000"/>
                </a:solidFill>
              </a:rPr>
              <a:t>: Interaction Techniques</a:t>
            </a:r>
          </a:p>
          <a:p>
            <a:endParaRPr lang="en-US" dirty="0">
              <a:solidFill>
                <a:srgbClr val="6E0000"/>
              </a:solidFill>
            </a:endParaRPr>
          </a:p>
          <a:p>
            <a:r>
              <a:rPr lang="en-US" i="1" dirty="0">
                <a:solidFill>
                  <a:srgbClr val="6E0000"/>
                </a:solidFill>
              </a:rPr>
              <a:t>Spring,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204E03-3626-46E7-9ABE-54BA2F6D04BE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Polylines</a:t>
            </a:r>
          </a:p>
        </p:txBody>
      </p:sp>
      <p:sp>
        <p:nvSpPr>
          <p:cNvPr id="209925" name="Rectangle 5"/>
          <p:cNvSpPr>
            <a:spLocks noGrp="1" noChangeArrowheads="1"/>
          </p:cNvSpPr>
          <p:nvPr>
            <p:ph idx="1"/>
          </p:nvPr>
        </p:nvSpPr>
        <p:spPr>
          <a:xfrm>
            <a:off x="778934" y="1443505"/>
            <a:ext cx="8278914" cy="526209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End-caps: miter, round, bevel: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Miter = point, up to 11 degrees (</a:t>
            </a:r>
            <a:r>
              <a:rPr lang="en-US" dirty="0" err="1">
                <a:hlinkClick r:id="rId3"/>
              </a:rPr>
              <a:t>miterLimit</a:t>
            </a:r>
            <a:r>
              <a:rPr lang="en-US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Round = circle of the line width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Bevel = fill in notch with straight line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Filled, what parts?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“Winding rule”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JS: </a:t>
            </a:r>
            <a:r>
              <a:rPr lang="en-US" sz="1600" dirty="0" err="1"/>
              <a:t>fill-rule:nonzero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“Odd parity rule”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JS: </a:t>
            </a:r>
            <a:r>
              <a:rPr lang="en-US" sz="1600" dirty="0" err="1"/>
              <a:t>fill-rule:evenodd</a:t>
            </a:r>
            <a:endParaRPr lang="en-US" sz="1600" dirty="0"/>
          </a:p>
          <a:p>
            <a:pPr lvl="2">
              <a:lnSpc>
                <a:spcPct val="90000"/>
              </a:lnSpc>
            </a:pPr>
            <a:r>
              <a:rPr lang="en-US" sz="1600" dirty="0"/>
              <a:t>Used by Java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JavaScript has both!</a:t>
            </a:r>
          </a:p>
          <a:p>
            <a:pPr lvl="2">
              <a:lnSpc>
                <a:spcPct val="90000"/>
              </a:lnSpc>
            </a:pPr>
            <a:r>
              <a:rPr lang="en-US" sz="1600" dirty="0" err="1">
                <a:solidFill>
                  <a:srgbClr val="0000CD"/>
                </a:solidFill>
                <a:latin typeface="Consolas" panose="020B0609020204030204" pitchFamily="49" charset="0"/>
              </a:rPr>
              <a:t>fill-rule:winding</a:t>
            </a:r>
            <a:endParaRPr lang="en-US" sz="1600" dirty="0"/>
          </a:p>
          <a:p>
            <a:pPr lvl="2">
              <a:lnSpc>
                <a:spcPct val="90000"/>
              </a:lnSpc>
            </a:pPr>
            <a:r>
              <a:rPr lang="en-US" sz="1600" b="0" i="0" dirty="0" err="1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fill-rule:evenodd</a:t>
            </a:r>
            <a:endParaRPr lang="en-US" sz="1600" b="0" i="0" dirty="0">
              <a:solidFill>
                <a:srgbClr val="0000CD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2025 - Brad Myers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4D31-74E3-4ACA-93DE-485E2E5A2154}" type="slidenum">
              <a:rPr lang="en-US" altLang="en-US"/>
              <a:pPr/>
              <a:t>10</a:t>
            </a:fld>
            <a:endParaRPr lang="en-US" altLang="en-US"/>
          </a:p>
        </p:txBody>
      </p:sp>
      <p:pic>
        <p:nvPicPr>
          <p:cNvPr id="2099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3639" y="691742"/>
            <a:ext cx="3429000" cy="211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2E62A73-E0CD-45AB-8184-99C02361C5B4}"/>
              </a:ext>
            </a:extLst>
          </p:cNvPr>
          <p:cNvGrpSpPr/>
          <p:nvPr/>
        </p:nvGrpSpPr>
        <p:grpSpPr>
          <a:xfrm>
            <a:off x="7474814" y="4479937"/>
            <a:ext cx="3193187" cy="1435894"/>
            <a:chOff x="7131424" y="4313238"/>
            <a:chExt cx="4257583" cy="1914525"/>
          </a:xfrm>
        </p:grpSpPr>
        <p:pic>
          <p:nvPicPr>
            <p:cNvPr id="20992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31424" y="4313238"/>
              <a:ext cx="2371725" cy="191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9926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731657" y="4526756"/>
              <a:ext cx="1657350" cy="157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820440E-D43B-48A4-BCAD-6DDE435E52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5693" y="4426360"/>
            <a:ext cx="1727902" cy="16061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629280-91BC-40D2-8AE9-B25616EAAF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1435" y="2965202"/>
            <a:ext cx="1192825" cy="141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210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DrawLine</a:t>
            </a:r>
            <a:r>
              <a:rPr lang="en-US" dirty="0"/>
              <a:t> Parameters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117600" y="2146698"/>
            <a:ext cx="5031978" cy="3308747"/>
          </a:xfrm>
        </p:spPr>
        <p:txBody>
          <a:bodyPr>
            <a:noAutofit/>
          </a:bodyPr>
          <a:lstStyle/>
          <a:p>
            <a:pPr marL="428625" indent="-428625">
              <a:spcBef>
                <a:spcPct val="0"/>
              </a:spcBef>
              <a:buSzPct val="110000"/>
              <a:buFont typeface="Wingdings" pitchFamily="2" charset="2"/>
              <a:buAutoNum type="arabicPeriod"/>
            </a:pPr>
            <a:r>
              <a:rPr lang="en-US" sz="2000" dirty="0"/>
              <a:t>Window (Canvas) in which to draw </a:t>
            </a:r>
          </a:p>
          <a:p>
            <a:pPr marL="428625" indent="-428625">
              <a:spcBef>
                <a:spcPct val="0"/>
              </a:spcBef>
              <a:buSzPct val="110000"/>
              <a:buFont typeface="Wingdings" pitchFamily="2" charset="2"/>
              <a:buAutoNum type="arabicPeriod"/>
            </a:pPr>
            <a:r>
              <a:rPr lang="en-US" sz="2000" dirty="0"/>
              <a:t>X1 </a:t>
            </a:r>
          </a:p>
          <a:p>
            <a:pPr marL="428625" indent="-428625">
              <a:spcBef>
                <a:spcPct val="0"/>
              </a:spcBef>
              <a:buSzPct val="110000"/>
              <a:buFont typeface="Wingdings" pitchFamily="2" charset="2"/>
              <a:buAutoNum type="arabicPeriod"/>
            </a:pPr>
            <a:r>
              <a:rPr lang="en-US" sz="2000" dirty="0"/>
              <a:t>Y1 </a:t>
            </a:r>
          </a:p>
          <a:p>
            <a:pPr marL="428625" indent="-428625">
              <a:spcBef>
                <a:spcPct val="0"/>
              </a:spcBef>
              <a:buSzPct val="110000"/>
              <a:buFont typeface="Wingdings" pitchFamily="2" charset="2"/>
              <a:buAutoNum type="arabicPeriod"/>
            </a:pPr>
            <a:r>
              <a:rPr lang="en-US" sz="2000" dirty="0"/>
              <a:t>X2 </a:t>
            </a:r>
          </a:p>
          <a:p>
            <a:pPr marL="428625" indent="-428625">
              <a:spcBef>
                <a:spcPct val="0"/>
              </a:spcBef>
              <a:buSzPct val="110000"/>
              <a:buFont typeface="Wingdings" pitchFamily="2" charset="2"/>
              <a:buAutoNum type="arabicPeriod"/>
            </a:pPr>
            <a:r>
              <a:rPr lang="en-US" sz="2000" dirty="0"/>
              <a:t>Y2 </a:t>
            </a:r>
          </a:p>
          <a:p>
            <a:pPr marL="428625" indent="-428625">
              <a:spcBef>
                <a:spcPct val="0"/>
              </a:spcBef>
              <a:buSzPct val="110000"/>
              <a:buFont typeface="Wingdings" pitchFamily="2" charset="2"/>
              <a:buAutoNum type="arabicPeriod"/>
            </a:pPr>
            <a:r>
              <a:rPr lang="en-US" sz="2000" dirty="0"/>
              <a:t>relative-p </a:t>
            </a:r>
          </a:p>
          <a:p>
            <a:pPr marL="428625" indent="-428625">
              <a:spcBef>
                <a:spcPct val="0"/>
              </a:spcBef>
              <a:buSzPct val="110000"/>
              <a:buFont typeface="Wingdings" pitchFamily="2" charset="2"/>
              <a:buAutoNum type="arabicPeriod"/>
            </a:pPr>
            <a:r>
              <a:rPr lang="en-US" sz="2000" dirty="0"/>
              <a:t>line-width </a:t>
            </a:r>
          </a:p>
          <a:p>
            <a:pPr marL="428625" indent="-428625">
              <a:spcBef>
                <a:spcPct val="0"/>
              </a:spcBef>
              <a:buSzPct val="110000"/>
              <a:buFont typeface="Wingdings" pitchFamily="2" charset="2"/>
              <a:buAutoNum type="arabicPeriod"/>
            </a:pPr>
            <a:r>
              <a:rPr lang="en-US" sz="2000" dirty="0"/>
              <a:t>draw function</a:t>
            </a:r>
          </a:p>
          <a:p>
            <a:pPr marL="428625" indent="-428625">
              <a:spcBef>
                <a:spcPct val="0"/>
              </a:spcBef>
              <a:buSzPct val="110000"/>
              <a:buFont typeface="Wingdings" pitchFamily="2" charset="2"/>
              <a:buAutoNum type="arabicPeriod"/>
            </a:pPr>
            <a:r>
              <a:rPr lang="en-US" sz="2000" dirty="0"/>
              <a:t>background-color </a:t>
            </a:r>
          </a:p>
          <a:p>
            <a:pPr marL="428625" indent="-428625">
              <a:spcBef>
                <a:spcPct val="0"/>
              </a:spcBef>
              <a:buSzPct val="110000"/>
              <a:buFont typeface="Wingdings" pitchFamily="2" charset="2"/>
              <a:buAutoNum type="arabicPeriod"/>
            </a:pPr>
            <a:r>
              <a:rPr lang="en-US" sz="2000" dirty="0"/>
              <a:t>foreground-color </a:t>
            </a:r>
          </a:p>
        </p:txBody>
      </p:sp>
      <p:sp>
        <p:nvSpPr>
          <p:cNvPr id="23552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149578" y="2146697"/>
            <a:ext cx="3858430" cy="3457690"/>
          </a:xfrm>
        </p:spPr>
        <p:txBody>
          <a:bodyPr>
            <a:normAutofit/>
          </a:bodyPr>
          <a:lstStyle/>
          <a:p>
            <a:pPr marL="400050" indent="-400050">
              <a:spcBef>
                <a:spcPct val="0"/>
              </a:spcBef>
              <a:buSzPct val="110000"/>
              <a:buFont typeface="Wingdings" pitchFamily="2" charset="2"/>
              <a:buAutoNum type="arabicPeriod" startAt="11"/>
            </a:pPr>
            <a:r>
              <a:rPr lang="en-US" sz="2000" dirty="0"/>
              <a:t>cap style </a:t>
            </a:r>
          </a:p>
          <a:p>
            <a:pPr marL="400050" indent="-400050">
              <a:spcBef>
                <a:spcPct val="0"/>
              </a:spcBef>
              <a:buSzPct val="110000"/>
              <a:buFont typeface="Wingdings" pitchFamily="2" charset="2"/>
              <a:buAutoNum type="arabicPeriod" startAt="11"/>
            </a:pPr>
            <a:r>
              <a:rPr lang="en-US" sz="2000" dirty="0"/>
              <a:t>line style (solid, dashed, double-dashed) </a:t>
            </a:r>
          </a:p>
          <a:p>
            <a:pPr marL="400050" indent="-400050">
              <a:spcBef>
                <a:spcPct val="0"/>
              </a:spcBef>
              <a:buSzPct val="110000"/>
              <a:buFont typeface="Wingdings" pitchFamily="2" charset="2"/>
              <a:buAutoNum type="arabicPeriod" startAt="11"/>
            </a:pPr>
            <a:r>
              <a:rPr lang="en-US" sz="2000" dirty="0"/>
              <a:t>dash pattern </a:t>
            </a:r>
          </a:p>
          <a:p>
            <a:pPr marL="400050" indent="-400050">
              <a:spcBef>
                <a:spcPct val="0"/>
              </a:spcBef>
              <a:buSzPct val="110000"/>
              <a:buFont typeface="Wingdings" pitchFamily="2" charset="2"/>
              <a:buAutoNum type="arabicPeriod" startAt="11"/>
            </a:pPr>
            <a:r>
              <a:rPr lang="en-US" sz="2000" dirty="0"/>
              <a:t>dash offset </a:t>
            </a:r>
          </a:p>
          <a:p>
            <a:pPr marL="400050" indent="-400050">
              <a:spcBef>
                <a:spcPct val="0"/>
              </a:spcBef>
              <a:buSzPct val="110000"/>
              <a:buFont typeface="Wingdings" pitchFamily="2" charset="2"/>
              <a:buAutoNum type="arabicPeriod" startAt="11"/>
            </a:pPr>
            <a:r>
              <a:rPr lang="en-US" sz="2000" dirty="0"/>
              <a:t>stipple bitmap </a:t>
            </a:r>
          </a:p>
          <a:p>
            <a:pPr marL="400050" indent="-400050">
              <a:spcBef>
                <a:spcPct val="0"/>
              </a:spcBef>
              <a:buSzPct val="110000"/>
              <a:buFont typeface="Wingdings" pitchFamily="2" charset="2"/>
              <a:buAutoNum type="arabicPeriod" startAt="11"/>
            </a:pPr>
            <a:r>
              <a:rPr lang="en-US" sz="2000" dirty="0"/>
              <a:t>stipple origin X </a:t>
            </a:r>
          </a:p>
          <a:p>
            <a:pPr marL="400050" indent="-400050">
              <a:spcBef>
                <a:spcPct val="0"/>
              </a:spcBef>
              <a:buSzPct val="110000"/>
              <a:buFont typeface="Wingdings" pitchFamily="2" charset="2"/>
              <a:buAutoNum type="arabicPeriod" startAt="11"/>
            </a:pPr>
            <a:r>
              <a:rPr lang="en-US" sz="2000" dirty="0"/>
              <a:t>stipple origin Y </a:t>
            </a:r>
          </a:p>
          <a:p>
            <a:pPr marL="400050" indent="-400050">
              <a:spcBef>
                <a:spcPct val="0"/>
              </a:spcBef>
              <a:buSzPct val="110000"/>
              <a:buFont typeface="Wingdings" pitchFamily="2" charset="2"/>
              <a:buAutoNum type="arabicPeriod" startAt="11"/>
            </a:pPr>
            <a:r>
              <a:rPr lang="en-US" sz="2000" dirty="0"/>
              <a:t>clip mask </a:t>
            </a:r>
          </a:p>
          <a:p>
            <a:pPr marL="400050" indent="-400050">
              <a:spcBef>
                <a:spcPct val="0"/>
              </a:spcBef>
              <a:buSzPct val="110000"/>
              <a:buFont typeface="Wingdings" pitchFamily="2" charset="2"/>
              <a:buAutoNum type="arabicPeriod" startAt="11"/>
            </a:pPr>
            <a:r>
              <a:rPr lang="en-US" sz="2000" dirty="0"/>
              <a:t>plane mask (for drawing on specific planes)</a:t>
            </a:r>
            <a:endParaRPr lang="en-US" sz="3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2025 - Brad Myers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A1AB-0E09-4B26-A8DA-4F9219AAE897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3501F5-E554-A6A9-BB73-A06054691E8E}"/>
              </a:ext>
            </a:extLst>
          </p:cNvPr>
          <p:cNvSpPr txBox="1"/>
          <p:nvPr/>
        </p:nvSpPr>
        <p:spPr>
          <a:xfrm>
            <a:off x="499533" y="5994400"/>
            <a:ext cx="6342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Other graphics, like Text, have even more parameters!</a:t>
            </a:r>
          </a:p>
        </p:txBody>
      </p:sp>
    </p:spTree>
    <p:extLst>
      <p:ext uri="{BB962C8B-B14F-4D97-AF65-F5344CB8AC3E}">
        <p14:creationId xmlns:p14="http://schemas.microsoft.com/office/powerpoint/2010/main" val="4236775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Toolkits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>
          <a:xfrm>
            <a:off x="609599" y="1548385"/>
            <a:ext cx="10270067" cy="503529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 library of interaction techniques (widgets) that can be called by application programs</a:t>
            </a:r>
          </a:p>
          <a:p>
            <a:r>
              <a:rPr lang="en-US" sz="2800" dirty="0"/>
              <a:t>Toolkits used only by programmers, only procedural interface </a:t>
            </a:r>
          </a:p>
          <a:p>
            <a:r>
              <a:rPr lang="en-US" sz="2800" dirty="0"/>
              <a:t>Examples: </a:t>
            </a:r>
          </a:p>
          <a:p>
            <a:pPr lvl="1"/>
            <a:r>
              <a:rPr lang="en-US" sz="2400" dirty="0"/>
              <a:t>Macintosh Toolbox </a:t>
            </a:r>
          </a:p>
          <a:p>
            <a:pPr lvl="1"/>
            <a:r>
              <a:rPr lang="en-US" sz="2400" dirty="0"/>
              <a:t>Windows Toolkit </a:t>
            </a:r>
          </a:p>
          <a:p>
            <a:pPr lvl="1"/>
            <a:r>
              <a:rPr lang="en-US" sz="2400" dirty="0" err="1"/>
              <a:t>xtk</a:t>
            </a:r>
            <a:r>
              <a:rPr lang="en-US" sz="2400" dirty="0"/>
              <a:t> for X (Motif and </a:t>
            </a:r>
            <a:r>
              <a:rPr lang="en-US" sz="2400" dirty="0" err="1"/>
              <a:t>OpenLook</a:t>
            </a:r>
            <a:r>
              <a:rPr lang="en-US" sz="2400" dirty="0"/>
              <a:t>) </a:t>
            </a:r>
          </a:p>
          <a:p>
            <a:pPr lvl="1"/>
            <a:r>
              <a:rPr lang="en-US" sz="2400" dirty="0"/>
              <a:t>Java Swing and </a:t>
            </a:r>
            <a:r>
              <a:rPr lang="en-US" sz="2400" dirty="0" err="1"/>
              <a:t>awt</a:t>
            </a:r>
            <a:r>
              <a:rPr lang="en-US" sz="2400" dirty="0"/>
              <a:t> and </a:t>
            </a:r>
            <a:r>
              <a:rPr lang="en-US" sz="2400" dirty="0" err="1"/>
              <a:t>swt</a:t>
            </a:r>
            <a:endParaRPr lang="en-US" sz="2400" dirty="0"/>
          </a:p>
          <a:p>
            <a:pPr lvl="1"/>
            <a:r>
              <a:rPr lang="en-US" sz="2400" dirty="0"/>
              <a:t>html for output, with input controls for input</a:t>
            </a:r>
          </a:p>
          <a:p>
            <a:pPr lvl="1"/>
            <a:r>
              <a:rPr lang="en-US" sz="2400" dirty="0"/>
              <a:t>JavaScript jQuery, AngularJS, D3, &amp; many others</a:t>
            </a:r>
          </a:p>
          <a:p>
            <a:pPr lvl="1"/>
            <a:r>
              <a:rPr lang="en-US" sz="2400" dirty="0"/>
              <a:t>Research: Garnet &amp; Amulet, etc.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F3D9-8EE3-4326-9730-6E98679C9CE4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7E1222-40DE-4555-8F12-13C7C2E59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104" y="143835"/>
            <a:ext cx="3443897" cy="136918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1C67C-6A82-4A80-BDBF-0719264CE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Toolkits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243D3-C210-46E1-BEE2-52A374D86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Macintosh and all modern PC, Mac and phone toolkits provide a particular </a:t>
            </a:r>
            <a:r>
              <a:rPr lang="en-US" sz="2400" i="1" dirty="0"/>
              <a:t>look and feel</a:t>
            </a:r>
            <a:endParaRPr lang="en-US" sz="2400" dirty="0"/>
          </a:p>
          <a:p>
            <a:pPr lvl="1"/>
            <a:r>
              <a:rPr lang="en-US" sz="2000" dirty="0"/>
              <a:t>Provides consistency across all applications on a platform</a:t>
            </a:r>
          </a:p>
          <a:p>
            <a:r>
              <a:rPr lang="en-US" sz="2400" dirty="0"/>
              <a:t>X Window system (1988) &amp; web don’t</a:t>
            </a:r>
          </a:p>
          <a:p>
            <a:pPr lvl="1"/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“Instead of mandating a particular user interface, the base window system should support a wide range of interfaces. To achieve this, the system must provide hooks (mechanism) rather than religion (policy).” [</a:t>
            </a:r>
            <a:r>
              <a:rPr 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  <a:hlinkClick r:id="rId2" action="ppaction://hlinkfile" tooltip="Scheifler, 1986 #138"/>
              </a:rPr>
              <a:t>Scheifler</a:t>
            </a:r>
            <a:r>
              <a:rPr lang="en-US" sz="2400" dirty="0">
                <a:solidFill>
                  <a:srgbClr val="0000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  <a:hlinkClick r:id="rId2" action="ppaction://hlinkfile" tooltip="Scheifler, 1986 #138"/>
              </a:rPr>
              <a:t> 1986, p. 83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]</a:t>
            </a:r>
            <a:endParaRPr lang="en-US" sz="3600" dirty="0"/>
          </a:p>
          <a:p>
            <a:pPr lvl="1"/>
            <a:r>
              <a:rPr lang="en-US" sz="2000" dirty="0"/>
              <a:t>Developers can create their own look and feels, or chose from various collections</a:t>
            </a:r>
          </a:p>
          <a:p>
            <a:pPr lvl="1"/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2F3DEF-D266-46C6-A63C-181B461C9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6DB849-F263-404D-A90D-07A4E6175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777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41DA3-2055-48A9-AFB5-78F7ACB27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UI Frameworks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29C6A-3146-46F7-8F1B-C61D7FFF2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Makes it easier to write the code for interactive applications, typically by providing a collection of mid-level object-oriented classes</a:t>
            </a:r>
          </a:p>
          <a:p>
            <a:r>
              <a:rPr lang="en-US" sz="2400" dirty="0"/>
              <a:t>Dates back to </a:t>
            </a:r>
            <a:r>
              <a:rPr lang="en-US" sz="2400" dirty="0" err="1"/>
              <a:t>MacApp</a:t>
            </a:r>
            <a:r>
              <a:rPr lang="en-US" sz="2400" dirty="0"/>
              <a:t> in 1986</a:t>
            </a:r>
          </a:p>
          <a:p>
            <a:pPr lvl="1"/>
            <a:r>
              <a:rPr lang="en-US" sz="2000" dirty="0"/>
              <a:t>Found that the original Macintosh toolkit was too hard to use</a:t>
            </a:r>
          </a:p>
          <a:p>
            <a:r>
              <a:rPr lang="en-US" sz="2400" dirty="0"/>
              <a:t>Examples: </a:t>
            </a:r>
          </a:p>
          <a:p>
            <a:pPr lvl="1"/>
            <a:r>
              <a:rPr lang="en-US" sz="2000" dirty="0"/>
              <a:t>High level parts of programming for PC, Mac, iOS, etc.</a:t>
            </a:r>
          </a:p>
          <a:p>
            <a:pPr lvl="1"/>
            <a:r>
              <a:rPr lang="en-US" sz="2000" dirty="0"/>
              <a:t>ReactJS, Angular, and Vue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2DEAB5-4B98-4980-A78D-6AADE83B3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57E3FA-38CA-4922-B712-5347B7C78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3CA4F5-FE53-4949-90E7-992E582C2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4104" y="143835"/>
            <a:ext cx="3443897" cy="136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58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3E33D-B71A-4D3A-86E8-05FD8DE66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 dirty="0"/>
              <a:t>Important aspects of Toolkits &amp; Frameworks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50EE0-A183-4995-9291-20E032EF8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19263"/>
            <a:ext cx="11277600" cy="4411662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chemeClr val="accent6"/>
                </a:solidFill>
              </a:rPr>
              <a:t>Geometry Management </a:t>
            </a:r>
            <a:r>
              <a:rPr lang="en-US" sz="2700" dirty="0"/>
              <a:t>– where the widgets go, and how big they are</a:t>
            </a:r>
          </a:p>
          <a:p>
            <a:pPr lvl="1"/>
            <a:r>
              <a:rPr lang="en-US" sz="2400" dirty="0"/>
              <a:t>Specific fixed places: (30,40, 120,60)</a:t>
            </a:r>
          </a:p>
          <a:p>
            <a:pPr lvl="1"/>
            <a:r>
              <a:rPr lang="en-US" sz="2400" dirty="0"/>
              <a:t>Need more flexibility for dynamic and adaptive layouts (“responsive design”)</a:t>
            </a:r>
          </a:p>
          <a:p>
            <a:pPr lvl="1"/>
            <a:r>
              <a:rPr lang="en-US" sz="2400" dirty="0"/>
              <a:t>Can be based on their containers (like in html)</a:t>
            </a:r>
          </a:p>
          <a:p>
            <a:pPr lvl="1"/>
            <a:r>
              <a:rPr lang="en-US" sz="2400" dirty="0"/>
              <a:t>Constraint-based layouts (e.g., at the right side of the window – “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align right</a:t>
            </a:r>
            <a:r>
              <a:rPr lang="en-US" sz="2400" dirty="0"/>
              <a:t>”)</a:t>
            </a:r>
          </a:p>
          <a:p>
            <a:pPr lvl="1"/>
            <a:r>
              <a:rPr lang="en-US" sz="2400" dirty="0"/>
              <a:t>“Layout Managers” – but hard to control (e.g., Java’s </a:t>
            </a:r>
            <a:r>
              <a:rPr lang="en-US" sz="2400" dirty="0" err="1"/>
              <a:t>GridBag</a:t>
            </a:r>
            <a:r>
              <a:rPr lang="en-US" sz="2400" dirty="0"/>
              <a:t> layout </a:t>
            </a:r>
            <a:r>
              <a:rPr lang="en-US" sz="2400" dirty="0">
                <a:hlinkClick r:id="rId2"/>
              </a:rPr>
              <a:t>funny video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“Springs and struts” (or “boxes” and “glue”) metaphors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9A5AA1-7733-48A9-AA81-44384BA9B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508376"/>
            <a:ext cx="3860800" cy="197224"/>
          </a:xfrm>
        </p:spPr>
        <p:txBody>
          <a:bodyPr/>
          <a:lstStyle/>
          <a:p>
            <a:r>
              <a:rPr lang="en-US" altLang="en-US"/>
              <a:t>© 2025 -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B552B6-B049-4469-91D2-66FC291F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/>
          <a:p>
            <a:fld id="{5724283D-037C-4233-A5B9-6A378F34C5AF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733E17-533A-4175-9F7F-074587BE1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4324" y="4548959"/>
            <a:ext cx="2690276" cy="202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87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8E79E-1B91-426A-B382-1EDA8EB3A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 dirty="0"/>
              <a:t>Important aspects,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27D52-E5ED-46FD-8E30-F55C24A73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719263"/>
            <a:ext cx="7416800" cy="4411662"/>
          </a:xfrm>
        </p:spPr>
        <p:txBody>
          <a:bodyPr>
            <a:normAutofit/>
          </a:bodyPr>
          <a:lstStyle/>
          <a:p>
            <a:r>
              <a:rPr lang="en-US" sz="2800" dirty="0"/>
              <a:t>Resource Files</a:t>
            </a:r>
          </a:p>
          <a:p>
            <a:pPr lvl="1"/>
            <a:r>
              <a:rPr lang="en-US" sz="2400" dirty="0"/>
              <a:t>Deal with internationalization and separation of concerns</a:t>
            </a:r>
          </a:p>
          <a:p>
            <a:pPr lvl="1"/>
            <a:r>
              <a:rPr lang="en-US" sz="2400" dirty="0"/>
              <a:t>List the words and positions in a file and refer to them by “IDs”</a:t>
            </a:r>
          </a:p>
          <a:p>
            <a:pPr lvl="1"/>
            <a:r>
              <a:rPr lang="en-US" sz="2400" dirty="0"/>
              <a:t>Professional designer, tech writer or translator can then provide actual contents</a:t>
            </a:r>
          </a:p>
          <a:p>
            <a:pPr lvl="1"/>
            <a:r>
              <a:rPr lang="en-US" sz="2400" dirty="0"/>
              <a:t>Dates back to original Macintosh = “resource fork”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DFB19C-1E18-471A-AC65-570C29CB3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508376"/>
            <a:ext cx="3860800" cy="197224"/>
          </a:xfrm>
        </p:spPr>
        <p:txBody>
          <a:bodyPr/>
          <a:lstStyle/>
          <a:p>
            <a:r>
              <a:rPr lang="en-US" altLang="en-US"/>
              <a:t>© 2025 -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80B051-9B32-4F03-9014-8B872E04C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/>
          <a:p>
            <a:fld id="{5724283D-037C-4233-A5B9-6A378F34C5AF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BC0B4D-BB9E-4981-B30D-4A474E50F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682" y="892963"/>
            <a:ext cx="3746098" cy="2874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666B09-4BDB-48C3-983B-6CE95390F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860" y="3869214"/>
            <a:ext cx="3723920" cy="2836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6080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48733" y="122238"/>
            <a:ext cx="9579187" cy="1295400"/>
          </a:xfrm>
        </p:spPr>
        <p:txBody>
          <a:bodyPr/>
          <a:lstStyle/>
          <a:p>
            <a:r>
              <a:rPr lang="en-US" dirty="0"/>
              <a:t>Toolkits &amp; Frameworks Success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711200" y="1447801"/>
            <a:ext cx="9499600" cy="4411663"/>
          </a:xfrm>
        </p:spPr>
        <p:txBody>
          <a:bodyPr>
            <a:normAutofit/>
          </a:bodyPr>
          <a:lstStyle/>
          <a:p>
            <a:r>
              <a:rPr lang="en-US" sz="2800" dirty="0"/>
              <a:t>Help maintain consistency among UIs</a:t>
            </a:r>
          </a:p>
          <a:p>
            <a:pPr lvl="1"/>
            <a:r>
              <a:rPr lang="en-US" sz="2400" dirty="0"/>
              <a:t>Key insight of Macintosh toolbox (1984)</a:t>
            </a:r>
          </a:p>
          <a:p>
            <a:pPr lvl="1"/>
            <a:r>
              <a:rPr lang="en-US" sz="2400" dirty="0"/>
              <a:t>Not </a:t>
            </a:r>
            <a:r>
              <a:rPr lang="en-US" sz="2400" i="1" dirty="0"/>
              <a:t>just</a:t>
            </a:r>
            <a:r>
              <a:rPr lang="en-US" sz="2400" dirty="0"/>
              <a:t> that the Macintosh UI guidelines required consistent look and feel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2"/>
                </a:solidFill>
              </a:rPr>
              <a:t>Path of least resistance</a:t>
            </a:r>
            <a:r>
              <a:rPr lang="en-US" sz="2800" dirty="0"/>
              <a:t> translates into getting programmers to do the right thing</a:t>
            </a:r>
          </a:p>
          <a:p>
            <a:r>
              <a:rPr lang="en-US" sz="2800" dirty="0"/>
              <a:t>Successful partially because address common, low-level features for all UIs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Address the useful &amp; important aspects of UIs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BB7A-9827-4C32-A82C-9EEEBC6601A4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51933" y="255592"/>
            <a:ext cx="6572171" cy="1142682"/>
          </a:xfrm>
        </p:spPr>
        <p:txBody>
          <a:bodyPr/>
          <a:lstStyle/>
          <a:p>
            <a:r>
              <a:rPr lang="en-US" dirty="0"/>
              <a:t>Graphical Interactive Tools layer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795867" y="1513023"/>
            <a:ext cx="9414933" cy="4765857"/>
          </a:xfrm>
        </p:spPr>
        <p:txBody>
          <a:bodyPr>
            <a:normAutofit/>
          </a:bodyPr>
          <a:lstStyle/>
          <a:p>
            <a:r>
              <a:rPr lang="en-US" sz="2400" dirty="0"/>
              <a:t>Use a mouse to drag-and-drop parts of the user interface</a:t>
            </a:r>
          </a:p>
          <a:p>
            <a:r>
              <a:rPr lang="en-US" sz="2400" dirty="0"/>
              <a:t>Create or use widgets</a:t>
            </a:r>
          </a:p>
          <a:p>
            <a:r>
              <a:rPr lang="en-US" sz="2400" dirty="0"/>
              <a:t>Examples: </a:t>
            </a:r>
            <a:r>
              <a:rPr lang="en-US" sz="2400" dirty="0" err="1"/>
              <a:t>Menulay</a:t>
            </a:r>
            <a:r>
              <a:rPr lang="en-US" sz="2400" dirty="0"/>
              <a:t> (1983), Trillium (1986), Jean-Marie </a:t>
            </a:r>
            <a:r>
              <a:rPr lang="en-US" sz="2400" dirty="0" err="1"/>
              <a:t>Hullot</a:t>
            </a:r>
            <a:r>
              <a:rPr lang="en-US" sz="2400" dirty="0"/>
              <a:t> from INRIA to NeXT</a:t>
            </a:r>
          </a:p>
          <a:p>
            <a:r>
              <a:rPr lang="en-US" sz="2400" dirty="0"/>
              <a:t>Two categories: </a:t>
            </a:r>
          </a:p>
          <a:p>
            <a:pPr lvl="1"/>
            <a:r>
              <a:rPr lang="en-US" sz="2000" dirty="0"/>
              <a:t>“Interactive GUI Tools”</a:t>
            </a:r>
          </a:p>
          <a:p>
            <a:pPr lvl="1"/>
            <a:r>
              <a:rPr lang="en-US" sz="2000" dirty="0"/>
              <a:t>“Interactive Prototyping Tools”</a:t>
            </a:r>
          </a:p>
          <a:p>
            <a:r>
              <a:rPr lang="en-US" sz="2400" dirty="0"/>
              <a:t>Advantages:</a:t>
            </a:r>
          </a:p>
          <a:p>
            <a:pPr lvl="1"/>
            <a:r>
              <a:rPr lang="en-US" sz="2000" dirty="0"/>
              <a:t>Graphical parts done in an appropriate, graphical way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2"/>
                </a:solidFill>
              </a:rPr>
              <a:t>Address the useful &amp; important aspects of UIs</a:t>
            </a:r>
            <a:endParaRPr lang="en-US" sz="1400" dirty="0"/>
          </a:p>
          <a:p>
            <a:pPr lvl="1"/>
            <a:r>
              <a:rPr lang="en-US" sz="2000" dirty="0"/>
              <a:t>Accessible to non-programmers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2"/>
                </a:solidFill>
              </a:rPr>
              <a:t>Low threshold</a:t>
            </a:r>
            <a:endParaRPr lang="en-US" sz="1400" dirty="0"/>
          </a:p>
          <a:p>
            <a:pPr lvl="2"/>
            <a:endParaRPr lang="en-US" sz="1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67F6-E03A-4A4A-A7EE-05BADABF750B}" type="slidenum">
              <a:rPr lang="en-US" altLang="en-US"/>
              <a:pPr/>
              <a:t>18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218994-4217-407E-A029-901452F61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104" y="143835"/>
            <a:ext cx="3443897" cy="136918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3" y="122238"/>
            <a:ext cx="8847667" cy="792162"/>
          </a:xfrm>
        </p:spPr>
        <p:txBody>
          <a:bodyPr/>
          <a:lstStyle/>
          <a:p>
            <a:r>
              <a:rPr lang="en-US" dirty="0"/>
              <a:t>Interface Builders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804333" y="1066800"/>
            <a:ext cx="10886923" cy="5334000"/>
          </a:xfrm>
        </p:spPr>
        <p:txBody>
          <a:bodyPr>
            <a:normAutofit/>
          </a:bodyPr>
          <a:lstStyle/>
          <a:p>
            <a:r>
              <a:rPr lang="en-US" sz="2400" dirty="0"/>
              <a:t>Also called Interface Development Tools (IDTs) or GUI Builders or “</a:t>
            </a:r>
            <a:r>
              <a:rPr lang="en-US" sz="2400" b="1" dirty="0"/>
              <a:t>resource editors</a:t>
            </a:r>
            <a:r>
              <a:rPr lang="en-US" sz="2400" dirty="0"/>
              <a:t>” or Form Editors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Use real widgets</a:t>
            </a:r>
          </a:p>
          <a:p>
            <a:r>
              <a:rPr lang="en-US" sz="2400" dirty="0"/>
              <a:t>Lay out widgets to make dialog boxes, menus. </a:t>
            </a:r>
          </a:p>
          <a:p>
            <a:r>
              <a:rPr lang="en-US" sz="2400" dirty="0"/>
              <a:t>Have a palette or menu of kinds of widgets</a:t>
            </a:r>
          </a:p>
          <a:p>
            <a:r>
              <a:rPr lang="en-US" sz="2400" dirty="0"/>
              <a:t>Select widget, place with mouse in a window</a:t>
            </a:r>
          </a:p>
          <a:p>
            <a:r>
              <a:rPr lang="en-US" sz="2400" dirty="0"/>
              <a:t>Set some properties </a:t>
            </a:r>
          </a:p>
          <a:p>
            <a:r>
              <a:rPr lang="en-US" sz="2400" dirty="0"/>
              <a:t>Design menus, palettes, dialog boxes, controls </a:t>
            </a:r>
          </a:p>
          <a:p>
            <a:r>
              <a:rPr lang="en-US" sz="2400" dirty="0"/>
              <a:t>Put in “graphics” pane for main application window</a:t>
            </a:r>
          </a:p>
          <a:p>
            <a:r>
              <a:rPr lang="en-US" sz="2400" dirty="0"/>
              <a:t>Easy to use, but limited</a:t>
            </a:r>
          </a:p>
          <a:p>
            <a:r>
              <a:rPr lang="en-US" sz="2400" dirty="0"/>
              <a:t>Connect call-backs with each widget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</a:pPr>
            <a:fld id="{D5D2040D-F5E0-4870-940C-1EDBD344B219}" type="slidenum">
              <a:rPr lang="en-US" smtClean="0"/>
              <a:pPr>
                <a:buNone/>
              </a:pPr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B0CBD-ED76-461D-B47E-1EA12E0A8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6357F-463B-4360-8692-30673F6E0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Interim reports </a:t>
            </a:r>
            <a:r>
              <a:rPr lang="en-US"/>
              <a:t>due today</a:t>
            </a:r>
            <a:endParaRPr lang="en-US" dirty="0"/>
          </a:p>
          <a:p>
            <a:r>
              <a:rPr lang="en-US" dirty="0"/>
              <a:t>Quick survey about when you are available – </a:t>
            </a:r>
            <a:r>
              <a:rPr lang="en-US" dirty="0">
                <a:solidFill>
                  <a:schemeClr val="accent6"/>
                </a:solidFill>
              </a:rPr>
              <a:t>do Quiz 6 now</a:t>
            </a:r>
          </a:p>
          <a:p>
            <a:pPr lvl="1"/>
            <a:r>
              <a:rPr lang="en-US" dirty="0">
                <a:hlinkClick r:id="rId2"/>
              </a:rPr>
              <a:t>https://canvas.cmu.edu/courses/45597/quizzes/142545</a:t>
            </a:r>
            <a:r>
              <a:rPr lang="en-US" dirty="0"/>
              <a:t> </a:t>
            </a:r>
          </a:p>
          <a:p>
            <a:r>
              <a:rPr lang="en-US" dirty="0"/>
              <a:t>Presentation schedule next week on the class schedule</a:t>
            </a:r>
          </a:p>
          <a:p>
            <a:pPr lvl="1"/>
            <a:r>
              <a:rPr lang="en-US" dirty="0"/>
              <a:t>Please practice so correct length!</a:t>
            </a:r>
          </a:p>
          <a:p>
            <a:r>
              <a:rPr lang="en-US" dirty="0"/>
              <a:t>Meetings with groups will start soon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74B239-231B-495A-886F-2ACB2447E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FD0D1C-54E4-49B5-B214-DDCD16522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171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 Builders, cont.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17638"/>
            <a:ext cx="10972800" cy="4713287"/>
          </a:xfrm>
        </p:spPr>
        <p:txBody>
          <a:bodyPr>
            <a:normAutofit/>
          </a:bodyPr>
          <a:lstStyle/>
          <a:p>
            <a:r>
              <a:rPr lang="en-US" sz="2400" dirty="0"/>
              <a:t>Layout mechanisms</a:t>
            </a:r>
          </a:p>
          <a:p>
            <a:pPr lvl="1"/>
            <a:r>
              <a:rPr lang="en-US" sz="2000" dirty="0"/>
              <a:t>Connects to the various forms of geometry management</a:t>
            </a:r>
          </a:p>
          <a:p>
            <a:r>
              <a:rPr lang="en-US" sz="2400" dirty="0"/>
              <a:t>“Resources”</a:t>
            </a:r>
          </a:p>
          <a:p>
            <a:pPr lvl="1"/>
            <a:r>
              <a:rPr lang="en-US" sz="2000" dirty="0"/>
              <a:t>Connects to the resource file</a:t>
            </a:r>
          </a:p>
          <a:p>
            <a:r>
              <a:rPr lang="en-US" sz="2400" dirty="0"/>
              <a:t>IBs Usually don't support:</a:t>
            </a:r>
          </a:p>
          <a:p>
            <a:pPr lvl="1"/>
            <a:r>
              <a:rPr lang="en-US" sz="2000" dirty="0"/>
              <a:t>Error checking of values, e.g., for text input fields</a:t>
            </a:r>
          </a:p>
          <a:p>
            <a:pPr lvl="1"/>
            <a:r>
              <a:rPr lang="en-US" sz="2000" dirty="0"/>
              <a:t>Graying of widgets depending on values and other widgets </a:t>
            </a:r>
          </a:p>
          <a:p>
            <a:pPr lvl="1"/>
            <a:r>
              <a:rPr lang="en-US" sz="2000" dirty="0"/>
              <a:t>Default values of widgets</a:t>
            </a:r>
          </a:p>
          <a:p>
            <a:pPr lvl="1"/>
            <a:r>
              <a:rPr lang="en-US" sz="2000" dirty="0"/>
              <a:t>Dynamic changing of widgets (e.g., add more items)</a:t>
            </a:r>
          </a:p>
          <a:p>
            <a:pPr lvl="1"/>
            <a:r>
              <a:rPr lang="en-US" sz="2000" dirty="0"/>
              <a:t>Dynamic changing layers (groups) of widgets (visibility) depending on values and other widgets</a:t>
            </a:r>
          </a:p>
          <a:p>
            <a:pPr lvl="1"/>
            <a:r>
              <a:rPr lang="en-US" sz="2000" dirty="0"/>
              <a:t>Any dynamically created graphical objects.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2025 - Brad Myers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2040D-F5E0-4870-940C-1EDBD344B219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Research IB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09600" y="1499617"/>
            <a:ext cx="8321676" cy="5071871"/>
          </a:xfrm>
        </p:spPr>
        <p:txBody>
          <a:bodyPr>
            <a:normAutofit/>
          </a:bodyPr>
          <a:lstStyle/>
          <a:p>
            <a:r>
              <a:rPr lang="en-US" dirty="0" err="1"/>
              <a:t>Menulay</a:t>
            </a:r>
            <a:r>
              <a:rPr lang="en-US" dirty="0"/>
              <a:t> (</a:t>
            </a:r>
            <a:r>
              <a:rPr lang="en-US" dirty="0">
                <a:solidFill>
                  <a:schemeClr val="accent2"/>
                </a:solidFill>
              </a:rPr>
              <a:t>1983</a:t>
            </a:r>
            <a:r>
              <a:rPr lang="en-US" dirty="0"/>
              <a:t>)</a:t>
            </a:r>
          </a:p>
          <a:p>
            <a:r>
              <a:rPr lang="en-US" sz="1900" dirty="0"/>
              <a:t>W. Buxton, M.R. Lamb, D. Sherman and K.C. Smith.  “Towards a Comprehensive User Interface Management System,”</a:t>
            </a:r>
            <a:r>
              <a:rPr lang="en-US" sz="1900" i="1" dirty="0"/>
              <a:t> Computer Graphics, Proc. SIGGRAPH'83. Jul, 1983. pp. 35-42. </a:t>
            </a:r>
          </a:p>
          <a:p>
            <a:pPr lvl="2"/>
            <a:r>
              <a:rPr lang="en-US" sz="2100" dirty="0">
                <a:hlinkClick r:id="rId2"/>
              </a:rPr>
              <a:t>http://www.billbuxton.com/menulay.pdf</a:t>
            </a:r>
            <a:endParaRPr lang="en-US" sz="2100" dirty="0"/>
          </a:p>
          <a:p>
            <a:pPr lvl="2"/>
            <a:r>
              <a:rPr lang="en-US" sz="2100" dirty="0">
                <a:hlinkClick r:id="rId3"/>
              </a:rPr>
              <a:t>http://www.youtube.com/watch?v=Kt0oAg0haU0</a:t>
            </a:r>
            <a:r>
              <a:rPr lang="en-US" sz="2100" dirty="0"/>
              <a:t> </a:t>
            </a:r>
          </a:p>
          <a:p>
            <a:pPr lvl="1"/>
            <a:r>
              <a:rPr lang="en-US" dirty="0"/>
              <a:t>Vector screens, widgets, sounds, text, output C code and tables</a:t>
            </a:r>
          </a:p>
          <a:p>
            <a:pPr lvl="1"/>
            <a:r>
              <a:rPr lang="en-US" dirty="0"/>
              <a:t>All actions (including transitions)</a:t>
            </a:r>
            <a:br>
              <a:rPr lang="en-US" dirty="0"/>
            </a:br>
            <a:r>
              <a:rPr lang="en-US" dirty="0"/>
              <a:t>required C programming</a:t>
            </a:r>
          </a:p>
          <a:p>
            <a:r>
              <a:rPr lang="en-US" dirty="0"/>
              <a:t>NeXT Interface Builder (NeXT)  - </a:t>
            </a:r>
            <a:r>
              <a:rPr lang="en-US" dirty="0">
                <a:solidFill>
                  <a:schemeClr val="accent2"/>
                </a:solidFill>
              </a:rPr>
              <a:t>1988</a:t>
            </a:r>
            <a:r>
              <a:rPr lang="en-US" dirty="0"/>
              <a:t> popularized the name</a:t>
            </a:r>
          </a:p>
          <a:p>
            <a:pPr lvl="1"/>
            <a:r>
              <a:rPr lang="en-US" dirty="0"/>
              <a:t>By Jean-Marie </a:t>
            </a:r>
            <a:r>
              <a:rPr lang="en-US" dirty="0" err="1"/>
              <a:t>Hullot</a:t>
            </a:r>
            <a:r>
              <a:rPr lang="en-US" dirty="0"/>
              <a:t> who had an IB in Lisp at INRIA in France</a:t>
            </a:r>
          </a:p>
          <a:p>
            <a:r>
              <a:rPr lang="en-US" dirty="0"/>
              <a:t>Visual Basic</a:t>
            </a:r>
          </a:p>
          <a:p>
            <a:r>
              <a:rPr lang="en-US" dirty="0"/>
              <a:t>Resource editors in programming environments</a:t>
            </a:r>
          </a:p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2025 - Brad Myers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2040D-F5E0-4870-940C-1EDBD344B219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9221" name="Picture 2" descr="http://www.billbuxton.com/menulay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31276" y="541337"/>
            <a:ext cx="29813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" descr="http://www.billbuxton.com/menulay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07450" y="3429000"/>
            <a:ext cx="3105150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3838"/>
            <a:ext cx="7772400" cy="1295400"/>
          </a:xfrm>
        </p:spPr>
        <p:txBody>
          <a:bodyPr/>
          <a:lstStyle/>
          <a:p>
            <a:pPr eaLnBrk="1" hangingPunct="1"/>
            <a:r>
              <a:rPr lang="en-US" sz="4000" dirty="0"/>
              <a:t>VB</a:t>
            </a:r>
            <a:br>
              <a:rPr lang="en-US" sz="4000" dirty="0"/>
            </a:br>
            <a:r>
              <a:rPr lang="en-US" sz="4000" dirty="0"/>
              <a:t>Screen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2040D-F5E0-4870-940C-1EDBD344B21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7276" y="0"/>
            <a:ext cx="7070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7" y="122239"/>
            <a:ext cx="8983133" cy="756303"/>
          </a:xfrm>
        </p:spPr>
        <p:txBody>
          <a:bodyPr/>
          <a:lstStyle/>
          <a:p>
            <a:r>
              <a:rPr lang="en-US" sz="3200" dirty="0" err="1"/>
              <a:t>Xcode</a:t>
            </a:r>
            <a:r>
              <a:rPr lang="en-US" sz="3200" dirty="0"/>
              <a:t> screen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pic>
        <p:nvPicPr>
          <p:cNvPr id="6" name="xcode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97933" y="878541"/>
            <a:ext cx="8558050" cy="5979459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85094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 dirty="0"/>
              <a:t>Research: </a:t>
            </a:r>
            <a:r>
              <a:rPr lang="en-US" dirty="0" err="1"/>
              <a:t>Peridot</a:t>
            </a:r>
            <a:r>
              <a:rPr lang="en-US" dirty="0"/>
              <a:t> (1986-88)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34886"/>
            <a:ext cx="10972800" cy="4973864"/>
          </a:xfrm>
        </p:spPr>
        <p:txBody>
          <a:bodyPr>
            <a:normAutofit/>
          </a:bodyPr>
          <a:lstStyle/>
          <a:p>
            <a:r>
              <a:rPr lang="en-US" sz="1800" dirty="0"/>
              <a:t>Myers B. "Creating User Interfaces Using Programming-by-Example, Visual Programming, and Constraints," ACM Transactions on Programming Languages and Systems. vol. 12, no. 2, April, 1990. pp. 143-177.  (</a:t>
            </a:r>
            <a:r>
              <a:rPr lang="en-US" sz="1800" dirty="0" err="1"/>
              <a:t>Peridot</a:t>
            </a:r>
            <a:r>
              <a:rPr lang="en-US" sz="1800" dirty="0"/>
              <a:t>) </a:t>
            </a:r>
          </a:p>
          <a:p>
            <a:r>
              <a:rPr lang="en-US" sz="1800" dirty="0"/>
              <a:t>Myers B., Creating User Interfaces by Demonstration, Academic Press, San Diego, 1988. </a:t>
            </a:r>
          </a:p>
          <a:p>
            <a:r>
              <a:rPr lang="en-US" sz="1800" dirty="0"/>
              <a:t>Myers B., "Creating Interaction Techniques by Demonstration," IEEE Computer Graphics and Applications, Vol. 7, No. 9, IEEE, September 1987, pp. 51 - 60. </a:t>
            </a:r>
          </a:p>
          <a:p>
            <a:r>
              <a:rPr lang="en-US" dirty="0"/>
              <a:t>First demonstrational tool, and it used by-example techniques to allow the creation of new widgets. </a:t>
            </a:r>
          </a:p>
          <a:p>
            <a:r>
              <a:rPr lang="en-US" dirty="0"/>
              <a:t>From the drawings, it infers:</a:t>
            </a:r>
          </a:p>
          <a:p>
            <a:pPr lvl="1"/>
            <a:r>
              <a:rPr lang="en-US" dirty="0"/>
              <a:t>Graphical constraints among the objects, such as that the boxes should be the same size as the text. </a:t>
            </a:r>
          </a:p>
          <a:p>
            <a:pPr lvl="1"/>
            <a:r>
              <a:rPr lang="en-US" dirty="0"/>
              <a:t>control structures such as iteration over all the items in a menu </a:t>
            </a:r>
          </a:p>
          <a:p>
            <a:pPr lvl="1"/>
            <a:r>
              <a:rPr lang="en-US" dirty="0"/>
              <a:t>how the mouse affects the graphics, such as that the check mark should follow the mouse. </a:t>
            </a:r>
          </a:p>
          <a:p>
            <a:r>
              <a:rPr lang="en-US" dirty="0"/>
              <a:t>feedback: question and answer </a:t>
            </a:r>
          </a:p>
          <a:p>
            <a:r>
              <a:rPr lang="en-US" i="1" dirty="0"/>
              <a:t>video</a:t>
            </a:r>
            <a:r>
              <a:rPr lang="en-US" dirty="0"/>
              <a:t> (8 min) </a:t>
            </a:r>
            <a:r>
              <a:rPr lang="en-US" dirty="0">
                <a:hlinkClick r:id="rId2"/>
              </a:rPr>
              <a:t>YouTube </a:t>
            </a:r>
            <a:r>
              <a:rPr lang="en-US" dirty="0"/>
              <a:t>or </a:t>
            </a:r>
            <a:r>
              <a:rPr lang="en-US" dirty="0">
                <a:hlinkClick r:id="rId3"/>
              </a:rPr>
              <a:t>CMU copy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508376"/>
            <a:ext cx="3860800" cy="197224"/>
          </a:xfrm>
        </p:spPr>
        <p:txBody>
          <a:bodyPr/>
          <a:lstStyle/>
          <a:p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/>
          <a:p>
            <a:fld id="{88BB2AF2-0AA9-4A5B-B443-F4F9523514C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30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4931E-0CBE-4EC2-A459-262CE8721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Peridot Pictures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E8688-5F59-4DDC-BFCE-68BA65A89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ED2858-0AA7-4759-ACFE-76051D14D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583BC9-947B-4BDB-9314-E7880156C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00F6D7-3594-47A7-B302-7943752CC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439042"/>
            <a:ext cx="4110990" cy="4581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BC07EF-95F8-4878-AD0B-90D3367DC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362" y="1439042"/>
            <a:ext cx="4567908" cy="44116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86675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267" y="122238"/>
            <a:ext cx="8957733" cy="1194498"/>
          </a:xfrm>
        </p:spPr>
        <p:txBody>
          <a:bodyPr/>
          <a:lstStyle/>
          <a:p>
            <a:r>
              <a:rPr lang="en-US" dirty="0"/>
              <a:t>Research: Garnet / Amulet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97152"/>
            <a:ext cx="9031224" cy="4681728"/>
          </a:xfrm>
        </p:spPr>
        <p:txBody>
          <a:bodyPr>
            <a:normAutofit/>
          </a:bodyPr>
          <a:lstStyle/>
          <a:p>
            <a:r>
              <a:rPr lang="en-US" dirty="0"/>
              <a:t>My research projects to investigate better ways to build user interfaces</a:t>
            </a:r>
          </a:p>
          <a:p>
            <a:pPr lvl="1"/>
            <a:r>
              <a:rPr lang="en-US" dirty="0"/>
              <a:t>Create and use widgets</a:t>
            </a:r>
          </a:p>
          <a:p>
            <a:pPr lvl="1"/>
            <a:r>
              <a:rPr lang="en-US" dirty="0"/>
              <a:t>Garnet (</a:t>
            </a:r>
            <a:r>
              <a:rPr lang="en-US" dirty="0">
                <a:solidFill>
                  <a:schemeClr val="accent2"/>
                </a:solidFill>
              </a:rPr>
              <a:t>1987-1994</a:t>
            </a:r>
            <a:r>
              <a:rPr lang="en-US" dirty="0"/>
              <a:t>) in Lisp</a:t>
            </a:r>
          </a:p>
          <a:p>
            <a:pPr lvl="2"/>
            <a:r>
              <a:rPr lang="en-US" sz="2000" b="1" dirty="0"/>
              <a:t>G</a:t>
            </a:r>
            <a:r>
              <a:rPr lang="en-US" sz="2000" dirty="0"/>
              <a:t>enerating an </a:t>
            </a:r>
            <a:r>
              <a:rPr lang="en-US" sz="2000" b="1" dirty="0"/>
              <a:t>A</a:t>
            </a:r>
            <a:r>
              <a:rPr lang="en-US" sz="2000" dirty="0"/>
              <a:t>malgam of </a:t>
            </a:r>
            <a:r>
              <a:rPr lang="en-US" sz="2000" b="1" dirty="0"/>
              <a:t>R</a:t>
            </a:r>
            <a:r>
              <a:rPr lang="en-US" sz="2000" dirty="0"/>
              <a:t>eal-time, </a:t>
            </a:r>
            <a:r>
              <a:rPr lang="en-US" sz="2000" b="1" dirty="0"/>
              <a:t>N</a:t>
            </a:r>
            <a:r>
              <a:rPr lang="en-US" sz="2000" dirty="0"/>
              <a:t>ovel </a:t>
            </a:r>
            <a:r>
              <a:rPr lang="en-US" sz="2000" b="1" dirty="0"/>
              <a:t>E</a:t>
            </a:r>
            <a:r>
              <a:rPr lang="en-US" sz="2000" dirty="0"/>
              <a:t>ditors and </a:t>
            </a:r>
            <a:r>
              <a:rPr lang="en-US" sz="2000" b="1" dirty="0"/>
              <a:t>T</a:t>
            </a:r>
            <a:r>
              <a:rPr lang="en-US" sz="2000" dirty="0"/>
              <a:t>oolkits</a:t>
            </a:r>
          </a:p>
          <a:p>
            <a:pPr lvl="2"/>
            <a:r>
              <a:rPr lang="en-US" sz="1800" dirty="0">
                <a:hlinkClick r:id="rId2"/>
              </a:rPr>
              <a:t>Garnet </a:t>
            </a:r>
            <a:r>
              <a:rPr lang="en-US" sz="1400" dirty="0">
                <a:hlinkClick r:id="rId2"/>
              </a:rPr>
              <a:t>video</a:t>
            </a:r>
            <a:r>
              <a:rPr lang="en-US" sz="1400" dirty="0"/>
              <a:t> </a:t>
            </a:r>
            <a:r>
              <a:rPr lang="en-US" sz="1800" dirty="0"/>
              <a:t>(</a:t>
            </a:r>
            <a:r>
              <a:rPr lang="en-US" sz="1800" i="1" dirty="0"/>
              <a:t>9:30</a:t>
            </a:r>
            <a:r>
              <a:rPr lang="en-US" sz="1800" dirty="0"/>
              <a:t>, 1993) (</a:t>
            </a:r>
            <a:r>
              <a:rPr lang="en-US" sz="1800" dirty="0">
                <a:hlinkClick r:id="rId3" action="ppaction://hlinkfile"/>
              </a:rPr>
              <a:t>local copy</a:t>
            </a:r>
            <a:r>
              <a:rPr lang="en-US" sz="1800" dirty="0"/>
              <a:t>)</a:t>
            </a:r>
            <a:endParaRPr lang="en-US" sz="1100" dirty="0"/>
          </a:p>
          <a:p>
            <a:pPr lvl="1"/>
            <a:r>
              <a:rPr lang="en-US" dirty="0"/>
              <a:t>Amulet (</a:t>
            </a:r>
            <a:r>
              <a:rPr lang="en-US" dirty="0">
                <a:solidFill>
                  <a:schemeClr val="accent2"/>
                </a:solidFill>
              </a:rPr>
              <a:t>1994-1997</a:t>
            </a:r>
            <a:r>
              <a:rPr lang="en-US" dirty="0"/>
              <a:t>) in C++</a:t>
            </a:r>
          </a:p>
          <a:p>
            <a:pPr lvl="2"/>
            <a:r>
              <a:rPr lang="en-US" sz="2000" b="1" dirty="0"/>
              <a:t>A</a:t>
            </a:r>
            <a:r>
              <a:rPr lang="en-US" sz="2000" dirty="0"/>
              <a:t>utomatic </a:t>
            </a:r>
            <a:r>
              <a:rPr lang="en-US" sz="2000" b="1" dirty="0"/>
              <a:t>M</a:t>
            </a:r>
            <a:r>
              <a:rPr lang="en-US" sz="2000" dirty="0"/>
              <a:t>anufacture of </a:t>
            </a:r>
            <a:r>
              <a:rPr lang="en-US" sz="2000" b="1" dirty="0"/>
              <a:t>U</a:t>
            </a:r>
            <a:r>
              <a:rPr lang="en-US" sz="2000" dirty="0"/>
              <a:t>sable and </a:t>
            </a:r>
            <a:r>
              <a:rPr lang="en-US" sz="2000" b="1" dirty="0"/>
              <a:t>L</a:t>
            </a:r>
            <a:r>
              <a:rPr lang="en-US" sz="2000" dirty="0"/>
              <a:t>earnable </a:t>
            </a:r>
            <a:r>
              <a:rPr lang="en-US" sz="2000" b="1" dirty="0"/>
              <a:t>E</a:t>
            </a:r>
            <a:r>
              <a:rPr lang="en-US" sz="2000" dirty="0"/>
              <a:t>ditors and </a:t>
            </a:r>
            <a:r>
              <a:rPr lang="en-US" sz="2000" b="1" dirty="0"/>
              <a:t>T</a:t>
            </a:r>
            <a:r>
              <a:rPr lang="en-US" sz="2000" dirty="0"/>
              <a:t>oolkits</a:t>
            </a:r>
          </a:p>
          <a:p>
            <a:pPr lvl="2"/>
            <a:r>
              <a:rPr lang="en-US" sz="2000" dirty="0">
                <a:hlinkClick r:id="rId4"/>
              </a:rPr>
              <a:t>Amulet video</a:t>
            </a:r>
            <a:r>
              <a:rPr lang="en-US" sz="2000" dirty="0"/>
              <a:t> (</a:t>
            </a:r>
            <a:r>
              <a:rPr lang="en-US" sz="2000" i="1" dirty="0"/>
              <a:t>8:28</a:t>
            </a:r>
            <a:r>
              <a:rPr lang="en-US" sz="2000" dirty="0"/>
              <a:t>, 1996)</a:t>
            </a:r>
            <a:endParaRPr lang="en-US" dirty="0"/>
          </a:p>
          <a:p>
            <a:r>
              <a:rPr lang="en-US" dirty="0"/>
              <a:t>Same architecture</a:t>
            </a:r>
          </a:p>
          <a:p>
            <a:r>
              <a:rPr lang="en-US" dirty="0"/>
              <a:t>Low and high-level tools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pic>
        <p:nvPicPr>
          <p:cNvPr id="14338" name="Picture 2" descr="http://www.cs.cmu.edu/afs/cs/project/garnet/www/pictures/garnet-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96006" y="1365504"/>
            <a:ext cx="1471994" cy="1654366"/>
          </a:xfrm>
          <a:prstGeom prst="rect">
            <a:avLst/>
          </a:prstGeom>
          <a:noFill/>
        </p:spPr>
      </p:pic>
      <p:pic>
        <p:nvPicPr>
          <p:cNvPr id="14340" name="Picture 4" descr="http://www.cs.cmu.edu/afs/cs/project/amulet/www/newlog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54008" y="3663696"/>
            <a:ext cx="1413992" cy="3194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Flash Catalyst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728133" y="1524000"/>
            <a:ext cx="9482667" cy="44116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/>
              <a:t>Adobe Catalyst (formerly Thermo)</a:t>
            </a:r>
          </a:p>
          <a:p>
            <a:pPr lvl="1" eaLnBrk="1" hangingPunct="1"/>
            <a:r>
              <a:rPr lang="en-US" sz="2000" dirty="0"/>
              <a:t>Part of CS5.5, discontinued in CS 6.0</a:t>
            </a:r>
          </a:p>
          <a:p>
            <a:pPr lvl="1" eaLnBrk="1" hangingPunct="1"/>
            <a:r>
              <a:rPr lang="en-US" sz="2000" dirty="0"/>
              <a:t>Associate </a:t>
            </a:r>
            <a:r>
              <a:rPr lang="en-US" sz="2000" dirty="0">
                <a:solidFill>
                  <a:srgbClr val="C00000"/>
                </a:solidFill>
              </a:rPr>
              <a:t>behaviors</a:t>
            </a:r>
            <a:r>
              <a:rPr lang="en-US" sz="2000" dirty="0"/>
              <a:t> with the objects</a:t>
            </a:r>
          </a:p>
          <a:p>
            <a:pPr lvl="1" eaLnBrk="1" hangingPunct="1"/>
            <a:r>
              <a:rPr lang="en-US" sz="2000" dirty="0"/>
              <a:t>Like my Garnet Lapidary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2040D-F5E0-4870-940C-1EDBD344B21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18438" name="AutoShape 4" descr="See full size imag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782764" y="-301625"/>
            <a:ext cx="11144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endParaRPr lang="en-US"/>
          </a:p>
        </p:txBody>
      </p:sp>
      <p:pic>
        <p:nvPicPr>
          <p:cNvPr id="18439" name="Picture 6" descr="http://tbn3.google.com/images?q=tbn:8o6bohtub6Ac4M:http://www.bradando.com/wp-content/uploads/2008/11/adobe-catalys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20201" y="1219200"/>
            <a:ext cx="11144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AutoShape 8" descr="http://osx.iusethis.com/screenshot/osx/adobeflashcatalyst.png"/>
          <p:cNvSpPr>
            <a:spLocks noChangeAspect="1" noChangeArrowheads="1"/>
          </p:cNvSpPr>
          <p:nvPr/>
        </p:nvSpPr>
        <p:spPr bwMode="auto">
          <a:xfrm>
            <a:off x="1690688" y="-123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endParaRPr lang="en-US"/>
          </a:p>
        </p:txBody>
      </p:sp>
      <p:sp>
        <p:nvSpPr>
          <p:cNvPr id="18441" name="AutoShape 10" descr="http://osx.iusethis.com/screenshot/osx/adobeflashcatalyst.png"/>
          <p:cNvSpPr>
            <a:spLocks noChangeAspect="1" noChangeArrowheads="1"/>
          </p:cNvSpPr>
          <p:nvPr/>
        </p:nvSpPr>
        <p:spPr bwMode="auto">
          <a:xfrm>
            <a:off x="1690688" y="-123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endParaRPr lang="en-US"/>
          </a:p>
        </p:txBody>
      </p:sp>
      <p:pic>
        <p:nvPicPr>
          <p:cNvPr id="1844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3802380"/>
            <a:ext cx="5029200" cy="305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C:\Users\bam\Documents\papers\natprog\EUCLASE\Thermo-Convert-To-Men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2894" y="3023617"/>
            <a:ext cx="3955107" cy="383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174" y="141222"/>
            <a:ext cx="8736446" cy="741261"/>
          </a:xfrm>
        </p:spPr>
        <p:txBody>
          <a:bodyPr/>
          <a:lstStyle/>
          <a:p>
            <a:r>
              <a:rPr lang="en-US" sz="4800" baseline="-6000" dirty="0"/>
              <a:t>Another research example:</a:t>
            </a:r>
            <a:r>
              <a:rPr lang="en-US" sz="4800" dirty="0"/>
              <a:t> </a:t>
            </a:r>
            <a:r>
              <a:rPr lang="en-US" sz="4800" baseline="-6000" dirty="0"/>
              <a:t>Gneiss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933" y="886212"/>
            <a:ext cx="8819281" cy="4171923"/>
          </a:xfrm>
        </p:spPr>
        <p:txBody>
          <a:bodyPr>
            <a:normAutofit/>
          </a:bodyPr>
          <a:lstStyle/>
          <a:p>
            <a:r>
              <a:rPr lang="en-US" sz="2400" dirty="0"/>
              <a:t>PhD work of Kerry Chang, 2016</a:t>
            </a:r>
          </a:p>
          <a:p>
            <a:r>
              <a:rPr lang="en-US" sz="2400" dirty="0"/>
              <a:t>Allow web services to be utilized</a:t>
            </a:r>
            <a:br>
              <a:rPr lang="en-US" sz="2400" dirty="0"/>
            </a:br>
            <a:r>
              <a:rPr lang="en-US" sz="2400" dirty="0"/>
              <a:t>with a spreadsheet, to do data</a:t>
            </a:r>
            <a:br>
              <a:rPr lang="en-US" sz="2400" dirty="0"/>
            </a:br>
            <a:r>
              <a:rPr lang="en-US" sz="2400" dirty="0"/>
              <a:t>analysis &amp; create web applications</a:t>
            </a:r>
          </a:p>
          <a:p>
            <a:r>
              <a:rPr lang="en-US" sz="2400" dirty="0"/>
              <a:t>Aimed at “end-user programmers” (EUP)</a:t>
            </a:r>
          </a:p>
          <a:p>
            <a:r>
              <a:rPr lang="en-US" sz="2400" dirty="0">
                <a:hlinkClick r:id="rId2"/>
              </a:rPr>
              <a:t>Video</a:t>
            </a:r>
            <a:r>
              <a:rPr lang="en-US" sz="2400" dirty="0"/>
              <a:t> (5:00)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26" name="Picture 2" descr="http://www.cs.cmu.edu/~shihpinc/img/gneiss-s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978" y="4009120"/>
            <a:ext cx="5576046" cy="272188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571" y="122239"/>
            <a:ext cx="2168859" cy="285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825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64067" y="122238"/>
            <a:ext cx="9160933" cy="715962"/>
          </a:xfrm>
        </p:spPr>
        <p:txBody>
          <a:bodyPr/>
          <a:lstStyle/>
          <a:p>
            <a:pPr eaLnBrk="1" hangingPunct="1"/>
            <a:r>
              <a:rPr lang="en-US" dirty="0"/>
              <a:t>Prototyping Tools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24933" y="935038"/>
            <a:ext cx="9411547" cy="49879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Just show what looks like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Storyboard of screens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“Click-through prototypes”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Some support for behavior: typically changing screens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Goal: see some of interface very quickly (hours)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Often no possibility of migrating</a:t>
            </a:r>
            <a:br>
              <a:rPr lang="en-US" sz="2400" dirty="0"/>
            </a:br>
            <a:r>
              <a:rPr lang="en-US" sz="2400" dirty="0"/>
              <a:t>to real application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May not use "real" widgets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"Low Fidelity" Techniques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“Wireframes”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29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A84CB2-299B-4CEF-8B1C-76386A784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104" y="143835"/>
            <a:ext cx="3443897" cy="13691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BAFE23-4C20-494A-89D1-66F9D1ECB2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555" y="2565400"/>
            <a:ext cx="3857049" cy="429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6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 dirty="0"/>
              <a:t>User Interface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9263"/>
            <a:ext cx="10972800" cy="4411662"/>
          </a:xfrm>
        </p:spPr>
        <p:txBody>
          <a:bodyPr>
            <a:normAutofit/>
          </a:bodyPr>
          <a:lstStyle/>
          <a:p>
            <a:r>
              <a:rPr lang="en-US" sz="2800" dirty="0"/>
              <a:t>How to </a:t>
            </a:r>
            <a:r>
              <a:rPr lang="en-US" sz="2800" dirty="0">
                <a:solidFill>
                  <a:schemeClr val="accent6"/>
                </a:solidFill>
              </a:rPr>
              <a:t>implement</a:t>
            </a:r>
            <a:r>
              <a:rPr lang="en-US" sz="2800" dirty="0"/>
              <a:t> the user interface portion</a:t>
            </a:r>
          </a:p>
          <a:p>
            <a:r>
              <a:rPr lang="en-US" sz="2800" dirty="0"/>
              <a:t>Including how to implement widgets &amp; other interaction techniques</a:t>
            </a:r>
          </a:p>
          <a:p>
            <a:r>
              <a:rPr lang="en-US" sz="2800" dirty="0"/>
              <a:t>Various ways have been proposed over time</a:t>
            </a:r>
          </a:p>
          <a:p>
            <a:r>
              <a:rPr lang="en-US" sz="2800" dirty="0"/>
              <a:t>Different layers</a:t>
            </a:r>
          </a:p>
          <a:p>
            <a:r>
              <a:rPr lang="en-US" sz="2800" dirty="0"/>
              <a:t>HCII courses about UI software:</a:t>
            </a:r>
          </a:p>
          <a:p>
            <a:pPr lvl="1"/>
            <a:r>
              <a:rPr lang="en-US" sz="2400" dirty="0"/>
              <a:t>PUI</a:t>
            </a:r>
          </a:p>
          <a:p>
            <a:pPr lvl="1"/>
            <a:r>
              <a:rPr lang="en-US" sz="2400" dirty="0"/>
              <a:t>SSUI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508376"/>
            <a:ext cx="3860800" cy="197224"/>
          </a:xfrm>
        </p:spPr>
        <p:txBody>
          <a:bodyPr/>
          <a:lstStyle/>
          <a:p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/>
          <a:p>
            <a:fld id="{5724283D-037C-4233-A5B9-6A378F34C5AF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l="5496" r="5191" b="28068"/>
          <a:stretch/>
        </p:blipFill>
        <p:spPr>
          <a:xfrm>
            <a:off x="5683536" y="2288493"/>
            <a:ext cx="6508464" cy="39297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Prototyping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656" y="1365505"/>
            <a:ext cx="9797143" cy="5370257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Long history</a:t>
            </a:r>
          </a:p>
          <a:p>
            <a:pPr lvl="1"/>
            <a:r>
              <a:rPr lang="en-US" sz="2400" dirty="0"/>
              <a:t>Dan Bricklin’s “Demo” for DOS screens (1985)</a:t>
            </a:r>
          </a:p>
          <a:p>
            <a:pPr lvl="2"/>
            <a:r>
              <a:rPr lang="en-US" sz="1600" dirty="0"/>
              <a:t>See Dan’s guest lecture from 2019 (</a:t>
            </a:r>
            <a:r>
              <a:rPr lang="en-US" sz="1600" dirty="0">
                <a:hlinkClick r:id="rId3"/>
              </a:rPr>
              <a:t>link</a:t>
            </a:r>
            <a:r>
              <a:rPr lang="en-US" sz="1600" dirty="0"/>
              <a:t>)</a:t>
            </a:r>
          </a:p>
          <a:p>
            <a:pPr lvl="1"/>
            <a:r>
              <a:rPr lang="en-US" sz="2400" dirty="0"/>
              <a:t>HyperCard (1987)</a:t>
            </a:r>
          </a:p>
          <a:p>
            <a:pPr lvl="2"/>
            <a:r>
              <a:rPr lang="en-US" sz="1600" dirty="0"/>
              <a:t>See Bill Atkinson’s guest lecture from 2019 (</a:t>
            </a:r>
            <a:r>
              <a:rPr lang="en-US" sz="1600" dirty="0">
                <a:hlinkClick r:id="rId4"/>
              </a:rPr>
              <a:t>link</a:t>
            </a:r>
            <a:r>
              <a:rPr lang="en-US" sz="1600" dirty="0"/>
              <a:t>)</a:t>
            </a:r>
          </a:p>
          <a:p>
            <a:r>
              <a:rPr lang="en-US" sz="2800" dirty="0"/>
              <a:t>Modern examples:</a:t>
            </a:r>
          </a:p>
          <a:p>
            <a:pPr lvl="1"/>
            <a:r>
              <a:rPr lang="en-US" sz="2400" dirty="0"/>
              <a:t>Figma</a:t>
            </a:r>
          </a:p>
          <a:p>
            <a:pPr lvl="1"/>
            <a:r>
              <a:rPr lang="en-US" sz="2400" dirty="0"/>
              <a:t>Adobe XD</a:t>
            </a:r>
          </a:p>
          <a:p>
            <a:pPr lvl="1"/>
            <a:r>
              <a:rPr lang="en-US" sz="2400" dirty="0"/>
              <a:t>Balsamiq</a:t>
            </a:r>
          </a:p>
          <a:p>
            <a:pPr lvl="1"/>
            <a:r>
              <a:rPr lang="en-US" sz="2400" dirty="0" err="1"/>
              <a:t>Axure</a:t>
            </a:r>
            <a:endParaRPr lang="en-US" sz="2400" dirty="0"/>
          </a:p>
          <a:p>
            <a:pPr lvl="1"/>
            <a:r>
              <a:rPr lang="en-US" sz="2400" dirty="0" err="1"/>
              <a:t>InVision</a:t>
            </a:r>
            <a:endParaRPr lang="en-US" sz="2400" dirty="0"/>
          </a:p>
          <a:p>
            <a:pPr lvl="1"/>
            <a:r>
              <a:rPr lang="en-US" sz="2400" dirty="0"/>
              <a:t>Sketch</a:t>
            </a:r>
          </a:p>
          <a:p>
            <a:pPr lvl="1"/>
            <a:r>
              <a:rPr lang="en-US" sz="2400" dirty="0"/>
              <a:t>…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50386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EEC5A-042D-4FDE-9020-07CCAD908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851055"/>
          </a:xfrm>
        </p:spPr>
        <p:txBody>
          <a:bodyPr/>
          <a:lstStyle/>
          <a:p>
            <a:r>
              <a:rPr lang="en-US" dirty="0"/>
              <a:t>Research on Prototyping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A7C63-2CD6-4FDB-B7F4-B9496716F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26067"/>
            <a:ext cx="10972800" cy="5004858"/>
          </a:xfrm>
        </p:spPr>
        <p:txBody>
          <a:bodyPr>
            <a:normAutofit/>
          </a:bodyPr>
          <a:lstStyle/>
          <a:p>
            <a:r>
              <a:rPr lang="en-US" dirty="0"/>
              <a:t>James </a:t>
            </a:r>
            <a:r>
              <a:rPr lang="en-US" dirty="0" err="1"/>
              <a:t>Landay’s</a:t>
            </a:r>
            <a:r>
              <a:rPr lang="en-US" dirty="0"/>
              <a:t> PhD research (1985) on SILK</a:t>
            </a:r>
          </a:p>
          <a:p>
            <a:pPr lvl="1"/>
            <a:r>
              <a:rPr lang="en-US" dirty="0"/>
              <a:t>Main paper: </a:t>
            </a:r>
            <a:r>
              <a:rPr lang="en-US" dirty="0">
                <a:hlinkClick r:id="rId2"/>
              </a:rPr>
              <a:t>http://doi.acm.org/10.1145/223904.223910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3"/>
              </a:rPr>
              <a:t>Video</a:t>
            </a:r>
            <a:r>
              <a:rPr lang="en-US" dirty="0"/>
              <a:t> from CHI’96 (8:22 min)</a:t>
            </a:r>
          </a:p>
          <a:p>
            <a:r>
              <a:rPr lang="en-US" dirty="0"/>
              <a:t>Draw sketchy prototypes</a:t>
            </a:r>
          </a:p>
          <a:p>
            <a:r>
              <a:rPr lang="en-US" dirty="0"/>
              <a:t>Storyboards with click-through</a:t>
            </a:r>
          </a:p>
          <a:p>
            <a:r>
              <a:rPr lang="en-US" dirty="0"/>
              <a:t>Transform into “real” UI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D5EFB6-5645-417B-B86A-F1725467C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508376"/>
            <a:ext cx="3860800" cy="197224"/>
          </a:xfrm>
        </p:spPr>
        <p:txBody>
          <a:bodyPr/>
          <a:lstStyle/>
          <a:p>
            <a:r>
              <a:rPr lang="en-US" altLang="en-US"/>
              <a:t>© 2025 -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29D26D-1A9C-4A75-8E30-D0C97A5BC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/>
          <a:p>
            <a:fld id="{5724283D-037C-4233-A5B9-6A378F34C5AF}" type="slidenum">
              <a:rPr lang="en-US" altLang="en-US" smtClean="0"/>
              <a:pPr/>
              <a:t>31</a:t>
            </a:fld>
            <a:endParaRPr lang="en-US" altLang="en-US"/>
          </a:p>
        </p:txBody>
      </p:sp>
      <p:pic>
        <p:nvPicPr>
          <p:cNvPr id="7" name="Picture 4" descr="lect06fig5silk1">
            <a:extLst>
              <a:ext uri="{FF2B5EF4-FFF2-40B4-BE49-F238E27FC236}">
                <a16:creationId xmlns:a16="http://schemas.microsoft.com/office/drawing/2014/main" id="{D5B20812-21A8-443C-84F0-0800B6A57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1" y="3335082"/>
            <a:ext cx="4549843" cy="352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lect06fig6silk2">
            <a:extLst>
              <a:ext uri="{FF2B5EF4-FFF2-40B4-BE49-F238E27FC236}">
                <a16:creationId xmlns:a16="http://schemas.microsoft.com/office/drawing/2014/main" id="{1A2EC478-37D7-4387-AE66-798918C9B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8144" y="2926976"/>
            <a:ext cx="448001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90669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2AA13-C0C4-4379-9ABD-F969A71CC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 dirty="0"/>
              <a:t>Automatic Creation from Specification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F4542-63D8-43C4-BDEA-263FB65BB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19263"/>
            <a:ext cx="10972800" cy="4411662"/>
          </a:xfrm>
        </p:spPr>
        <p:txBody>
          <a:bodyPr>
            <a:normAutofit/>
          </a:bodyPr>
          <a:lstStyle/>
          <a:p>
            <a:r>
              <a:rPr lang="en-US" dirty="0"/>
              <a:t>High level “model”, often from a programmer</a:t>
            </a:r>
          </a:p>
          <a:p>
            <a:r>
              <a:rPr lang="en-US" dirty="0"/>
              <a:t>AI system creates a UI from that</a:t>
            </a:r>
          </a:p>
          <a:p>
            <a:pPr lvl="1"/>
            <a:r>
              <a:rPr lang="en-US" dirty="0"/>
              <a:t>Rule driving or Machine Learning (ML) approaches</a:t>
            </a:r>
          </a:p>
          <a:p>
            <a:r>
              <a:rPr lang="en-US" dirty="0"/>
              <a:t>Can adapt to different form factors and abilities</a:t>
            </a:r>
          </a:p>
          <a:p>
            <a:pPr lvl="1"/>
            <a:r>
              <a:rPr lang="en-US" dirty="0"/>
              <a:t>Note: Gregg </a:t>
            </a:r>
            <a:r>
              <a:rPr lang="en-US" dirty="0" err="1"/>
              <a:t>Vanderheiden’s</a:t>
            </a:r>
            <a:r>
              <a:rPr lang="en-US" dirty="0"/>
              <a:t> vision</a:t>
            </a:r>
          </a:p>
          <a:p>
            <a:r>
              <a:rPr lang="en-US" dirty="0"/>
              <a:t>Not very successful</a:t>
            </a:r>
          </a:p>
          <a:p>
            <a:pPr lvl="1"/>
            <a:r>
              <a:rPr lang="en-US" dirty="0"/>
              <a:t>Often the spec is bigger than the code would be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B543F9-3792-4DC8-9DE0-86042A8D5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508376"/>
            <a:ext cx="3860800" cy="197224"/>
          </a:xfrm>
        </p:spPr>
        <p:txBody>
          <a:bodyPr/>
          <a:lstStyle/>
          <a:p>
            <a:r>
              <a:rPr lang="en-US" altLang="en-US"/>
              <a:t>© 2025 -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3AEBDC-C69D-4D74-BE19-9E52C6D8A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/>
          <a:p>
            <a:fld id="{5724283D-037C-4233-A5B9-6A378F34C5AF}" type="slidenum">
              <a:rPr lang="en-US" altLang="en-US" smtClean="0"/>
              <a:pPr/>
              <a:t>32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B58532-5F77-400D-BCD9-30E7497BD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4104" y="143835"/>
            <a:ext cx="3443897" cy="136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675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0DDBE-B459-4CB6-A38C-5BF884EB5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on Automatic Creation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E98D9-6A08-4992-BCD7-4D769D001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543563"/>
            <a:ext cx="9266412" cy="4411662"/>
          </a:xfrm>
        </p:spPr>
        <p:txBody>
          <a:bodyPr/>
          <a:lstStyle/>
          <a:p>
            <a:r>
              <a:rPr lang="en-US" dirty="0"/>
              <a:t>Jeff Nichol’s PhD research</a:t>
            </a:r>
          </a:p>
          <a:p>
            <a:r>
              <a:rPr lang="en-US" dirty="0"/>
              <a:t>Personal Universal Controller (PUC)</a:t>
            </a:r>
          </a:p>
          <a:p>
            <a:r>
              <a:rPr lang="en-US" dirty="0"/>
              <a:t>Personally consistent</a:t>
            </a:r>
          </a:p>
          <a:p>
            <a:r>
              <a:rPr lang="en-US" dirty="0"/>
              <a:t>Better than original device’s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A3ACB5-BC60-497E-A3D0-85E21C90E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28D5B-9474-4367-81AB-E3742E4A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56BF2B-E04D-4919-8850-6DFD1903B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27" y="3292450"/>
            <a:ext cx="2324944" cy="3413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01B04B-DD7F-40D6-A5AA-D53B7A654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866" y="3321673"/>
            <a:ext cx="2324946" cy="341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1F51B2-C19D-47FA-84F1-72FF05ED63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778" y="3263222"/>
            <a:ext cx="2324947" cy="341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2CFB0C-963B-44C2-B138-FD517A0163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904" y="3263222"/>
            <a:ext cx="2324947" cy="3471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91078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334D2-02BB-BD00-E1B9-69A915EED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574448"/>
          </a:xfrm>
        </p:spPr>
        <p:txBody>
          <a:bodyPr/>
          <a:lstStyle/>
          <a:p>
            <a:r>
              <a:rPr lang="en-US" dirty="0"/>
              <a:t>Design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E6C1B-D4A3-A0DF-AAE7-0E445D78B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16430"/>
            <a:ext cx="10972800" cy="6041570"/>
          </a:xfrm>
        </p:spPr>
        <p:txBody>
          <a:bodyPr>
            <a:normAutofit lnSpcReduction="10000"/>
          </a:bodyPr>
          <a:lstStyle/>
          <a:p>
            <a:pPr rtl="0"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Lecture 23:Tools and Models for Using and Implementing Interaction Techniques (chapter 20 of textbook)</a:t>
            </a:r>
            <a:endParaRPr lang="en-US" sz="2400" b="1" dirty="0">
              <a:effectLst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4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Scenario</a:t>
            </a: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You and a few friends recently quit your jobs at Figma to pursue a startup that will rival Figma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Not only do you want to create a better version of Figma, but you also want to go beyond what it can currently do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Right now,  Figma is used for prototyping apps and showing transitions between different features. However, there is no way to prototype interaction features (such as scrolling, typing, etc.)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4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Prompt:</a:t>
            </a:r>
            <a:endParaRPr lang="en-US" sz="14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With the Figma framework already handy, your startup aims to implement a tool that can create actual parts of the interface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Specifically, users can scroll, type, etc. through the prototype interfaces 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These interaction techniques will behave similarly to how they are implemented with code 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From this, we want you to develop the new tool with Figma’s current toolkit and framework in mind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This tool can look like a new widget that follows a Figma’s design system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4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To Do: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Generate Ideas and Discuss Pros / Cons of your new tool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Write down your design decisions and reasons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Create a sketch (draw a picture) of how users will be interacting with this tool / widget and the important states you want to highlight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Discuss the limitations, trade offs, and considerations of the design</a:t>
            </a:r>
          </a:p>
          <a:p>
            <a:pPr marL="1143000" lvl="2" indent="-228600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Evaluate the learnability of this feature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4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Logistics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Groups of 3 or 4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Pen and paper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 sure to clearly write the group member names - including Andrew IDs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Select a person in the group with good handwriting to be the scribe</a:t>
            </a:r>
          </a:p>
          <a:p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AFA79A-6E43-B8D5-F304-4ED9DE2EA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BAEBCA-7645-F36F-24B5-58867DF67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5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38FF7-14F3-40DD-AE54-05B91B812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 dirty="0"/>
              <a:t>Why are UIs hard to </a:t>
            </a:r>
            <a:r>
              <a:rPr lang="en-US" i="1" dirty="0"/>
              <a:t>Implement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26C92-F777-4C32-BC75-913D5D49B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19262"/>
            <a:ext cx="10972800" cy="47894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They are hard to design, requiring iterative implementation</a:t>
            </a:r>
          </a:p>
          <a:p>
            <a:r>
              <a:rPr lang="en-US" dirty="0"/>
              <a:t>They are reactive and must be programmed from the “inside-out”</a:t>
            </a:r>
          </a:p>
          <a:p>
            <a:r>
              <a:rPr lang="en-US" dirty="0"/>
              <a:t>They generally require multiprocessing</a:t>
            </a:r>
          </a:p>
          <a:p>
            <a:r>
              <a:rPr lang="en-US" dirty="0"/>
              <a:t>There are real-time requirements for handling input events</a:t>
            </a:r>
          </a:p>
          <a:p>
            <a:r>
              <a:rPr lang="en-US" dirty="0"/>
              <a:t>The software must be especially robust while supporting aborting and undoing of most actions</a:t>
            </a:r>
          </a:p>
          <a:p>
            <a:r>
              <a:rPr lang="en-US" dirty="0"/>
              <a:t>It is difficult to test user interface software</a:t>
            </a:r>
          </a:p>
          <a:p>
            <a:r>
              <a:rPr lang="en-US" dirty="0"/>
              <a:t>The tools to help with user interfaces can be extremely complex</a:t>
            </a:r>
          </a:p>
          <a:p>
            <a:r>
              <a:rPr lang="en-US" dirty="0"/>
              <a:t>Programmers report an added difficulty in modularizing user interface software.</a:t>
            </a:r>
          </a:p>
          <a:p>
            <a:r>
              <a:rPr lang="en-US" dirty="0"/>
              <a:t>UIs often require implementing in </a:t>
            </a:r>
            <a:r>
              <a:rPr lang="en-US" i="1" dirty="0"/>
              <a:t>multiple</a:t>
            </a:r>
            <a:r>
              <a:rPr lang="en-US" dirty="0"/>
              <a:t> languages: JavaScript, html, CSS, JSON, SQL, etc.</a:t>
            </a:r>
          </a:p>
          <a:p>
            <a:r>
              <a:rPr lang="en-US" dirty="0"/>
              <a:t>Significant churn in tools, especially for web:</a:t>
            </a:r>
          </a:p>
          <a:p>
            <a:pPr lvl="1"/>
            <a:r>
              <a:rPr lang="en-US" dirty="0"/>
              <a:t>Java, Flash, Ruby on Rails, PHP, ASP, JSP, </a:t>
            </a:r>
            <a:r>
              <a:rPr lang="en-US" dirty="0" err="1"/>
              <a:t>CoffeeScript</a:t>
            </a:r>
            <a:r>
              <a:rPr lang="en-US" dirty="0"/>
              <a:t>, jQuery, ReactJS, …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E8AFD-8217-4E83-83E2-A31143AAB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508376"/>
            <a:ext cx="3860800" cy="197224"/>
          </a:xfrm>
        </p:spPr>
        <p:txBody>
          <a:bodyPr/>
          <a:lstStyle/>
          <a:p>
            <a:r>
              <a:rPr lang="en-US" altLang="en-US"/>
              <a:t>© 2025 -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BC4CA-8772-4989-B446-83EF99810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/>
          <a:p>
            <a:fld id="{5724283D-037C-4233-A5B9-6A378F34C5AF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211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73C41-F925-4B13-9EF3-EDD8EF163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UI Software Layers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876F149-65A8-4106-AD6E-6A9EEA27BF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659692"/>
              </p:ext>
            </p:extLst>
          </p:nvPr>
        </p:nvGraphicFramePr>
        <p:xfrm>
          <a:off x="2788920" y="2151222"/>
          <a:ext cx="7147560" cy="36552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2640">
                  <a:extLst>
                    <a:ext uri="{9D8B030D-6E8A-4147-A177-3AD203B41FA5}">
                      <a16:colId xmlns:a16="http://schemas.microsoft.com/office/drawing/2014/main" val="1455566985"/>
                    </a:ext>
                  </a:extLst>
                </a:gridCol>
                <a:gridCol w="1705590">
                  <a:extLst>
                    <a:ext uri="{9D8B030D-6E8A-4147-A177-3AD203B41FA5}">
                      <a16:colId xmlns:a16="http://schemas.microsoft.com/office/drawing/2014/main" val="3252557694"/>
                    </a:ext>
                  </a:extLst>
                </a:gridCol>
                <a:gridCol w="641369">
                  <a:extLst>
                    <a:ext uri="{9D8B030D-6E8A-4147-A177-3AD203B41FA5}">
                      <a16:colId xmlns:a16="http://schemas.microsoft.com/office/drawing/2014/main" val="1618616250"/>
                    </a:ext>
                  </a:extLst>
                </a:gridCol>
                <a:gridCol w="2727961">
                  <a:extLst>
                    <a:ext uri="{9D8B030D-6E8A-4147-A177-3AD203B41FA5}">
                      <a16:colId xmlns:a16="http://schemas.microsoft.com/office/drawing/2014/main" val="3201324230"/>
                    </a:ext>
                  </a:extLst>
                </a:gridCol>
              </a:tblGrid>
              <a:tr h="15534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Interactive GUI Tools</a:t>
                      </a:r>
                      <a:endParaRPr lang="en-US" sz="3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Interactive Prototyping Tools</a:t>
                      </a:r>
                      <a:endParaRPr lang="en-US" sz="3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Automatic Tools</a:t>
                      </a:r>
                      <a:endParaRPr lang="en-US" sz="3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801231645"/>
                  </a:ext>
                </a:extLst>
              </a:tr>
              <a:tr h="525452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UI Framework (optional)</a:t>
                      </a:r>
                      <a:endParaRPr lang="en-US" sz="3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252328"/>
                  </a:ext>
                </a:extLst>
              </a:tr>
              <a:tr h="525452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UI Toolkit</a:t>
                      </a:r>
                      <a:endParaRPr lang="en-US" sz="3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650638"/>
                  </a:ext>
                </a:extLst>
              </a:tr>
              <a:tr h="525452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Input Model</a:t>
                      </a:r>
                      <a:endParaRPr lang="en-US" sz="3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Imaging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Model</a:t>
                      </a:r>
                    </a:p>
                  </a:txBody>
                  <a:tcPr marL="68580" marR="68580" marT="9525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904784"/>
                  </a:ext>
                </a:extLst>
              </a:tr>
              <a:tr h="525452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Operating System</a:t>
                      </a:r>
                      <a:endParaRPr lang="en-US" sz="3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016370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49D3DC-A3AC-4070-A9EE-E8EFE01DB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E5B023-E593-4E51-A8F0-D0A5AF3AD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0694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 dirty="0"/>
              <a:t>Operating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9263"/>
            <a:ext cx="10972800" cy="4411662"/>
          </a:xfrm>
        </p:spPr>
        <p:txBody>
          <a:bodyPr>
            <a:normAutofit/>
          </a:bodyPr>
          <a:lstStyle/>
          <a:p>
            <a:r>
              <a:rPr lang="en-US" dirty="0"/>
              <a:t>Examples: Microsoft Windows, Macintosh OS, </a:t>
            </a:r>
            <a:r>
              <a:rPr lang="en-US" dirty="0" err="1"/>
              <a:t>iOS</a:t>
            </a:r>
            <a:r>
              <a:rPr lang="en-US" dirty="0"/>
              <a:t>, Android, Linux</a:t>
            </a:r>
          </a:p>
          <a:p>
            <a:pPr lvl="1"/>
            <a:r>
              <a:rPr lang="en-US" dirty="0"/>
              <a:t>In the “old days”, custom “operating systems” for Smalltalk, Bravo editor, Xerox Star, etc.</a:t>
            </a:r>
          </a:p>
          <a:p>
            <a:r>
              <a:rPr lang="en-US" dirty="0"/>
              <a:t>Handles low-level “device drivers” that take hardware inputs from keyboard, mouse, microphone, USB, etc.</a:t>
            </a:r>
          </a:p>
          <a:p>
            <a:r>
              <a:rPr lang="en-US" dirty="0"/>
              <a:t>Also screen drivers to allow output to screen, sounds, etc.</a:t>
            </a:r>
          </a:p>
          <a:p>
            <a:r>
              <a:rPr lang="en-US" dirty="0"/>
              <a:t>Also, other services, like file system, networking, etc.</a:t>
            </a:r>
          </a:p>
          <a:p>
            <a:r>
              <a:rPr lang="en-US" dirty="0"/>
              <a:t>Browser is the “OS” for web</a:t>
            </a:r>
          </a:p>
          <a:p>
            <a:r>
              <a:rPr lang="en-US" dirty="0"/>
              <a:t>Libraries in Java, JavaScript, Adobe Flash </a:t>
            </a:r>
            <a:r>
              <a:rPr lang="en-US" dirty="0" err="1"/>
              <a:t>ActionScript</a:t>
            </a:r>
            <a:r>
              <a:rPr lang="en-US" dirty="0"/>
              <a:t>, etc. that provide “wrappers” to provide this same functionality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508376"/>
            <a:ext cx="3860800" cy="197224"/>
          </a:xfrm>
        </p:spPr>
        <p:txBody>
          <a:bodyPr/>
          <a:lstStyle/>
          <a:p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/>
          <a:p>
            <a:fld id="{5724283D-037C-4233-A5B9-6A378F34C5AF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D7A856-5ADA-414A-A381-C74353A6E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4104" y="143835"/>
            <a:ext cx="3443897" cy="13691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24D27-CFCB-4C5F-9B0A-4C0F3B299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89D8C-7AE8-4EFF-9D68-091E3E825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user events such as the keyboard and mouse are made available to the code</a:t>
            </a:r>
          </a:p>
          <a:p>
            <a:r>
              <a:rPr lang="en-US" dirty="0"/>
              <a:t>Event Model</a:t>
            </a:r>
          </a:p>
          <a:p>
            <a:pPr lvl="1"/>
            <a:r>
              <a:rPr lang="en-US" dirty="0"/>
              <a:t>Most common approach</a:t>
            </a:r>
          </a:p>
          <a:p>
            <a:pPr lvl="1"/>
            <a:r>
              <a:rPr lang="en-US" b="1" dirty="0"/>
              <a:t>Event handlers </a:t>
            </a:r>
            <a:r>
              <a:rPr lang="en-US" dirty="0"/>
              <a:t>for mouse buttons, mouse movement, keys, buttons, etc.</a:t>
            </a:r>
          </a:p>
          <a:p>
            <a:pPr lvl="1"/>
            <a:r>
              <a:rPr lang="en-US" dirty="0"/>
              <a:t>Lots of other things come in as “events”</a:t>
            </a:r>
          </a:p>
          <a:p>
            <a:pPr lvl="2"/>
            <a:r>
              <a:rPr lang="en-US" dirty="0"/>
              <a:t>Gestures (flick), sensors, voice input, etc.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739356-ABCB-4DBD-8995-16ACBCFE7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801993-9F83-4D24-BA06-7D1717F43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03F526-A428-4A66-BBD0-1B49D36D0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4104" y="143835"/>
            <a:ext cx="3443897" cy="136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02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D340A-9D0B-49E8-BCB6-9AAF13E3B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Imaging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73C06-436E-41AD-819D-7CA32F65D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the graphics and text are drawn on the screen</a:t>
            </a:r>
          </a:p>
          <a:p>
            <a:r>
              <a:rPr lang="en-US" dirty="0"/>
              <a:t>E.g., </a:t>
            </a:r>
            <a:r>
              <a:rPr lang="en-US" dirty="0" err="1"/>
              <a:t>DrawRectangle</a:t>
            </a:r>
            <a:r>
              <a:rPr lang="en-US" dirty="0"/>
              <a:t>, </a:t>
            </a:r>
            <a:r>
              <a:rPr lang="en-US" dirty="0" err="1"/>
              <a:t>DrawEllipse</a:t>
            </a:r>
            <a:r>
              <a:rPr lang="en-US" dirty="0"/>
              <a:t>, </a:t>
            </a:r>
            <a:r>
              <a:rPr lang="en-US" dirty="0" err="1"/>
              <a:t>DrawLine</a:t>
            </a:r>
            <a:r>
              <a:rPr lang="en-US" dirty="0"/>
              <a:t>, </a:t>
            </a:r>
            <a:r>
              <a:rPr lang="en-US" dirty="0" err="1"/>
              <a:t>DrawText</a:t>
            </a:r>
            <a:r>
              <a:rPr lang="en-US" dirty="0"/>
              <a:t>, </a:t>
            </a:r>
            <a:r>
              <a:rPr lang="en-US" dirty="0" err="1"/>
              <a:t>DrawImage</a:t>
            </a:r>
            <a:r>
              <a:rPr lang="en-US" dirty="0"/>
              <a:t>, etc.</a:t>
            </a:r>
          </a:p>
          <a:p>
            <a:r>
              <a:rPr lang="en-US" dirty="0"/>
              <a:t>Painting (Canvas) vs. drawing (SVG)</a:t>
            </a:r>
          </a:p>
          <a:p>
            <a:r>
              <a:rPr lang="en-US" dirty="0"/>
              <a:t>Can have </a:t>
            </a:r>
            <a:r>
              <a:rPr lang="en-US" i="1" dirty="0"/>
              <a:t>lots</a:t>
            </a:r>
            <a:r>
              <a:rPr lang="en-US" dirty="0"/>
              <a:t> of parameters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A004DE-7530-46EE-9190-CAB838240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A7433E-E9E7-4541-BB52-6B317226F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C1B7AC-AA71-42DB-8F72-EDC0723B8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4104" y="143835"/>
            <a:ext cx="3443897" cy="136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99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 Properties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>
          <a:xfrm>
            <a:off x="812800" y="1906963"/>
            <a:ext cx="7340600" cy="3308747"/>
          </a:xfrm>
        </p:spPr>
        <p:txBody>
          <a:bodyPr/>
          <a:lstStyle/>
          <a:p>
            <a:r>
              <a:rPr lang="en-US" dirty="0" err="1"/>
              <a:t>LineStyles</a:t>
            </a:r>
            <a:endParaRPr lang="en-US" dirty="0"/>
          </a:p>
          <a:p>
            <a:pPr lvl="1"/>
            <a:r>
              <a:rPr lang="en-US" dirty="0"/>
              <a:t>Width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lineWidth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Solid, dashed 111000111000111000, "double-dashed", patterned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lineDashOffset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dirty="0"/>
          </a:p>
          <a:p>
            <a:r>
              <a:rPr lang="en-US" dirty="0"/>
              <a:t>Cap-style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lineCap</a:t>
            </a:r>
            <a:r>
              <a:rPr lang="en-US" dirty="0"/>
              <a:t>): butt, round, projecting (by 1/2 linewidth):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2025 - Brad Myers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D155-68C5-434D-9DD9-08D9764F225A}" type="slidenum">
              <a:rPr lang="en-US" altLang="en-US"/>
              <a:pPr/>
              <a:t>9</a:t>
            </a:fld>
            <a:endParaRPr lang="en-US" altLang="en-US"/>
          </a:p>
        </p:txBody>
      </p:sp>
      <p:pic>
        <p:nvPicPr>
          <p:cNvPr id="2089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6220" y="4730300"/>
            <a:ext cx="4037373" cy="177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89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4906" y="1315281"/>
            <a:ext cx="2184933" cy="25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7305623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widescreen class theme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idescreen class theme" id="{060C79F7-C472-469D-894C-69E3DBA0A2A3}" vid="{C85353F3-7E22-4F31-87E2-9DF197D4BF0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 class theme</Template>
  <TotalTime>89754</TotalTime>
  <Words>2549</Words>
  <Application>Microsoft Office PowerPoint</Application>
  <PresentationFormat>Widescreen</PresentationFormat>
  <Paragraphs>374</Paragraphs>
  <Slides>34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Courier New</vt:lpstr>
      <vt:lpstr>Wingdings</vt:lpstr>
      <vt:lpstr>Tahoma</vt:lpstr>
      <vt:lpstr>Arial</vt:lpstr>
      <vt:lpstr>Cambria</vt:lpstr>
      <vt:lpstr>Consolas</vt:lpstr>
      <vt:lpstr>widescreen class theme</vt:lpstr>
      <vt:lpstr>Lecture 23:  Tools and Models for Using and Implementing Interaction Techniques (chapter 20)</vt:lpstr>
      <vt:lpstr>Logistics</vt:lpstr>
      <vt:lpstr>User Interface Software</vt:lpstr>
      <vt:lpstr>Why are UIs hard to Implement?</vt:lpstr>
      <vt:lpstr>Many UI Software Layers</vt:lpstr>
      <vt:lpstr>Operating System</vt:lpstr>
      <vt:lpstr>Input Model</vt:lpstr>
      <vt:lpstr>Imaging Model</vt:lpstr>
      <vt:lpstr>Line Properties</vt:lpstr>
      <vt:lpstr>Polylines</vt:lpstr>
      <vt:lpstr>DrawLine Parameters</vt:lpstr>
      <vt:lpstr>Toolkits</vt:lpstr>
      <vt:lpstr>Toolkits</vt:lpstr>
      <vt:lpstr>UI Frameworks</vt:lpstr>
      <vt:lpstr>Important aspects of Toolkits &amp; Frameworks</vt:lpstr>
      <vt:lpstr>Important aspects, cont.</vt:lpstr>
      <vt:lpstr>Toolkits &amp; Frameworks Success</vt:lpstr>
      <vt:lpstr>Graphical Interactive Tools layer</vt:lpstr>
      <vt:lpstr>Interface Builders </vt:lpstr>
      <vt:lpstr>Interface Builders, cont.</vt:lpstr>
      <vt:lpstr>Early Research IB</vt:lpstr>
      <vt:lpstr>VB Screen</vt:lpstr>
      <vt:lpstr>Xcode screen</vt:lpstr>
      <vt:lpstr>Research: Peridot (1986-88)</vt:lpstr>
      <vt:lpstr>Peridot Pictures</vt:lpstr>
      <vt:lpstr>Research: Garnet / Amulet</vt:lpstr>
      <vt:lpstr>Flash Catalyst</vt:lpstr>
      <vt:lpstr>Another research example: Gneiss</vt:lpstr>
      <vt:lpstr>Prototyping Tools</vt:lpstr>
      <vt:lpstr>Prototyping tools</vt:lpstr>
      <vt:lpstr>Research on Prototyping</vt:lpstr>
      <vt:lpstr>Automatic Creation from Specification</vt:lpstr>
      <vt:lpstr>Research on Automatic Creation</vt:lpstr>
      <vt:lpstr>Design Exercise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Interaction for Tech Execs</dc:title>
  <dc:creator>Brad Myers</dc:creator>
  <cp:lastModifiedBy>Brad Myers</cp:lastModifiedBy>
  <cp:revision>2642</cp:revision>
  <cp:lastPrinted>1601-01-01T00:00:00Z</cp:lastPrinted>
  <dcterms:created xsi:type="dcterms:W3CDTF">2001-06-15T20:03:27Z</dcterms:created>
  <dcterms:modified xsi:type="dcterms:W3CDTF">2025-04-09T17:47:10Z</dcterms:modified>
</cp:coreProperties>
</file>