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3"/>
  </p:notesMasterIdLst>
  <p:sldIdLst>
    <p:sldId id="282" r:id="rId2"/>
    <p:sldId id="317" r:id="rId3"/>
    <p:sldId id="320" r:id="rId4"/>
    <p:sldId id="318" r:id="rId5"/>
    <p:sldId id="377" r:id="rId6"/>
    <p:sldId id="324" r:id="rId7"/>
    <p:sldId id="326" r:id="rId8"/>
    <p:sldId id="364" r:id="rId9"/>
    <p:sldId id="378" r:id="rId10"/>
    <p:sldId id="365" r:id="rId11"/>
    <p:sldId id="284" r:id="rId12"/>
    <p:sldId id="283" r:id="rId13"/>
    <p:sldId id="285" r:id="rId14"/>
    <p:sldId id="286" r:id="rId15"/>
    <p:sldId id="287" r:id="rId16"/>
    <p:sldId id="379" r:id="rId17"/>
    <p:sldId id="380" r:id="rId18"/>
    <p:sldId id="300" r:id="rId19"/>
    <p:sldId id="328" r:id="rId20"/>
    <p:sldId id="371" r:id="rId21"/>
    <p:sldId id="374" r:id="rId22"/>
    <p:sldId id="375" r:id="rId23"/>
    <p:sldId id="316" r:id="rId24"/>
    <p:sldId id="321" r:id="rId25"/>
    <p:sldId id="329" r:id="rId26"/>
    <p:sldId id="319" r:id="rId27"/>
    <p:sldId id="331" r:id="rId28"/>
    <p:sldId id="322" r:id="rId29"/>
    <p:sldId id="338" r:id="rId30"/>
    <p:sldId id="339" r:id="rId31"/>
    <p:sldId id="314" r:id="rId32"/>
    <p:sldId id="325" r:id="rId33"/>
    <p:sldId id="302" r:id="rId34"/>
    <p:sldId id="376" r:id="rId35"/>
    <p:sldId id="306" r:id="rId36"/>
    <p:sldId id="309" r:id="rId37"/>
    <p:sldId id="308" r:id="rId38"/>
    <p:sldId id="307" r:id="rId39"/>
    <p:sldId id="323" r:id="rId40"/>
    <p:sldId id="310" r:id="rId41"/>
    <p:sldId id="311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Myers" initials="BM" lastIdx="4" clrIdx="0">
    <p:extLst>
      <p:ext uri="{19B8F6BF-5375-455C-9EA6-DF929625EA0E}">
        <p15:presenceInfo xmlns:p15="http://schemas.microsoft.com/office/powerpoint/2012/main" userId="S-1-5-21-2091603964-771116794-2015980265-1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6" autoAdjust="0"/>
    <p:restoredTop sz="90945" autoAdjust="0"/>
  </p:normalViewPr>
  <p:slideViewPr>
    <p:cSldViewPr snapToGrid="0">
      <p:cViewPr>
        <p:scale>
          <a:sx n="68" d="100"/>
          <a:sy n="68" d="100"/>
        </p:scale>
        <p:origin x="3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2" Type="http://schemas.openxmlformats.org/officeDocument/2006/relationships/slide" Target="slides/slide33.xml"/><Relationship Id="rId1" Type="http://schemas.openxmlformats.org/officeDocument/2006/relationships/slide" Target="slides/slide1.xml"/><Relationship Id="rId5" Type="http://schemas.openxmlformats.org/officeDocument/2006/relationships/slide" Target="slides/slide41.xml"/><Relationship Id="rId4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5BE08-4459-493F-8D08-3AF2A84B31AE}" type="slidenum">
              <a:rPr lang="en-US"/>
              <a:pPr/>
              <a:t>36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1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A2860-48BD-4768-9552-EBD253BBFC1C}" type="slidenum">
              <a:rPr lang="en-US"/>
              <a:pPr/>
              <a:t>37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6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ED7AE-E235-4878-9AE6-EF759F3D21FE}" type="slidenum">
              <a:rPr lang="en-US"/>
              <a:pPr/>
              <a:t>38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95E82-4116-4FBA-AB08-3B4FB135F1DA}" type="slidenum">
              <a:rPr lang="en-US"/>
              <a:pPr/>
              <a:t>40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C3049-06C7-4A6A-8D7F-4E96D0B408BE}" type="slidenum">
              <a:rPr lang="en-US"/>
              <a:pPr/>
              <a:t>41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Eraser on pencil from 1850s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1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691F8-1850-4FFC-B37E-F3093C8D717D}" type="slidenum">
              <a:rPr lang="en-US"/>
              <a:pPr/>
              <a:t>33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1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0B529-62CC-4ECD-88DF-13C7F334E369}" type="slidenum">
              <a:rPr lang="en-US"/>
              <a:pPr/>
              <a:t>35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7" y="1443038"/>
            <a:ext cx="10356849" cy="2133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6897" y="4425969"/>
            <a:ext cx="8352367" cy="1616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3B77B1-CE06-4CD1-893A-1C072024AD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165600" y="6463571"/>
            <a:ext cx="3860800" cy="242047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-2967037" y="2967041"/>
            <a:ext cx="6858000" cy="923925"/>
            <a:chOff x="0" y="0"/>
            <a:chExt cx="5760" cy="12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5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E4016F4F-EF62-4C20-FAF0-29F956BE0B43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2813049" y="2813050"/>
            <a:ext cx="6858000" cy="1231900"/>
            <a:chOff x="0" y="0"/>
            <a:chExt cx="5760" cy="128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EB379CC6-1F6D-ADB0-6A49-9ADD0840AF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A0762CBD-E8E7-0C1E-1741-0CDAE4C093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ED9A43F4-352B-A0FB-9EBE-3647BD1577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55B43602-FB81-7A70-9EAA-3ABD7C256B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11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2100" dirty="0"/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03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2" indent="0">
              <a:buNone/>
              <a:defRPr sz="200" b="1"/>
            </a:lvl2pPr>
            <a:lvl3pPr marL="91544" indent="0">
              <a:buNone/>
              <a:defRPr sz="181" b="1"/>
            </a:lvl3pPr>
            <a:lvl4pPr marL="137315" indent="0">
              <a:buNone/>
              <a:defRPr sz="161" b="1"/>
            </a:lvl4pPr>
            <a:lvl5pPr marL="183086" indent="0">
              <a:buNone/>
              <a:defRPr sz="161" b="1"/>
            </a:lvl5pPr>
            <a:lvl6pPr marL="228858" indent="0">
              <a:buNone/>
              <a:defRPr sz="161" b="1"/>
            </a:lvl6pPr>
            <a:lvl7pPr marL="274630" indent="0">
              <a:buNone/>
              <a:defRPr sz="161" b="1"/>
            </a:lvl7pPr>
            <a:lvl8pPr marL="320402" indent="0">
              <a:buNone/>
              <a:defRPr sz="161" b="1"/>
            </a:lvl8pPr>
            <a:lvl9pPr marL="366173" indent="0">
              <a:buNone/>
              <a:defRPr sz="1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2" indent="0">
              <a:buNone/>
              <a:defRPr sz="200" b="1"/>
            </a:lvl2pPr>
            <a:lvl3pPr marL="91544" indent="0">
              <a:buNone/>
              <a:defRPr sz="181" b="1"/>
            </a:lvl3pPr>
            <a:lvl4pPr marL="137315" indent="0">
              <a:buNone/>
              <a:defRPr sz="161" b="1"/>
            </a:lvl4pPr>
            <a:lvl5pPr marL="183086" indent="0">
              <a:buNone/>
              <a:defRPr sz="161" b="1"/>
            </a:lvl5pPr>
            <a:lvl6pPr marL="228858" indent="0">
              <a:buNone/>
              <a:defRPr sz="161" b="1"/>
            </a:lvl6pPr>
            <a:lvl7pPr marL="274630" indent="0">
              <a:buNone/>
              <a:defRPr sz="161" b="1"/>
            </a:lvl7pPr>
            <a:lvl8pPr marL="320402" indent="0">
              <a:buNone/>
              <a:defRPr sz="161" b="1"/>
            </a:lvl8pPr>
            <a:lvl9pPr marL="366173" indent="0">
              <a:buNone/>
              <a:defRPr sz="1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19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73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19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16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08376"/>
            <a:ext cx="38608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C798F90B-E41F-482D-9849-38A262FB92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8" name="Picture 2" descr="red_hcii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0467" y="93073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93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5pPr>
      <a:lvl6pPr marL="45772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6pPr>
      <a:lvl7pPr marL="91544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7pPr>
      <a:lvl8pPr marL="137315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8pPr>
      <a:lvl9pPr marL="183086" algn="l" rtl="0" eaLnBrk="1" fontAlgn="base" hangingPunct="1">
        <a:spcBef>
          <a:spcPct val="0"/>
        </a:spcBef>
        <a:spcAft>
          <a:spcPct val="0"/>
        </a:spcAft>
        <a:defRPr sz="391" b="1">
          <a:solidFill>
            <a:schemeClr val="tx2"/>
          </a:solidFill>
          <a:latin typeface="Arial" charset="0"/>
        </a:defRPr>
      </a:lvl9pPr>
    </p:titleStyle>
    <p:bodyStyle>
      <a:lvl1pPr marL="2143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tabLst>
          <a:tab pos="173831" algn="l"/>
        </a:tabLs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74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00">
          <a:solidFill>
            <a:schemeClr val="tx1"/>
          </a:solidFill>
          <a:latin typeface="+mn-lt"/>
        </a:defRPr>
      </a:lvl2pPr>
      <a:lvl3pPr marL="516731" indent="-175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3pPr>
      <a:lvl4pPr marL="480417" indent="-6786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350">
          <a:solidFill>
            <a:schemeClr val="tx1"/>
          </a:solidFill>
          <a:latin typeface="+mn-lt"/>
        </a:defRPr>
      </a:lvl4pPr>
      <a:lvl5pPr marL="644723" indent="-642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350">
          <a:solidFill>
            <a:schemeClr val="tx1"/>
          </a:solidFill>
          <a:latin typeface="+mn-lt"/>
        </a:defRPr>
      </a:lvl5pPr>
      <a:lvl6pPr marL="205814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6pPr>
      <a:lvl7pPr marL="251585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7pPr>
      <a:lvl8pPr marL="297357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8pPr>
      <a:lvl9pPr marL="343129" indent="-3162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4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5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6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8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3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40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73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-qubit.org/emacs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.com/products/fusion-360/blog/master-the-timeline-browser-preferenc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0953-5438(92)90021-7" TargetMode="External"/><Relationship Id="rId2" Type="http://schemas.openxmlformats.org/officeDocument/2006/relationships/hyperlink" Target="https://tinyurl.com/SSUIUnd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chapter/10.1007%2F978-94-011-0349-7_15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lander.net/DJ/Videos/EditableGraphicalHistoriesVideo.shtml" TargetMode="External"/><Relationship Id="rId2" Type="http://schemas.openxmlformats.org/officeDocument/2006/relationships/hyperlink" Target="http://ieeexplore.ieee.org/stamp/stamp.jsp?tp=&amp;arnumber=18020&amp;isnumber=6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s.cmu.edu/~NatProg/papers/P1_PP20_Yoon%20Azurite%20VLHCC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blbIBdlUGI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wnloads/paperfile263-3.mov" TargetMode="External"/><Relationship Id="rId2" Type="http://schemas.openxmlformats.org/officeDocument/2006/relationships/hyperlink" Target="http://doi.acm.org/10.1145/2207676.22083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dl.acm.org/citation.cfm?id=274716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mu.edu/~amulet/videos/Topaz.mp4" TargetMode="External"/><Relationship Id="rId5" Type="http://schemas.openxmlformats.org/officeDocument/2006/relationships/hyperlink" Target="http://youtu.be/RtHgofs4p3U" TargetMode="External"/><Relationship Id="rId4" Type="http://schemas.openxmlformats.org/officeDocument/2006/relationships/hyperlink" Target="http://www.cs.cmu.edu/~amulet/papers/commandsbydemo-p534-myers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youtube.com/watch?v=qUHnZudq7ws&amp;list=PL3856C8FlIWfr_tX8CMUhOJvl34ylClgb&amp;index=2" TargetMode="External"/><Relationship Id="rId2" Type="http://schemas.openxmlformats.org/officeDocument/2006/relationships/hyperlink" Target="http://dl.acm.org/citation.cfm?doid=2702123.27025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_EmbGg-b6Mo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cs.cmu.edu/~NatProg/papers/Myers2006Crystal.pdf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cs.cmu.edu/~natprog/movies/Crystal.mov" TargetMode="External"/><Relationship Id="rId4" Type="http://schemas.openxmlformats.org/officeDocument/2006/relationships/hyperlink" Target="http://youtu.be/hC3n6ndHd8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09/09/20/magazine/20FOB-onlanguage-t.html?_r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/>
              <a:t>Lecture 19:</a:t>
            </a:r>
            <a:br>
              <a:rPr lang="en-US" sz="3200" dirty="0"/>
            </a:br>
            <a:r>
              <a:rPr lang="en-US" sz="4000" b="0" dirty="0"/>
              <a:t>Various Undo Models, Interaction Histories, and Macro Recording</a:t>
            </a:r>
            <a:br>
              <a:rPr lang="en-US" sz="4000" b="0" dirty="0"/>
            </a:br>
            <a:r>
              <a:rPr lang="en-US" sz="3200" b="0" i="1" dirty="0"/>
              <a:t>(chapter 15)</a:t>
            </a:r>
            <a:endParaRPr lang="en-US" sz="4000" b="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6E0000"/>
                </a:solidFill>
              </a:rPr>
              <a:t>05-440/05-640: Interaction Techniques</a:t>
            </a:r>
          </a:p>
          <a:p>
            <a:endParaRPr lang="en-US" sz="2400" dirty="0">
              <a:solidFill>
                <a:srgbClr val="6E0000"/>
              </a:solidFill>
            </a:endParaRPr>
          </a:p>
          <a:p>
            <a:r>
              <a:rPr lang="en-US" sz="2400" i="1" dirty="0">
                <a:solidFill>
                  <a:srgbClr val="6E0000"/>
                </a:solidFill>
              </a:rPr>
              <a:t>Spring, 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Macintosh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system to require Undo everywhere</a:t>
            </a:r>
          </a:p>
          <a:p>
            <a:r>
              <a:rPr lang="en-US" dirty="0"/>
              <a:t>Single-level undo originally</a:t>
            </a:r>
          </a:p>
          <a:p>
            <a:r>
              <a:rPr lang="en-US" dirty="0"/>
              <a:t>“Multi-level undo commands were introduced in the 1980s”</a:t>
            </a:r>
          </a:p>
          <a:p>
            <a:pPr lvl="1"/>
            <a:r>
              <a:rPr lang="en-US" dirty="0"/>
              <a:t>-- Wikipedia</a:t>
            </a:r>
          </a:p>
          <a:p>
            <a:pPr lvl="1"/>
            <a:r>
              <a:rPr lang="en-US" dirty="0"/>
              <a:t>But I don’t know exactly which version of Mac 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312" y="1417638"/>
            <a:ext cx="284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Level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toggles the latest item on the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D0C719-7218-7065-7BF4-E88962F55A27}"/>
              </a:ext>
            </a:extLst>
          </p:cNvPr>
          <p:cNvGrpSpPr/>
          <p:nvPr/>
        </p:nvGrpSpPr>
        <p:grpSpPr>
          <a:xfrm>
            <a:off x="7551563" y="1601788"/>
            <a:ext cx="4030837" cy="2711441"/>
            <a:chOff x="5351619" y="1464851"/>
            <a:chExt cx="4030837" cy="2711441"/>
          </a:xfrm>
        </p:grpSpPr>
        <p:sp>
          <p:nvSpPr>
            <p:cNvPr id="6" name="Oval 5"/>
            <p:cNvSpPr/>
            <p:nvPr/>
          </p:nvSpPr>
          <p:spPr>
            <a:xfrm>
              <a:off x="6184975" y="21387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476906" y="21387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22872" y="21387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30940" y="21387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6"/>
              <a:endCxn id="9" idx="2"/>
            </p:cNvCxnSpPr>
            <p:nvPr/>
          </p:nvCxnSpPr>
          <p:spPr>
            <a:xfrm>
              <a:off x="6539666" y="231613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6"/>
              <a:endCxn id="7" idx="2"/>
            </p:cNvCxnSpPr>
            <p:nvPr/>
          </p:nvCxnSpPr>
          <p:spPr>
            <a:xfrm>
              <a:off x="7185632" y="231613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6"/>
              <a:endCxn id="8" idx="2"/>
            </p:cNvCxnSpPr>
            <p:nvPr/>
          </p:nvCxnSpPr>
          <p:spPr>
            <a:xfrm>
              <a:off x="7831598" y="231613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56E36E1-4FB7-4BBC-9B16-89A50FF54644}"/>
                </a:ext>
              </a:extLst>
            </p:cNvPr>
            <p:cNvGrpSpPr/>
            <p:nvPr/>
          </p:nvGrpSpPr>
          <p:grpSpPr>
            <a:xfrm>
              <a:off x="5351619" y="1464851"/>
              <a:ext cx="3460213" cy="646331"/>
              <a:chOff x="3827618" y="1464850"/>
              <a:chExt cx="3460213" cy="64633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827618" y="1464850"/>
                <a:ext cx="12234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create</a:t>
                </a:r>
                <a:br>
                  <a:rPr lang="en-US" dirty="0"/>
                </a:br>
                <a:r>
                  <a:rPr lang="en-US" dirty="0"/>
                  <a:t>green </a:t>
                </a: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51031" y="1464850"/>
                <a:ext cx="800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resize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47853" y="1464850"/>
                <a:ext cx="7489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make</a:t>
                </a:r>
                <a:br>
                  <a:rPr lang="en-US" dirty="0"/>
                </a:br>
                <a:r>
                  <a:rPr lang="en-US" dirty="0"/>
                  <a:t>blue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13259" y="1464850"/>
                <a:ext cx="774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rotate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 rot="1821347">
              <a:off x="8917610" y="2164584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04007" y="2903495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495938" y="2903495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141904" y="2903495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849973" y="2903495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8" idx="6"/>
              <a:endCxn id="21" idx="2"/>
            </p:cNvCxnSpPr>
            <p:nvPr/>
          </p:nvCxnSpPr>
          <p:spPr>
            <a:xfrm>
              <a:off x="6558702" y="3080840"/>
              <a:ext cx="29127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6"/>
              <a:endCxn id="19" idx="2"/>
            </p:cNvCxnSpPr>
            <p:nvPr/>
          </p:nvCxnSpPr>
          <p:spPr>
            <a:xfrm>
              <a:off x="7204664" y="3080840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6"/>
              <a:endCxn id="20" idx="2"/>
            </p:cNvCxnSpPr>
            <p:nvPr/>
          </p:nvCxnSpPr>
          <p:spPr>
            <a:xfrm>
              <a:off x="7850630" y="3080840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8918269" y="2913500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704141" y="2354329"/>
              <a:ext cx="748923" cy="584735"/>
              <a:chOff x="3170277" y="2896694"/>
              <a:chExt cx="1265357" cy="1313065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6200000" flipV="1">
                <a:off x="3662451" y="3865241"/>
                <a:ext cx="21389" cy="667648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170277" y="2896694"/>
                <a:ext cx="1265357" cy="829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6246127" y="3821597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538058" y="3821597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184024" y="3821597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892093" y="3821597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0" idx="6"/>
              <a:endCxn id="33" idx="2"/>
            </p:cNvCxnSpPr>
            <p:nvPr/>
          </p:nvCxnSpPr>
          <p:spPr>
            <a:xfrm>
              <a:off x="6600822" y="3998942"/>
              <a:ext cx="29127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3" idx="6"/>
              <a:endCxn id="31" idx="2"/>
            </p:cNvCxnSpPr>
            <p:nvPr/>
          </p:nvCxnSpPr>
          <p:spPr>
            <a:xfrm>
              <a:off x="7246784" y="3998942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6"/>
              <a:endCxn id="32" idx="2"/>
            </p:cNvCxnSpPr>
            <p:nvPr/>
          </p:nvCxnSpPr>
          <p:spPr>
            <a:xfrm>
              <a:off x="7892750" y="3998942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 flipH="1">
              <a:off x="7746261" y="3272431"/>
              <a:ext cx="748923" cy="584735"/>
              <a:chOff x="2975814" y="2896694"/>
              <a:chExt cx="1265357" cy="1313065"/>
            </a:xfrm>
          </p:grpSpPr>
          <p:cxnSp>
            <p:nvCxnSpPr>
              <p:cNvPr id="39" name="Curved Connector 38"/>
              <p:cNvCxnSpPr/>
              <p:nvPr/>
            </p:nvCxnSpPr>
            <p:spPr>
              <a:xfrm rot="16200000" flipV="1">
                <a:off x="3662451" y="3865241"/>
                <a:ext cx="21389" cy="667648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975814" y="2896694"/>
                <a:ext cx="1265357" cy="829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1821347">
              <a:off x="8925256" y="3824560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96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2338"/>
            <a:ext cx="6531180" cy="3670752"/>
          </a:xfrm>
        </p:spPr>
        <p:txBody>
          <a:bodyPr>
            <a:normAutofit/>
          </a:bodyPr>
          <a:lstStyle/>
          <a:p>
            <a:r>
              <a:rPr lang="en-US" dirty="0"/>
              <a:t>Also “multi-level” undo</a:t>
            </a:r>
          </a:p>
          <a:p>
            <a:r>
              <a:rPr lang="en-US" dirty="0"/>
              <a:t>Keep a list of all operations</a:t>
            </a:r>
          </a:p>
          <a:p>
            <a:r>
              <a:rPr lang="en-US" dirty="0"/>
              <a:t>Undo (^Z) goes backwards, repeatedly</a:t>
            </a:r>
          </a:p>
          <a:p>
            <a:r>
              <a:rPr lang="en-US" dirty="0"/>
              <a:t>Redo (^-Shift Z or ^Y) goes forwards </a:t>
            </a:r>
            <a:r>
              <a:rPr lang="en-US" i="1" dirty="0"/>
              <a:t>after an undo</a:t>
            </a:r>
          </a:p>
          <a:p>
            <a:pPr lvl="1"/>
            <a:r>
              <a:rPr lang="en-US" dirty="0"/>
              <a:t>Undo the undo</a:t>
            </a:r>
          </a:p>
          <a:p>
            <a:r>
              <a:rPr lang="en-US" dirty="0"/>
              <a:t>New operations remove anything undone – it is lost forever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1F5DCE-48FB-88E3-E3FB-742214E435A8}"/>
              </a:ext>
            </a:extLst>
          </p:cNvPr>
          <p:cNvGrpSpPr/>
          <p:nvPr/>
        </p:nvGrpSpPr>
        <p:grpSpPr>
          <a:xfrm>
            <a:off x="7240645" y="769938"/>
            <a:ext cx="3995992" cy="5593630"/>
            <a:chOff x="5379477" y="775585"/>
            <a:chExt cx="3995992" cy="5593630"/>
          </a:xfrm>
        </p:grpSpPr>
        <p:sp>
          <p:nvSpPr>
            <p:cNvPr id="7" name="Oval 6"/>
            <p:cNvSpPr/>
            <p:nvPr/>
          </p:nvSpPr>
          <p:spPr>
            <a:xfrm>
              <a:off x="6242125" y="306065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534056" y="306065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80022" y="306065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88090" y="306065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1" name="Curved Connector 10"/>
            <p:cNvCxnSpPr>
              <a:stCxn id="9" idx="1"/>
              <a:endCxn id="8" idx="7"/>
            </p:cNvCxnSpPr>
            <p:nvPr/>
          </p:nvCxnSpPr>
          <p:spPr>
            <a:xfrm rot="16200000" flipV="1">
              <a:off x="8034385" y="2857871"/>
              <a:ext cx="9525" cy="395159"/>
            </a:xfrm>
            <a:prstGeom prst="curvedConnector3">
              <a:avLst>
                <a:gd name="adj1" fmla="val 2345346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786099" y="251383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43868" y="2926787"/>
              <a:ext cx="593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cxnSp>
          <p:nvCxnSpPr>
            <p:cNvPr id="14" name="Curved Connector 13"/>
            <p:cNvCxnSpPr>
              <a:stCxn id="8" idx="1"/>
              <a:endCxn id="10" idx="7"/>
            </p:cNvCxnSpPr>
            <p:nvPr/>
          </p:nvCxnSpPr>
          <p:spPr>
            <a:xfrm rot="16200000" flipV="1">
              <a:off x="7388418" y="2857871"/>
              <a:ext cx="9525" cy="395159"/>
            </a:xfrm>
            <a:prstGeom prst="curvedConnector3">
              <a:avLst>
                <a:gd name="adj1" fmla="val 2345346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31436" y="251383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97902" y="2942809"/>
              <a:ext cx="593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204007" y="2260549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495938" y="2260549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141904" y="2260549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849973" y="2260549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7" idx="6"/>
              <a:endCxn id="20" idx="2"/>
            </p:cNvCxnSpPr>
            <p:nvPr/>
          </p:nvCxnSpPr>
          <p:spPr>
            <a:xfrm>
              <a:off x="6558702" y="2437893"/>
              <a:ext cx="29127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0" idx="6"/>
              <a:endCxn id="18" idx="2"/>
            </p:cNvCxnSpPr>
            <p:nvPr/>
          </p:nvCxnSpPr>
          <p:spPr>
            <a:xfrm>
              <a:off x="7204664" y="2437893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6"/>
              <a:endCxn id="19" idx="2"/>
            </p:cNvCxnSpPr>
            <p:nvPr/>
          </p:nvCxnSpPr>
          <p:spPr>
            <a:xfrm>
              <a:off x="7850630" y="2437893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7692683" y="1732520"/>
              <a:ext cx="748923" cy="584735"/>
              <a:chOff x="3170277" y="2896694"/>
              <a:chExt cx="1265357" cy="1313065"/>
            </a:xfrm>
          </p:grpSpPr>
          <p:cxnSp>
            <p:nvCxnSpPr>
              <p:cNvPr id="25" name="Curved Connector 24"/>
              <p:cNvCxnSpPr>
                <a:stCxn id="19" idx="1"/>
                <a:endCxn id="18" idx="7"/>
              </p:cNvCxnSpPr>
              <p:nvPr/>
            </p:nvCxnSpPr>
            <p:spPr>
              <a:xfrm rot="16200000" flipV="1">
                <a:off x="3662451" y="3865241"/>
                <a:ext cx="21389" cy="667648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170277" y="2896694"/>
                <a:ext cx="1265357" cy="829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105750" y="2126680"/>
              <a:ext cx="593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184975" y="148513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476906" y="148513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122872" y="148513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830940" y="148513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1" idx="2"/>
            </p:cNvCxnSpPr>
            <p:nvPr/>
          </p:nvCxnSpPr>
          <p:spPr>
            <a:xfrm>
              <a:off x="6539666" y="1662482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1" idx="6"/>
              <a:endCxn id="29" idx="2"/>
            </p:cNvCxnSpPr>
            <p:nvPr/>
          </p:nvCxnSpPr>
          <p:spPr>
            <a:xfrm>
              <a:off x="7185632" y="1662482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9" idx="6"/>
              <a:endCxn id="30" idx="2"/>
            </p:cNvCxnSpPr>
            <p:nvPr/>
          </p:nvCxnSpPr>
          <p:spPr>
            <a:xfrm>
              <a:off x="7831598" y="1662482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586905" y="3243729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247548" y="3243729"/>
              <a:ext cx="29127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893514" y="3243729"/>
              <a:ext cx="29127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7008287" y="4259709"/>
              <a:ext cx="710603" cy="582568"/>
              <a:chOff x="6629400" y="3896868"/>
              <a:chExt cx="947471" cy="776758"/>
            </a:xfrm>
          </p:grpSpPr>
          <p:cxnSp>
            <p:nvCxnSpPr>
              <p:cNvPr id="39" name="Curved Connector 38"/>
              <p:cNvCxnSpPr/>
              <p:nvPr/>
            </p:nvCxnSpPr>
            <p:spPr>
              <a:xfrm rot="16200000" flipH="1">
                <a:off x="7236698" y="3569395"/>
                <a:ext cx="12700" cy="667646"/>
              </a:xfrm>
              <a:prstGeom prst="curvedConnector3">
                <a:avLst>
                  <a:gd name="adj1" fmla="val 2491047"/>
                </a:avLst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29400" y="4181183"/>
                <a:ext cx="9130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  <a:latin typeface="+mn-lt"/>
                  </a:rPr>
                  <a:t>redo</a:t>
                </a: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6286272" y="390501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578203" y="390501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224169" y="390501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932237" y="3905018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1" idx="6"/>
              <a:endCxn id="44" idx="2"/>
            </p:cNvCxnSpPr>
            <p:nvPr/>
          </p:nvCxnSpPr>
          <p:spPr>
            <a:xfrm>
              <a:off x="6640964" y="4082363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4" idx="6"/>
              <a:endCxn id="42" idx="2"/>
            </p:cNvCxnSpPr>
            <p:nvPr/>
          </p:nvCxnSpPr>
          <p:spPr>
            <a:xfrm>
              <a:off x="7286930" y="4082363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2" idx="6"/>
              <a:endCxn id="43" idx="2"/>
            </p:cNvCxnSpPr>
            <p:nvPr/>
          </p:nvCxnSpPr>
          <p:spPr>
            <a:xfrm>
              <a:off x="7932895" y="4082363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7830245" y="3358201"/>
              <a:ext cx="748923" cy="603523"/>
              <a:chOff x="3243619" y="2570441"/>
              <a:chExt cx="1265355" cy="1019695"/>
            </a:xfrm>
          </p:grpSpPr>
          <p:cxnSp>
            <p:nvCxnSpPr>
              <p:cNvPr id="49" name="Curved Connector 48"/>
              <p:cNvCxnSpPr>
                <a:stCxn id="43" idx="1"/>
                <a:endCxn id="42" idx="7"/>
              </p:cNvCxnSpPr>
              <p:nvPr/>
            </p:nvCxnSpPr>
            <p:spPr>
              <a:xfrm rot="16200000" flipV="1">
                <a:off x="3645013" y="3248266"/>
                <a:ext cx="16093" cy="667647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3243619" y="2570441"/>
                <a:ext cx="1265355" cy="624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8188015" y="3771149"/>
              <a:ext cx="593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56" name="Rectangle 55"/>
            <p:cNvSpPr/>
            <p:nvPr/>
          </p:nvSpPr>
          <p:spPr>
            <a:xfrm rot="1821347">
              <a:off x="8917610" y="1510932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918269" y="2270553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917610" y="3079281"/>
              <a:ext cx="457200" cy="328899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915126" y="3935574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008287" y="5265030"/>
              <a:ext cx="710603" cy="582568"/>
              <a:chOff x="6629400" y="3896868"/>
              <a:chExt cx="947471" cy="776758"/>
            </a:xfrm>
          </p:grpSpPr>
          <p:cxnSp>
            <p:nvCxnSpPr>
              <p:cNvPr id="61" name="Curved Connector 60"/>
              <p:cNvCxnSpPr/>
              <p:nvPr/>
            </p:nvCxnSpPr>
            <p:spPr>
              <a:xfrm rot="16200000" flipH="1">
                <a:off x="7236698" y="3569395"/>
                <a:ext cx="12700" cy="667646"/>
              </a:xfrm>
              <a:prstGeom prst="curvedConnector3">
                <a:avLst>
                  <a:gd name="adj1" fmla="val 2491047"/>
                </a:avLst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6629400" y="4181183"/>
                <a:ext cx="9130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  <a:latin typeface="+mn-lt"/>
                  </a:rPr>
                  <a:t>redo</a:t>
                </a:r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6286272" y="491034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578203" y="491034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8224169" y="491034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932237" y="491034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63" idx="6"/>
              <a:endCxn id="66" idx="2"/>
            </p:cNvCxnSpPr>
            <p:nvPr/>
          </p:nvCxnSpPr>
          <p:spPr>
            <a:xfrm>
              <a:off x="6640964" y="508768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6" idx="6"/>
              <a:endCxn id="64" idx="2"/>
            </p:cNvCxnSpPr>
            <p:nvPr/>
          </p:nvCxnSpPr>
          <p:spPr>
            <a:xfrm>
              <a:off x="7286930" y="508768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4" idx="6"/>
              <a:endCxn id="65" idx="2"/>
            </p:cNvCxnSpPr>
            <p:nvPr/>
          </p:nvCxnSpPr>
          <p:spPr>
            <a:xfrm>
              <a:off x="7932895" y="508768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7830245" y="4363522"/>
              <a:ext cx="748923" cy="603523"/>
              <a:chOff x="3243619" y="2570441"/>
              <a:chExt cx="1265355" cy="1019695"/>
            </a:xfrm>
          </p:grpSpPr>
          <p:cxnSp>
            <p:nvCxnSpPr>
              <p:cNvPr id="71" name="Curved Connector 70"/>
              <p:cNvCxnSpPr>
                <a:stCxn id="65" idx="1"/>
                <a:endCxn id="64" idx="7"/>
              </p:cNvCxnSpPr>
              <p:nvPr/>
            </p:nvCxnSpPr>
            <p:spPr>
              <a:xfrm rot="16200000" flipV="1">
                <a:off x="3645013" y="3248266"/>
                <a:ext cx="16093" cy="667647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3243619" y="2570441"/>
                <a:ext cx="1265355" cy="624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8188015" y="4776471"/>
              <a:ext cx="593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228407" y="5399719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E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64" idx="5"/>
              <a:endCxn id="74" idx="2"/>
            </p:cNvCxnSpPr>
            <p:nvPr/>
          </p:nvCxnSpPr>
          <p:spPr>
            <a:xfrm>
              <a:off x="7880951" y="5213090"/>
              <a:ext cx="347453" cy="3639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8915126" y="5383995"/>
              <a:ext cx="457200" cy="328899"/>
            </a:xfrm>
            <a:prstGeom prst="rect">
              <a:avLst/>
            </a:prstGeom>
            <a:solidFill>
              <a:srgbClr val="0000FF"/>
            </a:solidFill>
            <a:effectLst>
              <a:outerShdw blurRad="50800" dist="88900" dir="2700000" algn="tl" rotWithShape="0">
                <a:srgbClr val="C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62526" y="5722884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add</a:t>
              </a:r>
            </a:p>
            <a:p>
              <a:pPr algn="ctr"/>
              <a:r>
                <a:rPr lang="en-US" dirty="0"/>
                <a:t>shadow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48737" y="1529094"/>
              <a:ext cx="428594" cy="385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1)</a:t>
              </a:r>
            </a:p>
            <a:p>
              <a:endParaRPr lang="en-US" dirty="0"/>
            </a:p>
            <a:p>
              <a:endParaRPr lang="en-US" sz="1050" dirty="0"/>
            </a:p>
            <a:p>
              <a:r>
                <a:rPr lang="en-US" dirty="0"/>
                <a:t>2)</a:t>
              </a:r>
            </a:p>
            <a:p>
              <a:endParaRPr lang="en-US" dirty="0"/>
            </a:p>
            <a:p>
              <a:endParaRPr lang="en-US" sz="2000" dirty="0"/>
            </a:p>
            <a:p>
              <a:r>
                <a:rPr lang="en-US" dirty="0"/>
                <a:t>3)</a:t>
              </a:r>
            </a:p>
            <a:p>
              <a:endParaRPr lang="en-US" dirty="0"/>
            </a:p>
            <a:p>
              <a:endParaRPr lang="en-US" sz="2000" dirty="0"/>
            </a:p>
            <a:p>
              <a:r>
                <a:rPr lang="en-US" dirty="0"/>
                <a:t>4)</a:t>
              </a:r>
            </a:p>
            <a:p>
              <a:endParaRPr lang="en-US" sz="2800" dirty="0"/>
            </a:p>
            <a:p>
              <a:endParaRPr lang="en-US" dirty="0"/>
            </a:p>
            <a:p>
              <a:r>
                <a:rPr lang="en-US" dirty="0"/>
                <a:t>5)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879325" y="4776471"/>
              <a:ext cx="593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3F67391-2651-4701-BED8-184B2978A24D}"/>
                </a:ext>
              </a:extLst>
            </p:cNvPr>
            <p:cNvGrpSpPr/>
            <p:nvPr/>
          </p:nvGrpSpPr>
          <p:grpSpPr>
            <a:xfrm>
              <a:off x="5379477" y="775585"/>
              <a:ext cx="3460213" cy="646331"/>
              <a:chOff x="3827618" y="1464850"/>
              <a:chExt cx="3460213" cy="646331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F6588E2-21C4-4609-B293-D492A8A2FAFC}"/>
                  </a:ext>
                </a:extLst>
              </p:cNvPr>
              <p:cNvSpPr txBox="1"/>
              <p:nvPr/>
            </p:nvSpPr>
            <p:spPr>
              <a:xfrm>
                <a:off x="3827618" y="1464850"/>
                <a:ext cx="12234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create</a:t>
                </a:r>
                <a:br>
                  <a:rPr lang="en-US" dirty="0"/>
                </a:br>
                <a:r>
                  <a:rPr lang="en-US" dirty="0"/>
                  <a:t>green </a:t>
                </a: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322D197-4B28-40C0-9D26-1774115F4DD1}"/>
                  </a:ext>
                </a:extLst>
              </p:cNvPr>
              <p:cNvSpPr txBox="1"/>
              <p:nvPr/>
            </p:nvSpPr>
            <p:spPr>
              <a:xfrm>
                <a:off x="5051031" y="1464850"/>
                <a:ext cx="800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resize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AFC4562-432C-4C82-96ED-6E8C7C8B0A15}"/>
                  </a:ext>
                </a:extLst>
              </p:cNvPr>
              <p:cNvSpPr txBox="1"/>
              <p:nvPr/>
            </p:nvSpPr>
            <p:spPr>
              <a:xfrm>
                <a:off x="5747853" y="1464850"/>
                <a:ext cx="7489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make</a:t>
                </a:r>
                <a:br>
                  <a:rPr lang="en-US" dirty="0"/>
                </a:br>
                <a:r>
                  <a:rPr lang="en-US" dirty="0"/>
                  <a:t>blue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45B9C0-D091-4FF5-AB2B-1A7CBD4A05DD}"/>
                  </a:ext>
                </a:extLst>
              </p:cNvPr>
              <p:cNvSpPr txBox="1"/>
              <p:nvPr/>
            </p:nvSpPr>
            <p:spPr>
              <a:xfrm>
                <a:off x="6513259" y="1464850"/>
                <a:ext cx="774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rotate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</p:grpSp>
      </p:grpSp>
      <p:pic>
        <p:nvPicPr>
          <p:cNvPr id="85" name="Picture 2">
            <a:extLst>
              <a:ext uri="{FF2B5EF4-FFF2-40B4-BE49-F238E27FC236}">
                <a16:creationId xmlns:a16="http://schemas.microsoft.com/office/drawing/2014/main" id="{5E392655-86F2-4B55-89C4-CEF81852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22" r="14217" b="18985"/>
          <a:stretch>
            <a:fillRect/>
          </a:stretch>
        </p:blipFill>
        <p:spPr bwMode="auto">
          <a:xfrm>
            <a:off x="1677426" y="4372780"/>
            <a:ext cx="4122283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65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4" y="674888"/>
            <a:ext cx="7297865" cy="749858"/>
          </a:xfrm>
        </p:spPr>
        <p:txBody>
          <a:bodyPr/>
          <a:lstStyle/>
          <a:p>
            <a:r>
              <a:rPr lang="en-US" dirty="0"/>
              <a:t>Repeat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55" y="1737916"/>
            <a:ext cx="7205820" cy="4297903"/>
          </a:xfrm>
        </p:spPr>
        <p:txBody>
          <a:bodyPr>
            <a:normAutofit/>
          </a:bodyPr>
          <a:lstStyle/>
          <a:p>
            <a:r>
              <a:rPr lang="en-US" dirty="0"/>
              <a:t>Does the previous operation again on </a:t>
            </a:r>
            <a:r>
              <a:rPr lang="en-US" i="1" dirty="0"/>
              <a:t>the current selection</a:t>
            </a:r>
          </a:p>
          <a:p>
            <a:r>
              <a:rPr lang="en-US" dirty="0"/>
              <a:t>E.g., rotate </a:t>
            </a:r>
            <a:r>
              <a:rPr lang="en-US" i="1" dirty="0"/>
              <a:t>something else </a:t>
            </a:r>
            <a:r>
              <a:rPr lang="en-US" dirty="0"/>
              <a:t>by the same amount</a:t>
            </a:r>
          </a:p>
          <a:p>
            <a:pPr lvl="1"/>
            <a:r>
              <a:rPr lang="en-US" dirty="0"/>
              <a:t>Really useful</a:t>
            </a:r>
          </a:p>
          <a:p>
            <a:r>
              <a:rPr lang="en-US" dirty="0"/>
              <a:t>Goes on the undo stack just like normal operations</a:t>
            </a:r>
          </a:p>
          <a:p>
            <a:r>
              <a:rPr lang="en-US" dirty="0"/>
              <a:t>Typically, uses same shortcut key as Redo</a:t>
            </a:r>
          </a:p>
          <a:p>
            <a:pPr lvl="1"/>
            <a:r>
              <a:rPr lang="en-US" dirty="0"/>
              <a:t>But might want to repeat the previous command after an undo</a:t>
            </a:r>
          </a:p>
          <a:p>
            <a:pPr lvl="1"/>
            <a:r>
              <a:rPr lang="en-US" dirty="0"/>
              <a:t>Office changes icon </a:t>
            </a:r>
          </a:p>
          <a:p>
            <a:r>
              <a:rPr lang="en-US" dirty="0"/>
              <a:t>Repeat is often not available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0EC4DB-72F0-496E-85FD-8291217BB04C}"/>
              </a:ext>
            </a:extLst>
          </p:cNvPr>
          <p:cNvGrpSpPr/>
          <p:nvPr/>
        </p:nvGrpSpPr>
        <p:grpSpPr>
          <a:xfrm>
            <a:off x="5533534" y="4504175"/>
            <a:ext cx="1452053" cy="595480"/>
            <a:chOff x="3014723" y="5146623"/>
            <a:chExt cx="570565" cy="233986"/>
          </a:xfrm>
        </p:grpSpPr>
        <p:pic>
          <p:nvPicPr>
            <p:cNvPr id="67" name="Picture 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14723" y="5146623"/>
              <a:ext cx="241641" cy="226475"/>
            </a:xfrm>
            <a:prstGeom prst="rect">
              <a:avLst/>
            </a:prstGeom>
          </p:spPr>
        </p:pic>
        <p:pic>
          <p:nvPicPr>
            <p:cNvPr id="68" name="Picture 6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351302" y="5146623"/>
              <a:ext cx="233986" cy="23398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F3726C-9E1D-9AB1-C959-7723B37A4467}"/>
              </a:ext>
            </a:extLst>
          </p:cNvPr>
          <p:cNvGrpSpPr/>
          <p:nvPr/>
        </p:nvGrpSpPr>
        <p:grpSpPr>
          <a:xfrm>
            <a:off x="6889570" y="966807"/>
            <a:ext cx="4582281" cy="1670021"/>
            <a:chOff x="5456323" y="655728"/>
            <a:chExt cx="4582281" cy="1670021"/>
          </a:xfrm>
        </p:grpSpPr>
        <p:sp>
          <p:nvSpPr>
            <p:cNvPr id="6" name="Oval 5"/>
            <p:cNvSpPr/>
            <p:nvPr/>
          </p:nvSpPr>
          <p:spPr>
            <a:xfrm>
              <a:off x="6289678" y="135179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581610" y="135179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227576" y="135179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935644" y="135179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6"/>
              <a:endCxn id="9" idx="2"/>
            </p:cNvCxnSpPr>
            <p:nvPr/>
          </p:nvCxnSpPr>
          <p:spPr>
            <a:xfrm>
              <a:off x="6644370" y="1529135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6"/>
              <a:endCxn id="7" idx="2"/>
            </p:cNvCxnSpPr>
            <p:nvPr/>
          </p:nvCxnSpPr>
          <p:spPr>
            <a:xfrm>
              <a:off x="7290336" y="1529135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6"/>
              <a:endCxn id="8" idx="2"/>
            </p:cNvCxnSpPr>
            <p:nvPr/>
          </p:nvCxnSpPr>
          <p:spPr>
            <a:xfrm>
              <a:off x="7936301" y="1529135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1821347">
              <a:off x="9471066" y="1275426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00072" y="19025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592003" y="19025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237969" y="19025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946037" y="19025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1" idx="6"/>
              <a:endCxn id="24" idx="2"/>
            </p:cNvCxnSpPr>
            <p:nvPr/>
          </p:nvCxnSpPr>
          <p:spPr>
            <a:xfrm>
              <a:off x="6654763" y="207993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6"/>
              <a:endCxn id="22" idx="2"/>
            </p:cNvCxnSpPr>
            <p:nvPr/>
          </p:nvCxnSpPr>
          <p:spPr>
            <a:xfrm>
              <a:off x="7300729" y="207993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6"/>
              <a:endCxn id="23" idx="2"/>
            </p:cNvCxnSpPr>
            <p:nvPr/>
          </p:nvCxnSpPr>
          <p:spPr>
            <a:xfrm>
              <a:off x="7946695" y="207993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8893252" y="1902590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E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4" name="Straight Arrow Connector 33"/>
            <p:cNvCxnSpPr>
              <a:endCxn id="33" idx="2"/>
            </p:cNvCxnSpPr>
            <p:nvPr/>
          </p:nvCxnSpPr>
          <p:spPr>
            <a:xfrm>
              <a:off x="8601978" y="2079934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29582" y="1575761"/>
              <a:ext cx="838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repeat</a:t>
              </a:r>
            </a:p>
          </p:txBody>
        </p:sp>
        <p:sp>
          <p:nvSpPr>
            <p:cNvPr id="36" name="Isosceles Triangle 35"/>
            <p:cNvSpPr/>
            <p:nvPr/>
          </p:nvSpPr>
          <p:spPr bwMode="auto">
            <a:xfrm rot="1941059">
              <a:off x="9622526" y="1658894"/>
              <a:ext cx="416078" cy="666855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7754FE4-0E3D-4C41-935F-1974EBCC93D3}"/>
                </a:ext>
              </a:extLst>
            </p:cNvPr>
            <p:cNvGrpSpPr/>
            <p:nvPr/>
          </p:nvGrpSpPr>
          <p:grpSpPr>
            <a:xfrm>
              <a:off x="5456323" y="655728"/>
              <a:ext cx="3460213" cy="646331"/>
              <a:chOff x="3827618" y="1464850"/>
              <a:chExt cx="3460213" cy="646331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B41C079-E143-4D36-83B0-A9A793725A0C}"/>
                  </a:ext>
                </a:extLst>
              </p:cNvPr>
              <p:cNvSpPr txBox="1"/>
              <p:nvPr/>
            </p:nvSpPr>
            <p:spPr>
              <a:xfrm>
                <a:off x="3827618" y="1464850"/>
                <a:ext cx="12234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create</a:t>
                </a:r>
                <a:br>
                  <a:rPr lang="en-US" dirty="0"/>
                </a:br>
                <a:r>
                  <a:rPr lang="en-US" dirty="0"/>
                  <a:t>green </a:t>
                </a: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163AAAF-80E2-45E9-9158-92B61DB270B8}"/>
                  </a:ext>
                </a:extLst>
              </p:cNvPr>
              <p:cNvSpPr txBox="1"/>
              <p:nvPr/>
            </p:nvSpPr>
            <p:spPr>
              <a:xfrm>
                <a:off x="5051031" y="1464850"/>
                <a:ext cx="800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resize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6C3F6E8-9BA8-4B08-B82C-BB265E3F2758}"/>
                  </a:ext>
                </a:extLst>
              </p:cNvPr>
              <p:cNvSpPr txBox="1"/>
              <p:nvPr/>
            </p:nvSpPr>
            <p:spPr>
              <a:xfrm>
                <a:off x="5747853" y="1464850"/>
                <a:ext cx="7489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make</a:t>
                </a:r>
                <a:br>
                  <a:rPr lang="en-US" dirty="0"/>
                </a:br>
                <a:r>
                  <a:rPr lang="en-US" dirty="0"/>
                  <a:t>blue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10A98E-4769-4669-8DDC-E096A5CE105F}"/>
                  </a:ext>
                </a:extLst>
              </p:cNvPr>
              <p:cNvSpPr txBox="1"/>
              <p:nvPr/>
            </p:nvSpPr>
            <p:spPr>
              <a:xfrm>
                <a:off x="6513259" y="1464850"/>
                <a:ext cx="774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rotate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DEA92-296A-B5A4-8CAD-AD8B7929A62E}"/>
              </a:ext>
            </a:extLst>
          </p:cNvPr>
          <p:cNvGrpSpPr/>
          <p:nvPr/>
        </p:nvGrpSpPr>
        <p:grpSpPr>
          <a:xfrm>
            <a:off x="7626347" y="3747241"/>
            <a:ext cx="3735061" cy="2475305"/>
            <a:chOff x="6277864" y="3921454"/>
            <a:chExt cx="3735061" cy="2475305"/>
          </a:xfrm>
        </p:grpSpPr>
        <p:sp>
          <p:nvSpPr>
            <p:cNvPr id="37" name="Oval 36"/>
            <p:cNvSpPr/>
            <p:nvPr/>
          </p:nvSpPr>
          <p:spPr>
            <a:xfrm>
              <a:off x="6988281" y="455971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280212" y="455971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926178" y="455971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634246" y="4559716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7" idx="6"/>
              <a:endCxn id="40" idx="2"/>
            </p:cNvCxnSpPr>
            <p:nvPr/>
          </p:nvCxnSpPr>
          <p:spPr>
            <a:xfrm>
              <a:off x="7342972" y="4737060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0" idx="6"/>
              <a:endCxn id="38" idx="2"/>
            </p:cNvCxnSpPr>
            <p:nvPr/>
          </p:nvCxnSpPr>
          <p:spPr>
            <a:xfrm>
              <a:off x="7988938" y="4737060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6"/>
              <a:endCxn id="39" idx="2"/>
            </p:cNvCxnSpPr>
            <p:nvPr/>
          </p:nvCxnSpPr>
          <p:spPr>
            <a:xfrm>
              <a:off x="8634903" y="4737060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1821347">
              <a:off x="9555725" y="4661396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007313" y="532442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A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8299244" y="532442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C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945210" y="532442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D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653279" y="532442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B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49" idx="6"/>
              <a:endCxn id="52" idx="2"/>
            </p:cNvCxnSpPr>
            <p:nvPr/>
          </p:nvCxnSpPr>
          <p:spPr>
            <a:xfrm>
              <a:off x="7362008" y="5501766"/>
              <a:ext cx="29127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2" idx="6"/>
              <a:endCxn id="50" idx="2"/>
            </p:cNvCxnSpPr>
            <p:nvPr/>
          </p:nvCxnSpPr>
          <p:spPr>
            <a:xfrm>
              <a:off x="8007970" y="5501766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0" idx="6"/>
              <a:endCxn id="51" idx="2"/>
            </p:cNvCxnSpPr>
            <p:nvPr/>
          </p:nvCxnSpPr>
          <p:spPr>
            <a:xfrm>
              <a:off x="8653936" y="5501766"/>
              <a:ext cx="29127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9555725" y="5273868"/>
              <a:ext cx="457200" cy="3288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507447" y="4775255"/>
              <a:ext cx="748923" cy="584735"/>
              <a:chOff x="3170277" y="2896694"/>
              <a:chExt cx="1265357" cy="1313065"/>
            </a:xfrm>
          </p:grpSpPr>
          <p:cxnSp>
            <p:nvCxnSpPr>
              <p:cNvPr id="58" name="Curved Connector 57"/>
              <p:cNvCxnSpPr/>
              <p:nvPr/>
            </p:nvCxnSpPr>
            <p:spPr>
              <a:xfrm rot="16200000" flipV="1">
                <a:off x="3662451" y="3865241"/>
                <a:ext cx="21389" cy="667648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170277" y="2896694"/>
                <a:ext cx="1265357" cy="829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8978285" y="5823521"/>
              <a:ext cx="354695" cy="3546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FF00"/>
                  </a:solidFill>
                </a:rPr>
                <a:t>E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cxnSp>
          <p:nvCxnSpPr>
            <p:cNvPr id="61" name="Straight Arrow Connector 60"/>
            <p:cNvCxnSpPr>
              <a:endCxn id="60" idx="2"/>
            </p:cNvCxnSpPr>
            <p:nvPr/>
          </p:nvCxnSpPr>
          <p:spPr>
            <a:xfrm>
              <a:off x="8630829" y="5636892"/>
              <a:ext cx="347453" cy="3639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770774" y="5750428"/>
              <a:ext cx="1249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Repeat</a:t>
              </a:r>
              <a:br>
                <a:rPr lang="en-US" dirty="0"/>
              </a:br>
              <a:r>
                <a:rPr lang="en-US" dirty="0"/>
                <a:t>make blue</a:t>
              </a:r>
            </a:p>
          </p:txBody>
        </p:sp>
        <p:sp>
          <p:nvSpPr>
            <p:cNvPr id="64" name="Isosceles Triangle 63"/>
            <p:cNvSpPr/>
            <p:nvPr/>
          </p:nvSpPr>
          <p:spPr bwMode="auto">
            <a:xfrm>
              <a:off x="9570966" y="5681137"/>
              <a:ext cx="416078" cy="666855"/>
            </a:xfrm>
            <a:prstGeom prst="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BFD7A34-C067-45BE-A1EE-062439E1B8E7}"/>
                </a:ext>
              </a:extLst>
            </p:cNvPr>
            <p:cNvGrpSpPr/>
            <p:nvPr/>
          </p:nvGrpSpPr>
          <p:grpSpPr>
            <a:xfrm>
              <a:off x="6277864" y="3921454"/>
              <a:ext cx="3460213" cy="646331"/>
              <a:chOff x="3827618" y="1464850"/>
              <a:chExt cx="3460213" cy="64633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75EAB31-172D-497F-803D-E1A9291A8BD0}"/>
                  </a:ext>
                </a:extLst>
              </p:cNvPr>
              <p:cNvSpPr txBox="1"/>
              <p:nvPr/>
            </p:nvSpPr>
            <p:spPr>
              <a:xfrm>
                <a:off x="3827618" y="1464850"/>
                <a:ext cx="12234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create</a:t>
                </a:r>
                <a:br>
                  <a:rPr lang="en-US" dirty="0"/>
                </a:br>
                <a:r>
                  <a:rPr lang="en-US" dirty="0"/>
                  <a:t>green </a:t>
                </a: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175BE4-855D-464B-AE1C-17684A4765D4}"/>
                  </a:ext>
                </a:extLst>
              </p:cNvPr>
              <p:cNvSpPr txBox="1"/>
              <p:nvPr/>
            </p:nvSpPr>
            <p:spPr>
              <a:xfrm>
                <a:off x="5051031" y="1464850"/>
                <a:ext cx="800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resize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DB64BAC-A60A-4CD6-AFC3-29803F329329}"/>
                  </a:ext>
                </a:extLst>
              </p:cNvPr>
              <p:cNvSpPr txBox="1"/>
              <p:nvPr/>
            </p:nvSpPr>
            <p:spPr>
              <a:xfrm>
                <a:off x="5747853" y="1464850"/>
                <a:ext cx="7489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make</a:t>
                </a:r>
                <a:br>
                  <a:rPr lang="en-US" dirty="0"/>
                </a:br>
                <a:r>
                  <a:rPr lang="en-US" dirty="0"/>
                  <a:t>blue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FB6E1B0-63A3-4597-B553-27613F83F171}"/>
                  </a:ext>
                </a:extLst>
              </p:cNvPr>
              <p:cNvSpPr txBox="1"/>
              <p:nvPr/>
            </p:nvSpPr>
            <p:spPr>
              <a:xfrm>
                <a:off x="6513259" y="1464850"/>
                <a:ext cx="774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rotate</a:t>
                </a:r>
                <a:br>
                  <a:rPr lang="en-US" dirty="0"/>
                </a:br>
                <a:r>
                  <a:rPr lang="en-US" dirty="0" err="1"/>
                  <a:t>rect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621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27426"/>
          </a:xfrm>
        </p:spPr>
        <p:txBody>
          <a:bodyPr/>
          <a:lstStyle/>
          <a:p>
            <a:r>
              <a:rPr lang="en-US" dirty="0"/>
              <a:t>Complications: Operations not put on Undo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7228"/>
            <a:ext cx="10972800" cy="5521148"/>
          </a:xfrm>
        </p:spPr>
        <p:txBody>
          <a:bodyPr>
            <a:normAutofit/>
          </a:bodyPr>
          <a:lstStyle/>
          <a:p>
            <a:r>
              <a:rPr lang="en-US" dirty="0"/>
              <a:t>Scrolling</a:t>
            </a:r>
          </a:p>
          <a:p>
            <a:pPr lvl="1"/>
            <a:r>
              <a:rPr lang="en-US" dirty="0"/>
              <a:t>But jumping to last spot might be undoable with Control-</a:t>
            </a:r>
            <a:r>
              <a:rPr lang="en-US" dirty="0" err="1"/>
              <a:t>leftarrow</a:t>
            </a:r>
            <a:endParaRPr lang="en-US" dirty="0"/>
          </a:p>
          <a:p>
            <a:pPr lvl="1"/>
            <a:r>
              <a:rPr lang="en-US" dirty="0"/>
              <a:t>Might be useful to have a “go back” for scrolling too</a:t>
            </a:r>
          </a:p>
          <a:p>
            <a:pPr lvl="1"/>
            <a:r>
              <a:rPr lang="en-US" dirty="0"/>
              <a:t>See research later</a:t>
            </a:r>
          </a:p>
          <a:p>
            <a:r>
              <a:rPr lang="en-US" dirty="0"/>
              <a:t>Changing the selection</a:t>
            </a:r>
          </a:p>
          <a:p>
            <a:pPr lvl="1"/>
            <a:r>
              <a:rPr lang="en-US" dirty="0"/>
              <a:t>not undoable, doesn’t change undo stack</a:t>
            </a:r>
          </a:p>
          <a:p>
            <a:pPr lvl="1"/>
            <a:r>
              <a:rPr lang="en-US" dirty="0"/>
              <a:t>My Topaz system made this available for undo – see later</a:t>
            </a:r>
          </a:p>
          <a:p>
            <a:r>
              <a:rPr lang="en-US" dirty="0"/>
              <a:t>Changing the value of controls, if doesn’t affect any objects</a:t>
            </a:r>
          </a:p>
          <a:p>
            <a:pPr lvl="1"/>
            <a:r>
              <a:rPr lang="en-US" dirty="0"/>
              <a:t>Changing the color of the next-drawn object</a:t>
            </a:r>
          </a:p>
          <a:p>
            <a:r>
              <a:rPr lang="en-US" dirty="0"/>
              <a:t>Copy (as in Cut-Copy-Paste)</a:t>
            </a:r>
          </a:p>
          <a:p>
            <a:pPr lvl="1"/>
            <a:r>
              <a:rPr lang="en-US" dirty="0"/>
              <a:t>Clipboard changes are </a:t>
            </a:r>
            <a:r>
              <a:rPr lang="en-US" i="1" dirty="0"/>
              <a:t>not</a:t>
            </a:r>
            <a:r>
              <a:rPr lang="en-US" dirty="0"/>
              <a:t> affected by undo</a:t>
            </a:r>
          </a:p>
          <a:p>
            <a:pPr lvl="2"/>
            <a:r>
              <a:rPr lang="en-US" dirty="0"/>
              <a:t>Lots of clever strategies take advantage of this</a:t>
            </a:r>
          </a:p>
          <a:p>
            <a:pPr lvl="2"/>
            <a:r>
              <a:rPr lang="en-US" dirty="0"/>
              <a:t>Also, not possible since clipboard is global and undo is per-application</a:t>
            </a:r>
          </a:p>
          <a:p>
            <a:r>
              <a:rPr lang="en-US" dirty="0"/>
              <a:t>Saving to file is not undoable</a:t>
            </a:r>
          </a:p>
          <a:p>
            <a:pPr lvl="1"/>
            <a:r>
              <a:rPr lang="en-US" dirty="0"/>
              <a:t>Old: blocks off all previous operations</a:t>
            </a:r>
          </a:p>
          <a:p>
            <a:pPr lvl="1"/>
            <a:r>
              <a:rPr lang="en-US" dirty="0"/>
              <a:t>Current: not put on undo stack so can undo past saves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8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operations that are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31" y="1719263"/>
            <a:ext cx="9988269" cy="4411662"/>
          </a:xfrm>
        </p:spPr>
        <p:txBody>
          <a:bodyPr>
            <a:normAutofit/>
          </a:bodyPr>
          <a:lstStyle/>
          <a:p>
            <a:r>
              <a:rPr lang="en-US" sz="2400" b="1" dirty="0"/>
              <a:t>Multiple</a:t>
            </a:r>
            <a:r>
              <a:rPr lang="en-US" sz="2400" dirty="0"/>
              <a:t> operations typed grouped into </a:t>
            </a:r>
            <a:r>
              <a:rPr lang="en-US" sz="2400" b="1" dirty="0"/>
              <a:t>one</a:t>
            </a:r>
            <a:r>
              <a:rPr lang="en-US" sz="2400" dirty="0"/>
              <a:t> undo</a:t>
            </a:r>
          </a:p>
          <a:p>
            <a:pPr lvl="1"/>
            <a:r>
              <a:rPr lang="en-US" sz="2000" dirty="0"/>
              <a:t>Typing characters into an editor – various things break up the unit of undo</a:t>
            </a:r>
          </a:p>
          <a:p>
            <a:pPr lvl="1"/>
            <a:r>
              <a:rPr lang="en-US" sz="2000" dirty="0"/>
              <a:t>Similarly, multiple backspaces</a:t>
            </a:r>
          </a:p>
          <a:p>
            <a:pPr lvl="1"/>
            <a:r>
              <a:rPr lang="en-US" sz="2000" dirty="0"/>
              <a:t>Find-and-replace-all</a:t>
            </a:r>
          </a:p>
          <a:p>
            <a:r>
              <a:rPr lang="en-US" sz="2400" dirty="0"/>
              <a:t>Used of arrow keys to “nudge” graphics often grouped into 1 operation</a:t>
            </a:r>
          </a:p>
          <a:p>
            <a:pPr lvl="1"/>
            <a:r>
              <a:rPr lang="en-US" sz="2100" dirty="0"/>
              <a:t>Find-and-replace multiple</a:t>
            </a:r>
          </a:p>
          <a:p>
            <a:endParaRPr lang="en-US" sz="2400" dirty="0"/>
          </a:p>
          <a:p>
            <a:r>
              <a:rPr lang="en-US" sz="2400" dirty="0"/>
              <a:t>Or, </a:t>
            </a:r>
            <a:r>
              <a:rPr lang="en-US" sz="2400" b="1" dirty="0"/>
              <a:t>one</a:t>
            </a:r>
            <a:r>
              <a:rPr lang="en-US" sz="2400" dirty="0"/>
              <a:t> operation causes </a:t>
            </a:r>
            <a:r>
              <a:rPr lang="en-US" sz="2400" b="1" dirty="0"/>
              <a:t>multiple</a:t>
            </a:r>
            <a:r>
              <a:rPr lang="en-US" sz="2400" dirty="0"/>
              <a:t> entries on undo stack:</a:t>
            </a:r>
            <a:br>
              <a:rPr lang="en-US" sz="2400" dirty="0"/>
            </a:br>
            <a:r>
              <a:rPr lang="en-US" sz="2400" dirty="0" err="1"/>
              <a:t>aaa</a:t>
            </a:r>
            <a:r>
              <a:rPr lang="en-US" sz="2400" dirty="0"/>
              <a:t>. </a:t>
            </a:r>
            <a:r>
              <a:rPr lang="en-US" sz="2400" dirty="0" err="1"/>
              <a:t>teh</a:t>
            </a:r>
            <a:r>
              <a:rPr lang="en-US" sz="2400" dirty="0"/>
              <a:t>_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aaa</a:t>
            </a:r>
            <a:r>
              <a:rPr lang="en-US" sz="2400" dirty="0">
                <a:sym typeface="Wingdings" panose="05000000000000000000" pitchFamily="2" charset="2"/>
              </a:rPr>
              <a:t>. The_  (auto-correct &amp; auto-capitalize &amp;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7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1406-FFB8-AB2E-2548-A756B610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– Per Window or Across Windows?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857B-E079-2473-9C85-AF986544E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applications (e.g., Excel and PowerPoint) always have independent undo stacks</a:t>
            </a:r>
          </a:p>
          <a:p>
            <a:r>
              <a:rPr lang="en-US" dirty="0"/>
              <a:t>But what about Undo in separate windows of the </a:t>
            </a:r>
            <a:r>
              <a:rPr lang="en-US" i="1" dirty="0"/>
              <a:t>same </a:t>
            </a:r>
            <a:r>
              <a:rPr lang="en-US" dirty="0"/>
              <a:t>application?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C8B04-D999-0A00-1F13-DD811A00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92DA1-80C9-2C24-6960-64E10FCE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1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DBB43-7096-174C-CB01-84D7AB37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A80A-A395-2C8E-A335-EADBFAD8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– Per Window or Across Windows?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1707-E1D8-CDE6-0C3D-349C8F3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Separate applications (e.g., Excel and PowerPoint) always have independent undo stacks</a:t>
            </a:r>
          </a:p>
          <a:p>
            <a:r>
              <a:rPr lang="en-US" sz="2800" dirty="0"/>
              <a:t>But what about Undo in </a:t>
            </a:r>
            <a:r>
              <a:rPr lang="en-US" sz="2800" i="1" dirty="0"/>
              <a:t>separate windows</a:t>
            </a:r>
            <a:r>
              <a:rPr lang="en-US" sz="2800" dirty="0"/>
              <a:t> of the </a:t>
            </a:r>
            <a:r>
              <a:rPr lang="en-US" sz="2800" i="1" dirty="0"/>
              <a:t>same </a:t>
            </a:r>
            <a:r>
              <a:rPr lang="en-US" sz="2800" dirty="0"/>
              <a:t>application?</a:t>
            </a:r>
          </a:p>
          <a:p>
            <a:pPr lvl="1"/>
            <a:r>
              <a:rPr lang="en-US" sz="2400" dirty="0"/>
              <a:t>Excel does all windows together!</a:t>
            </a:r>
          </a:p>
          <a:p>
            <a:pPr lvl="1"/>
            <a:r>
              <a:rPr lang="en-US" sz="2400" dirty="0"/>
              <a:t>PowerPoint and Word do each window separately!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30DA4-F336-C8B5-2CC4-8A26080C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879D9-7084-58C4-CD83-0EC3803E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3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Undo in Various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9295936" cy="4411662"/>
          </a:xfrm>
        </p:spPr>
        <p:txBody>
          <a:bodyPr/>
          <a:lstStyle/>
          <a:p>
            <a:r>
              <a:rPr lang="en-US" dirty="0"/>
              <a:t>Early PDAs have similar undo to regular computers</a:t>
            </a:r>
          </a:p>
          <a:p>
            <a:pPr lvl="1"/>
            <a:r>
              <a:rPr lang="en-US" dirty="0"/>
              <a:t>iPhone – shake for a few kinds</a:t>
            </a:r>
          </a:p>
          <a:p>
            <a:pPr lvl="1"/>
            <a:r>
              <a:rPr lang="en-US" dirty="0"/>
              <a:t>Android – “back” button, but mostly used for </a:t>
            </a:r>
            <a:r>
              <a:rPr lang="en-US" i="1" dirty="0"/>
              <a:t>cancel</a:t>
            </a:r>
          </a:p>
          <a:p>
            <a:pPr lvl="1"/>
            <a:r>
              <a:rPr lang="en-US" dirty="0"/>
              <a:t>Missing for most web and phone app operations</a:t>
            </a:r>
          </a:p>
          <a:p>
            <a:r>
              <a:rPr lang="en-US" dirty="0"/>
              <a:t>See details for how Linear Undo works in PowerPoint</a:t>
            </a:r>
          </a:p>
          <a:p>
            <a:pPr lvl="1"/>
            <a:r>
              <a:rPr lang="en-US" dirty="0"/>
              <a:t>Good reference for expected behaviors</a:t>
            </a:r>
          </a:p>
          <a:p>
            <a:pPr lvl="1"/>
            <a:r>
              <a:rPr lang="en-US" dirty="0"/>
              <a:t>Note how selection changes as a result of undo</a:t>
            </a:r>
          </a:p>
          <a:p>
            <a:r>
              <a:rPr lang="en-US" dirty="0"/>
              <a:t>Many programs have “unusual” designs for undo</a:t>
            </a:r>
          </a:p>
          <a:p>
            <a:pPr lvl="1"/>
            <a:r>
              <a:rPr lang="en-US" dirty="0"/>
              <a:t>Outlook – single level; undo delete – but not selected (so hard to find)</a:t>
            </a:r>
          </a:p>
          <a:p>
            <a:pPr lvl="1"/>
            <a:r>
              <a:rPr lang="en-US" dirty="0"/>
              <a:t>Emacs editor – weird “switch directions” undo – forward/backwards</a:t>
            </a:r>
          </a:p>
          <a:p>
            <a:pPr lvl="1"/>
            <a:r>
              <a:rPr lang="en-US" dirty="0" err="1"/>
              <a:t>PhotoShop</a:t>
            </a:r>
            <a:r>
              <a:rPr lang="en-US" dirty="0"/>
              <a:t> – 2 or 3 different undo mechanisms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CCD26-0614-4F78-A075-1969558C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931" y="727075"/>
            <a:ext cx="3130861" cy="55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269" y="4847845"/>
            <a:ext cx="3404290" cy="15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51" y="122238"/>
            <a:ext cx="5719450" cy="853251"/>
          </a:xfrm>
        </p:spPr>
        <p:txBody>
          <a:bodyPr/>
          <a:lstStyle/>
          <a:p>
            <a:r>
              <a:rPr lang="en-US" dirty="0"/>
              <a:t>Hierarchical or Tree-Based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10" y="1083457"/>
            <a:ext cx="9161162" cy="4713594"/>
          </a:xfrm>
        </p:spPr>
        <p:txBody>
          <a:bodyPr/>
          <a:lstStyle/>
          <a:p>
            <a:r>
              <a:rPr lang="en-US" dirty="0"/>
              <a:t>Keep the entire history of all edits</a:t>
            </a:r>
          </a:p>
          <a:p>
            <a:r>
              <a:rPr lang="en-US" dirty="0"/>
              <a:t>User can return to any previous state of the system</a:t>
            </a:r>
          </a:p>
          <a:p>
            <a:pPr lvl="1"/>
            <a:r>
              <a:rPr lang="en-US" dirty="0"/>
              <a:t>In theory, but navigation is difficult</a:t>
            </a:r>
          </a:p>
          <a:p>
            <a:r>
              <a:rPr lang="en-US" dirty="0" err="1"/>
              <a:t>Emacs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Cubitt</a:t>
            </a:r>
            <a:r>
              <a:rPr lang="en-US" dirty="0"/>
              <a:t>, T. “Undo-Tree package”: undo-</a:t>
            </a:r>
            <a:r>
              <a:rPr lang="en-US" dirty="0" err="1"/>
              <a:t>tree.el</a:t>
            </a:r>
            <a:br>
              <a:rPr lang="en-US" dirty="0"/>
            </a:br>
            <a:r>
              <a:rPr lang="en-US" dirty="0"/>
              <a:t>version 0.6.4, </a:t>
            </a:r>
            <a:r>
              <a:rPr lang="en-US" sz="1400" dirty="0">
                <a:hlinkClick r:id="rId3"/>
              </a:rPr>
              <a:t>http://www.dr-qubit.org/emacs.php</a:t>
            </a:r>
            <a:endParaRPr lang="en-US" sz="1400" dirty="0"/>
          </a:p>
          <a:p>
            <a:pPr lvl="1"/>
            <a:r>
              <a:rPr lang="en-US" dirty="0"/>
              <a:t>Visualizes as a tall tree with unlabeled nodes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55851D-1693-46FD-BE69-EEC16BE8444E}"/>
              </a:ext>
            </a:extLst>
          </p:cNvPr>
          <p:cNvGrpSpPr/>
          <p:nvPr/>
        </p:nvGrpSpPr>
        <p:grpSpPr>
          <a:xfrm>
            <a:off x="7325745" y="518711"/>
            <a:ext cx="4328512" cy="5533464"/>
            <a:chOff x="6781799" y="218893"/>
            <a:chExt cx="5010765" cy="640563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5A81AA0-ACD3-425D-A38F-E99675794BAF}"/>
                </a:ext>
              </a:extLst>
            </p:cNvPr>
            <p:cNvSpPr/>
            <p:nvPr/>
          </p:nvSpPr>
          <p:spPr>
            <a:xfrm>
              <a:off x="7381527" y="293786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C8E5C43-6EB2-4A6D-8353-99BFACC0B401}"/>
                </a:ext>
              </a:extLst>
            </p:cNvPr>
            <p:cNvSpPr/>
            <p:nvPr/>
          </p:nvSpPr>
          <p:spPr>
            <a:xfrm>
              <a:off x="9104102" y="293786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C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481766-9696-49A4-97B9-C1F126ED3C6F}"/>
                </a:ext>
              </a:extLst>
            </p:cNvPr>
            <p:cNvSpPr/>
            <p:nvPr/>
          </p:nvSpPr>
          <p:spPr>
            <a:xfrm>
              <a:off x="9965390" y="293786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D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47BC707-EC3D-4CE2-9BA0-9FC5BE00AFF7}"/>
                </a:ext>
              </a:extLst>
            </p:cNvPr>
            <p:cNvSpPr/>
            <p:nvPr/>
          </p:nvSpPr>
          <p:spPr>
            <a:xfrm>
              <a:off x="8242814" y="293786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B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6" name="Curved Connector 122">
              <a:extLst>
                <a:ext uri="{FF2B5EF4-FFF2-40B4-BE49-F238E27FC236}">
                  <a16:creationId xmlns:a16="http://schemas.microsoft.com/office/drawing/2014/main" id="{14AA0FC3-1D2B-4D4E-8457-B94705CB30CD}"/>
                </a:ext>
              </a:extLst>
            </p:cNvPr>
            <p:cNvCxnSpPr>
              <a:stCxn id="34" idx="1"/>
              <a:endCxn id="33" idx="7"/>
            </p:cNvCxnSpPr>
            <p:nvPr/>
          </p:nvCxnSpPr>
          <p:spPr>
            <a:xfrm rot="16200000" flipV="1">
              <a:off x="9771211" y="2667490"/>
              <a:ext cx="12700" cy="526879"/>
            </a:xfrm>
            <a:prstGeom prst="curvedConnector3">
              <a:avLst>
                <a:gd name="adj1" fmla="val 2345346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DF5DE9-5084-4EA4-A1D4-5237B3B5E149}"/>
                </a:ext>
              </a:extLst>
            </p:cNvPr>
            <p:cNvSpPr txBox="1"/>
            <p:nvPr/>
          </p:nvSpPr>
          <p:spPr>
            <a:xfrm>
              <a:off x="9440160" y="2208778"/>
              <a:ext cx="941193" cy="4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946B8C-BFC3-4482-9E4F-A996BFCEB921}"/>
                </a:ext>
              </a:extLst>
            </p:cNvPr>
            <p:cNvSpPr txBox="1"/>
            <p:nvPr/>
          </p:nvSpPr>
          <p:spPr>
            <a:xfrm>
              <a:off x="9917184" y="2759378"/>
              <a:ext cx="791767" cy="8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cxnSp>
          <p:nvCxnSpPr>
            <p:cNvPr id="39" name="Curved Connector 120">
              <a:extLst>
                <a:ext uri="{FF2B5EF4-FFF2-40B4-BE49-F238E27FC236}">
                  <a16:creationId xmlns:a16="http://schemas.microsoft.com/office/drawing/2014/main" id="{BE29B1D9-823F-4C1A-875A-B1BB8049B52A}"/>
                </a:ext>
              </a:extLst>
            </p:cNvPr>
            <p:cNvCxnSpPr>
              <a:stCxn id="33" idx="1"/>
              <a:endCxn id="35" idx="7"/>
            </p:cNvCxnSpPr>
            <p:nvPr/>
          </p:nvCxnSpPr>
          <p:spPr>
            <a:xfrm rot="16200000" flipV="1">
              <a:off x="8909922" y="2667490"/>
              <a:ext cx="12700" cy="526879"/>
            </a:xfrm>
            <a:prstGeom prst="curvedConnector3">
              <a:avLst>
                <a:gd name="adj1" fmla="val 2345346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3BEB69-8715-48B9-9850-4C692916CF31}"/>
                </a:ext>
              </a:extLst>
            </p:cNvPr>
            <p:cNvSpPr txBox="1"/>
            <p:nvPr/>
          </p:nvSpPr>
          <p:spPr>
            <a:xfrm>
              <a:off x="8433942" y="2208778"/>
              <a:ext cx="941193" cy="463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A82541-2A61-4789-B923-A6F19871B320}"/>
                </a:ext>
              </a:extLst>
            </p:cNvPr>
            <p:cNvSpPr txBox="1"/>
            <p:nvPr/>
          </p:nvSpPr>
          <p:spPr>
            <a:xfrm>
              <a:off x="9055898" y="2780740"/>
              <a:ext cx="791767" cy="8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C7D2FEF-801A-4F8F-89E4-0530EFA43E15}"/>
                </a:ext>
              </a:extLst>
            </p:cNvPr>
            <p:cNvSpPr/>
            <p:nvPr/>
          </p:nvSpPr>
          <p:spPr>
            <a:xfrm>
              <a:off x="7330703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969219E-2C6E-4217-B1B8-45954F3F893E}"/>
                </a:ext>
              </a:extLst>
            </p:cNvPr>
            <p:cNvSpPr/>
            <p:nvPr/>
          </p:nvSpPr>
          <p:spPr>
            <a:xfrm>
              <a:off x="9053278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C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C93BBE0-696C-4888-826A-B0E8BFC2AAEB}"/>
                </a:ext>
              </a:extLst>
            </p:cNvPr>
            <p:cNvSpPr/>
            <p:nvPr/>
          </p:nvSpPr>
          <p:spPr>
            <a:xfrm>
              <a:off x="9914566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D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AD1FA4-14C8-4AB5-A895-DDBB832FD50B}"/>
                </a:ext>
              </a:extLst>
            </p:cNvPr>
            <p:cNvSpPr/>
            <p:nvPr/>
          </p:nvSpPr>
          <p:spPr>
            <a:xfrm>
              <a:off x="8191991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B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C233C2A-9B9F-48C6-B069-EBC5D3855B46}"/>
                </a:ext>
              </a:extLst>
            </p:cNvPr>
            <p:cNvCxnSpPr>
              <a:stCxn id="42" idx="6"/>
              <a:endCxn id="45" idx="2"/>
            </p:cNvCxnSpPr>
            <p:nvPr/>
          </p:nvCxnSpPr>
          <p:spPr>
            <a:xfrm>
              <a:off x="7803630" y="2107524"/>
              <a:ext cx="38836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267C81E-D693-4A5F-B9F1-0FBC8E488615}"/>
                </a:ext>
              </a:extLst>
            </p:cNvPr>
            <p:cNvCxnSpPr>
              <a:stCxn id="45" idx="6"/>
              <a:endCxn id="43" idx="2"/>
            </p:cNvCxnSpPr>
            <p:nvPr/>
          </p:nvCxnSpPr>
          <p:spPr>
            <a:xfrm>
              <a:off x="8664918" y="2107524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977638A-E16A-4C14-B0C9-3E3AAD4E2493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>
              <a:off x="9526206" y="2107524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5F31D2C-9CB9-4AD9-8D98-EF77B99038D7}"/>
                </a:ext>
              </a:extLst>
            </p:cNvPr>
            <p:cNvGrpSpPr/>
            <p:nvPr/>
          </p:nvGrpSpPr>
          <p:grpSpPr>
            <a:xfrm>
              <a:off x="9315605" y="1167017"/>
              <a:ext cx="941193" cy="703977"/>
              <a:chOff x="3170277" y="2896694"/>
              <a:chExt cx="1192657" cy="1185624"/>
            </a:xfrm>
          </p:grpSpPr>
          <p:cxnSp>
            <p:nvCxnSpPr>
              <p:cNvPr id="50" name="Curved Connector 106">
                <a:extLst>
                  <a:ext uri="{FF2B5EF4-FFF2-40B4-BE49-F238E27FC236}">
                    <a16:creationId xmlns:a16="http://schemas.microsoft.com/office/drawing/2014/main" id="{DA7970A3-D198-4BE1-AC7B-5C7560047CE4}"/>
                  </a:ext>
                </a:extLst>
              </p:cNvPr>
              <p:cNvCxnSpPr>
                <a:stCxn id="44" idx="1"/>
                <a:endCxn id="43" idx="7"/>
              </p:cNvCxnSpPr>
              <p:nvPr/>
            </p:nvCxnSpPr>
            <p:spPr>
              <a:xfrm rot="16200000" flipV="1">
                <a:off x="3650617" y="3740448"/>
                <a:ext cx="16093" cy="667648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B7207B-6830-4224-BA2B-CEE4727B7E81}"/>
                  </a:ext>
                </a:extLst>
              </p:cNvPr>
              <p:cNvSpPr txBox="1"/>
              <p:nvPr/>
            </p:nvSpPr>
            <p:spPr>
              <a:xfrm>
                <a:off x="3170277" y="2896694"/>
                <a:ext cx="1192657" cy="780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59744E-63DC-44B3-AA77-2E7FB6F9AD81}"/>
                </a:ext>
              </a:extLst>
            </p:cNvPr>
            <p:cNvSpPr txBox="1"/>
            <p:nvPr/>
          </p:nvSpPr>
          <p:spPr>
            <a:xfrm>
              <a:off x="9866360" y="1692568"/>
              <a:ext cx="791767" cy="8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FCB5764-66DC-4E6A-8C9D-721C633FADC0}"/>
                </a:ext>
              </a:extLst>
            </p:cNvPr>
            <p:cNvSpPr/>
            <p:nvPr/>
          </p:nvSpPr>
          <p:spPr>
            <a:xfrm>
              <a:off x="7305327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6B79A7-95D5-4281-BB21-B4A4FB1A36AC}"/>
                </a:ext>
              </a:extLst>
            </p:cNvPr>
            <p:cNvSpPr/>
            <p:nvPr/>
          </p:nvSpPr>
          <p:spPr>
            <a:xfrm>
              <a:off x="9027902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C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246A39F-4E1C-4A92-9ABC-BF4D1F347EF3}"/>
                </a:ext>
              </a:extLst>
            </p:cNvPr>
            <p:cNvSpPr/>
            <p:nvPr/>
          </p:nvSpPr>
          <p:spPr>
            <a:xfrm>
              <a:off x="9889190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D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1F59CC1-39F6-43D1-81B2-8211C3C8B088}"/>
                </a:ext>
              </a:extLst>
            </p:cNvPr>
            <p:cNvSpPr/>
            <p:nvPr/>
          </p:nvSpPr>
          <p:spPr>
            <a:xfrm>
              <a:off x="8166614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B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B08CE08-6CED-40F4-B42E-562F5BB57AC7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7778254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4E0379C-17FA-4A9D-A770-FFBB308E1598}"/>
                </a:ext>
              </a:extLst>
            </p:cNvPr>
            <p:cNvCxnSpPr>
              <a:stCxn id="56" idx="6"/>
              <a:endCxn id="54" idx="2"/>
            </p:cNvCxnSpPr>
            <p:nvPr/>
          </p:nvCxnSpPr>
          <p:spPr>
            <a:xfrm>
              <a:off x="8639542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072CA86-4E30-4035-980B-301DF2B38834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9500829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9F94B66-E7FB-42E9-A498-896949EEE476}"/>
                </a:ext>
              </a:extLst>
            </p:cNvPr>
            <p:cNvCxnSpPr/>
            <p:nvPr/>
          </p:nvCxnSpPr>
          <p:spPr>
            <a:xfrm>
              <a:off x="7841239" y="3181972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B40DFBC-C4D5-47DC-A357-70A007B82A1C}"/>
                </a:ext>
              </a:extLst>
            </p:cNvPr>
            <p:cNvCxnSpPr/>
            <p:nvPr/>
          </p:nvCxnSpPr>
          <p:spPr>
            <a:xfrm>
              <a:off x="8722091" y="3181972"/>
              <a:ext cx="38836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357BFC1-B0AB-4F15-BBE0-E9F7A815D8FA}"/>
                </a:ext>
              </a:extLst>
            </p:cNvPr>
            <p:cNvCxnSpPr/>
            <p:nvPr/>
          </p:nvCxnSpPr>
          <p:spPr>
            <a:xfrm>
              <a:off x="9583380" y="3181972"/>
              <a:ext cx="38836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45FADF5-EA2C-48E8-9E68-D25176594B15}"/>
                </a:ext>
              </a:extLst>
            </p:cNvPr>
            <p:cNvGrpSpPr/>
            <p:nvPr/>
          </p:nvGrpSpPr>
          <p:grpSpPr>
            <a:xfrm>
              <a:off x="8403077" y="4536611"/>
              <a:ext cx="947471" cy="747491"/>
              <a:chOff x="6629400" y="3896868"/>
              <a:chExt cx="947471" cy="747491"/>
            </a:xfrm>
          </p:grpSpPr>
          <p:cxnSp>
            <p:nvCxnSpPr>
              <p:cNvPr id="64" name="Curved Connector 94">
                <a:extLst>
                  <a:ext uri="{FF2B5EF4-FFF2-40B4-BE49-F238E27FC236}">
                    <a16:creationId xmlns:a16="http://schemas.microsoft.com/office/drawing/2014/main" id="{244C1819-0AC6-46E9-9C85-3AE06F5683A3}"/>
                  </a:ext>
                </a:extLst>
              </p:cNvPr>
              <p:cNvCxnSpPr/>
              <p:nvPr/>
            </p:nvCxnSpPr>
            <p:spPr>
              <a:xfrm rot="16200000" flipH="1">
                <a:off x="7236698" y="3569395"/>
                <a:ext cx="12700" cy="667646"/>
              </a:xfrm>
              <a:prstGeom prst="curvedConnector3">
                <a:avLst>
                  <a:gd name="adj1" fmla="val 2491047"/>
                </a:avLst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92769EA-C2FF-4B4A-B287-811BEB50AC6A}"/>
                  </a:ext>
                </a:extLst>
              </p:cNvPr>
              <p:cNvSpPr txBox="1"/>
              <p:nvPr/>
            </p:nvSpPr>
            <p:spPr>
              <a:xfrm>
                <a:off x="6629400" y="4181183"/>
                <a:ext cx="857688" cy="463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  <a:latin typeface="+mn-lt"/>
                  </a:rPr>
                  <a:t>redo</a:t>
                </a: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0CB7FF2-2629-4A45-AA79-995E53A508C1}"/>
                </a:ext>
              </a:extLst>
            </p:cNvPr>
            <p:cNvSpPr/>
            <p:nvPr/>
          </p:nvSpPr>
          <p:spPr>
            <a:xfrm>
              <a:off x="7440390" y="4063685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796F4B6-1E2E-4B57-884C-B16C01F340AB}"/>
                </a:ext>
              </a:extLst>
            </p:cNvPr>
            <p:cNvSpPr/>
            <p:nvPr/>
          </p:nvSpPr>
          <p:spPr>
            <a:xfrm>
              <a:off x="9162965" y="4063685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C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47D9EF-9F6A-4EC9-883A-BD183AD86EF2}"/>
                </a:ext>
              </a:extLst>
            </p:cNvPr>
            <p:cNvSpPr/>
            <p:nvPr/>
          </p:nvSpPr>
          <p:spPr>
            <a:xfrm>
              <a:off x="10024253" y="4063685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D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E65387C-D80E-4242-AFE6-F7AAD00E3C82}"/>
                </a:ext>
              </a:extLst>
            </p:cNvPr>
            <p:cNvSpPr/>
            <p:nvPr/>
          </p:nvSpPr>
          <p:spPr>
            <a:xfrm>
              <a:off x="8301677" y="4063685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B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B0DFC99-8A33-4E86-8D96-6E32527606E2}"/>
                </a:ext>
              </a:extLst>
            </p:cNvPr>
            <p:cNvCxnSpPr>
              <a:stCxn id="66" idx="6"/>
              <a:endCxn id="69" idx="2"/>
            </p:cNvCxnSpPr>
            <p:nvPr/>
          </p:nvCxnSpPr>
          <p:spPr>
            <a:xfrm>
              <a:off x="7913317" y="4300149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FB257F8-B2A9-40CF-B122-545E8B605DFF}"/>
                </a:ext>
              </a:extLst>
            </p:cNvPr>
            <p:cNvCxnSpPr>
              <a:stCxn id="69" idx="6"/>
              <a:endCxn id="67" idx="2"/>
            </p:cNvCxnSpPr>
            <p:nvPr/>
          </p:nvCxnSpPr>
          <p:spPr>
            <a:xfrm>
              <a:off x="8774605" y="4300149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D6C37D3-CBE2-43C5-BE2A-FB7E0D2EB490}"/>
                </a:ext>
              </a:extLst>
            </p:cNvPr>
            <p:cNvCxnSpPr>
              <a:stCxn id="67" idx="6"/>
              <a:endCxn id="68" idx="2"/>
            </p:cNvCxnSpPr>
            <p:nvPr/>
          </p:nvCxnSpPr>
          <p:spPr>
            <a:xfrm>
              <a:off x="9635892" y="4300149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C005E8-E05C-4F13-B885-BB1CA63E926C}"/>
                </a:ext>
              </a:extLst>
            </p:cNvPr>
            <p:cNvGrpSpPr/>
            <p:nvPr/>
          </p:nvGrpSpPr>
          <p:grpSpPr>
            <a:xfrm>
              <a:off x="9499019" y="3334596"/>
              <a:ext cx="941193" cy="728500"/>
              <a:chOff x="3243619" y="2570441"/>
              <a:chExt cx="1192656" cy="923140"/>
            </a:xfrm>
          </p:grpSpPr>
          <p:cxnSp>
            <p:nvCxnSpPr>
              <p:cNvPr id="74" name="Curved Connector 86">
                <a:extLst>
                  <a:ext uri="{FF2B5EF4-FFF2-40B4-BE49-F238E27FC236}">
                    <a16:creationId xmlns:a16="http://schemas.microsoft.com/office/drawing/2014/main" id="{E07244DD-4091-41BF-BECB-4158CD7FC9A9}"/>
                  </a:ext>
                </a:extLst>
              </p:cNvPr>
              <p:cNvCxnSpPr>
                <a:stCxn id="68" idx="1"/>
                <a:endCxn id="67" idx="7"/>
              </p:cNvCxnSpPr>
              <p:nvPr/>
            </p:nvCxnSpPr>
            <p:spPr>
              <a:xfrm rot="16200000" flipV="1">
                <a:off x="3663119" y="3151711"/>
                <a:ext cx="16093" cy="667647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89FC02-A767-4E96-BB21-A3BA58B42963}"/>
                  </a:ext>
                </a:extLst>
              </p:cNvPr>
              <p:cNvSpPr txBox="1"/>
              <p:nvPr/>
            </p:nvSpPr>
            <p:spPr>
              <a:xfrm>
                <a:off x="3243619" y="2570441"/>
                <a:ext cx="1192656" cy="58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57E346-D65E-4FD4-B52A-9F57AA562D67}"/>
                </a:ext>
              </a:extLst>
            </p:cNvPr>
            <p:cNvSpPr txBox="1"/>
            <p:nvPr/>
          </p:nvSpPr>
          <p:spPr>
            <a:xfrm>
              <a:off x="9976047" y="3885192"/>
              <a:ext cx="791767" cy="8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84C2208-EA1D-4E4B-B4AD-B85606C5CA9C}"/>
                </a:ext>
              </a:extLst>
            </p:cNvPr>
            <p:cNvSpPr txBox="1"/>
            <p:nvPr/>
          </p:nvSpPr>
          <p:spPr>
            <a:xfrm>
              <a:off x="6806518" y="218893"/>
              <a:ext cx="1284492" cy="676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create</a:t>
              </a:r>
              <a:br>
                <a:rPr lang="en-US" sz="1600" dirty="0"/>
              </a:br>
              <a:r>
                <a:rPr lang="en-US" sz="1600" dirty="0"/>
                <a:t>green </a:t>
              </a:r>
              <a:r>
                <a:rPr lang="en-US" sz="1600" dirty="0" err="1"/>
                <a:t>rect</a:t>
              </a:r>
              <a:endParaRPr lang="en-US" sz="16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2B269AF-B7EE-45CA-8F7D-84AD8D76C304}"/>
                </a:ext>
              </a:extLst>
            </p:cNvPr>
            <p:cNvSpPr txBox="1"/>
            <p:nvPr/>
          </p:nvSpPr>
          <p:spPr>
            <a:xfrm>
              <a:off x="7951827" y="225243"/>
              <a:ext cx="846555" cy="676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resize</a:t>
              </a:r>
              <a:br>
                <a:rPr lang="en-US" sz="1600" dirty="0"/>
              </a:br>
              <a:r>
                <a:rPr lang="en-US" sz="1600" dirty="0" err="1"/>
                <a:t>rect</a:t>
              </a:r>
              <a:endParaRPr lang="en-US" sz="16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E8EC3E0-476C-4606-B8E7-E702A4420384}"/>
                </a:ext>
              </a:extLst>
            </p:cNvPr>
            <p:cNvSpPr txBox="1"/>
            <p:nvPr/>
          </p:nvSpPr>
          <p:spPr>
            <a:xfrm>
              <a:off x="8872706" y="218893"/>
              <a:ext cx="794596" cy="676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make</a:t>
              </a:r>
              <a:br>
                <a:rPr lang="en-US" sz="1600" dirty="0"/>
              </a:br>
              <a:r>
                <a:rPr lang="en-US" sz="1600" dirty="0"/>
                <a:t>blue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9FE1678-25D3-4BE2-A64C-6EB2AA54B70D}"/>
                </a:ext>
              </a:extLst>
            </p:cNvPr>
            <p:cNvSpPr txBox="1"/>
            <p:nvPr/>
          </p:nvSpPr>
          <p:spPr>
            <a:xfrm>
              <a:off x="9654739" y="225243"/>
              <a:ext cx="822431" cy="676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rotate</a:t>
              </a:r>
              <a:br>
                <a:rPr lang="en-US" sz="1600" dirty="0"/>
              </a:br>
              <a:r>
                <a:rPr lang="en-US" sz="1600" dirty="0" err="1"/>
                <a:t>rect</a:t>
              </a:r>
              <a:endParaRPr lang="en-US" sz="16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86583C-0693-487A-B8D7-6B7408AC1DEF}"/>
                </a:ext>
              </a:extLst>
            </p:cNvPr>
            <p:cNvSpPr/>
            <p:nvPr/>
          </p:nvSpPr>
          <p:spPr>
            <a:xfrm rot="1821347">
              <a:off x="10948846" y="871574"/>
              <a:ext cx="609600" cy="43853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282E405-25BB-40EE-BB92-D4AA514943E7}"/>
                </a:ext>
              </a:extLst>
            </p:cNvPr>
            <p:cNvSpPr/>
            <p:nvPr/>
          </p:nvSpPr>
          <p:spPr>
            <a:xfrm>
              <a:off x="10949724" y="1884403"/>
              <a:ext cx="609600" cy="43853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771BF17-6EB7-4686-9899-74943A4F65B9}"/>
                </a:ext>
              </a:extLst>
            </p:cNvPr>
            <p:cNvSpPr/>
            <p:nvPr/>
          </p:nvSpPr>
          <p:spPr>
            <a:xfrm>
              <a:off x="10948846" y="2962706"/>
              <a:ext cx="609600" cy="43853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0B7BC36-7864-472C-A93E-E82E9C160F50}"/>
                </a:ext>
              </a:extLst>
            </p:cNvPr>
            <p:cNvSpPr/>
            <p:nvPr/>
          </p:nvSpPr>
          <p:spPr>
            <a:xfrm>
              <a:off x="10945533" y="4104429"/>
              <a:ext cx="609600" cy="43853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721C14D-F757-4373-88AC-8F6E5581818C}"/>
                </a:ext>
              </a:extLst>
            </p:cNvPr>
            <p:cNvGrpSpPr/>
            <p:nvPr/>
          </p:nvGrpSpPr>
          <p:grpSpPr>
            <a:xfrm>
              <a:off x="8403077" y="5877040"/>
              <a:ext cx="947471" cy="747491"/>
              <a:chOff x="6629400" y="3896868"/>
              <a:chExt cx="947471" cy="747491"/>
            </a:xfrm>
          </p:grpSpPr>
          <p:cxnSp>
            <p:nvCxnSpPr>
              <p:cNvPr id="86" name="Curved Connector 166">
                <a:extLst>
                  <a:ext uri="{FF2B5EF4-FFF2-40B4-BE49-F238E27FC236}">
                    <a16:creationId xmlns:a16="http://schemas.microsoft.com/office/drawing/2014/main" id="{D261B228-CDE2-4623-A5FA-3B5BC54309A5}"/>
                  </a:ext>
                </a:extLst>
              </p:cNvPr>
              <p:cNvCxnSpPr/>
              <p:nvPr/>
            </p:nvCxnSpPr>
            <p:spPr>
              <a:xfrm rot="16200000" flipH="1">
                <a:off x="7236698" y="3569395"/>
                <a:ext cx="12700" cy="667646"/>
              </a:xfrm>
              <a:prstGeom prst="curvedConnector3">
                <a:avLst>
                  <a:gd name="adj1" fmla="val 2491047"/>
                </a:avLst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C2FCF1-A215-4D1F-9DEE-97DA71F7FDF8}"/>
                  </a:ext>
                </a:extLst>
              </p:cNvPr>
              <p:cNvSpPr txBox="1"/>
              <p:nvPr/>
            </p:nvSpPr>
            <p:spPr>
              <a:xfrm>
                <a:off x="6629400" y="4181183"/>
                <a:ext cx="857688" cy="463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  <a:latin typeface="+mn-lt"/>
                  </a:rPr>
                  <a:t>redo</a:t>
                </a:r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F695226-F79F-4428-81AC-C224B4986BCF}"/>
                </a:ext>
              </a:extLst>
            </p:cNvPr>
            <p:cNvSpPr/>
            <p:nvPr/>
          </p:nvSpPr>
          <p:spPr>
            <a:xfrm>
              <a:off x="7440390" y="5404114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E576C4E-5621-43FF-ADB7-75B338D5B971}"/>
                </a:ext>
              </a:extLst>
            </p:cNvPr>
            <p:cNvSpPr/>
            <p:nvPr/>
          </p:nvSpPr>
          <p:spPr>
            <a:xfrm>
              <a:off x="9162965" y="5404114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C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11DBFED-C3CD-4D46-8195-6CAA5F2070CE}"/>
                </a:ext>
              </a:extLst>
            </p:cNvPr>
            <p:cNvSpPr/>
            <p:nvPr/>
          </p:nvSpPr>
          <p:spPr>
            <a:xfrm>
              <a:off x="10024253" y="5404114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D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AC88BF9-FB86-4263-99EC-00B030DA1B3F}"/>
                </a:ext>
              </a:extLst>
            </p:cNvPr>
            <p:cNvSpPr/>
            <p:nvPr/>
          </p:nvSpPr>
          <p:spPr>
            <a:xfrm>
              <a:off x="8301677" y="5404114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B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6E89B94-2B50-488C-B0D2-E39ED8A5D654}"/>
                </a:ext>
              </a:extLst>
            </p:cNvPr>
            <p:cNvCxnSpPr>
              <a:stCxn id="88" idx="6"/>
              <a:endCxn id="91" idx="2"/>
            </p:cNvCxnSpPr>
            <p:nvPr/>
          </p:nvCxnSpPr>
          <p:spPr>
            <a:xfrm>
              <a:off x="7913317" y="5640578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35BFA8-C994-4ABE-8AFB-8CF1624953EE}"/>
                </a:ext>
              </a:extLst>
            </p:cNvPr>
            <p:cNvCxnSpPr>
              <a:stCxn id="91" idx="6"/>
              <a:endCxn id="89" idx="2"/>
            </p:cNvCxnSpPr>
            <p:nvPr/>
          </p:nvCxnSpPr>
          <p:spPr>
            <a:xfrm>
              <a:off x="8774605" y="5640578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24BCA85-ED39-493D-AA76-FF9D3E769EA3}"/>
                </a:ext>
              </a:extLst>
            </p:cNvPr>
            <p:cNvCxnSpPr>
              <a:stCxn id="89" idx="6"/>
              <a:endCxn id="90" idx="2"/>
            </p:cNvCxnSpPr>
            <p:nvPr/>
          </p:nvCxnSpPr>
          <p:spPr>
            <a:xfrm>
              <a:off x="9635892" y="5640578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C61F08-52AE-4D29-A8B0-FB2E8166E67C}"/>
                </a:ext>
              </a:extLst>
            </p:cNvPr>
            <p:cNvGrpSpPr/>
            <p:nvPr/>
          </p:nvGrpSpPr>
          <p:grpSpPr>
            <a:xfrm>
              <a:off x="9499019" y="4675024"/>
              <a:ext cx="941193" cy="728500"/>
              <a:chOff x="3243619" y="2570441"/>
              <a:chExt cx="1192656" cy="923140"/>
            </a:xfrm>
          </p:grpSpPr>
          <p:cxnSp>
            <p:nvCxnSpPr>
              <p:cNvPr id="96" name="Curved Connector 164">
                <a:extLst>
                  <a:ext uri="{FF2B5EF4-FFF2-40B4-BE49-F238E27FC236}">
                    <a16:creationId xmlns:a16="http://schemas.microsoft.com/office/drawing/2014/main" id="{5059B64E-942F-4550-8E88-8B247EB14D20}"/>
                  </a:ext>
                </a:extLst>
              </p:cNvPr>
              <p:cNvCxnSpPr>
                <a:stCxn id="90" idx="1"/>
                <a:endCxn id="89" idx="7"/>
              </p:cNvCxnSpPr>
              <p:nvPr/>
            </p:nvCxnSpPr>
            <p:spPr>
              <a:xfrm rot="16200000" flipV="1">
                <a:off x="3663119" y="3151711"/>
                <a:ext cx="16093" cy="667647"/>
              </a:xfrm>
              <a:prstGeom prst="curvedConnector3">
                <a:avLst>
                  <a:gd name="adj1" fmla="val 2345346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5A5FCD5-D527-40F5-9DD8-07D9E293356C}"/>
                  </a:ext>
                </a:extLst>
              </p:cNvPr>
              <p:cNvSpPr txBox="1"/>
              <p:nvPr/>
            </p:nvSpPr>
            <p:spPr>
              <a:xfrm>
                <a:off x="3243619" y="2570441"/>
                <a:ext cx="1192656" cy="58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+mn-lt"/>
                  </a:rPr>
                  <a:t>undo</a:t>
                </a:r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245FD59-CC6E-4ED0-8CE7-3651F6B4587D}"/>
                </a:ext>
              </a:extLst>
            </p:cNvPr>
            <p:cNvSpPr/>
            <p:nvPr/>
          </p:nvSpPr>
          <p:spPr>
            <a:xfrm>
              <a:off x="10029903" y="605661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E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E01FE10D-EB25-455E-BDC5-B8A98DECE0FF}"/>
                </a:ext>
              </a:extLst>
            </p:cNvPr>
            <p:cNvCxnSpPr>
              <a:stCxn id="89" idx="5"/>
              <a:endCxn id="98" idx="2"/>
            </p:cNvCxnSpPr>
            <p:nvPr/>
          </p:nvCxnSpPr>
          <p:spPr>
            <a:xfrm>
              <a:off x="9566633" y="5807782"/>
              <a:ext cx="463270" cy="48530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BD32A11-8A48-434B-9B36-7B4EACDE2B78}"/>
                </a:ext>
              </a:extLst>
            </p:cNvPr>
            <p:cNvSpPr/>
            <p:nvPr/>
          </p:nvSpPr>
          <p:spPr>
            <a:xfrm>
              <a:off x="10945533" y="6035657"/>
              <a:ext cx="609600" cy="438532"/>
            </a:xfrm>
            <a:prstGeom prst="rect">
              <a:avLst/>
            </a:prstGeom>
            <a:solidFill>
              <a:srgbClr val="0000FF"/>
            </a:solidFill>
            <a:effectLst>
              <a:outerShdw blurRad="50800" dist="88900" dir="2700000" algn="tl" rotWithShape="0">
                <a:srgbClr val="C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2BE2443-EFF4-4FE4-868C-19B4B1ACB468}"/>
                </a:ext>
              </a:extLst>
            </p:cNvPr>
            <p:cNvSpPr txBox="1"/>
            <p:nvPr/>
          </p:nvSpPr>
          <p:spPr>
            <a:xfrm>
              <a:off x="10762298" y="5419849"/>
              <a:ext cx="1030266" cy="676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add</a:t>
              </a:r>
            </a:p>
            <a:p>
              <a:pPr algn="ctr"/>
              <a:r>
                <a:rPr lang="en-US" sz="1600" dirty="0"/>
                <a:t>shadow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5822798-7C51-434D-8817-31BBCBA205FC}"/>
                </a:ext>
              </a:extLst>
            </p:cNvPr>
            <p:cNvSpPr txBox="1"/>
            <p:nvPr/>
          </p:nvSpPr>
          <p:spPr>
            <a:xfrm>
              <a:off x="6781799" y="941486"/>
              <a:ext cx="427036" cy="516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1)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endParaRPr lang="en-US" sz="1200" dirty="0"/>
            </a:p>
            <a:p>
              <a:r>
                <a:rPr lang="en-US" sz="1600" dirty="0"/>
                <a:t>2)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endParaRPr lang="en-US" sz="1200" dirty="0"/>
            </a:p>
            <a:p>
              <a:r>
                <a:rPr lang="en-US" sz="1600" dirty="0"/>
                <a:t>3)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endParaRPr lang="en-US" sz="2000" dirty="0"/>
            </a:p>
            <a:p>
              <a:r>
                <a:rPr lang="en-US" sz="1600" dirty="0"/>
                <a:t>4)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endParaRPr lang="en-US" sz="1600" dirty="0"/>
            </a:p>
            <a:p>
              <a:endParaRPr lang="en-US" sz="1600" dirty="0"/>
            </a:p>
            <a:p>
              <a:r>
                <a:rPr lang="en-US" sz="1600" dirty="0"/>
                <a:t>5)</a:t>
              </a:r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522FC22-C4A0-4FB4-A13E-55FAC699F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76" y="3805537"/>
            <a:ext cx="1517515" cy="3084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proposal (2 pages) due Monday</a:t>
            </a:r>
          </a:p>
          <a:p>
            <a:pPr lvl="1"/>
            <a:r>
              <a:rPr lang="en-US" dirty="0"/>
              <a:t>Janelle and Brad will try to turn them around by Wednesday</a:t>
            </a:r>
          </a:p>
          <a:p>
            <a:endParaRPr lang="en-US" dirty="0"/>
          </a:p>
          <a:p>
            <a:r>
              <a:rPr lang="en-US" dirty="0"/>
              <a:t>Brad Myers will be away next week</a:t>
            </a:r>
          </a:p>
          <a:p>
            <a:pPr lvl="1"/>
            <a:r>
              <a:rPr lang="en-US" dirty="0"/>
              <a:t>Two guest lectures, both in-person!</a:t>
            </a:r>
          </a:p>
          <a:p>
            <a:pPr lvl="1"/>
            <a:r>
              <a:rPr lang="en-US" dirty="0"/>
              <a:t>Please attend and </a:t>
            </a:r>
            <a:r>
              <a:rPr lang="en-US" i="1" dirty="0"/>
              <a:t>be on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Undo – let the user </a:t>
            </a:r>
            <a:r>
              <a:rPr lang="en-US" dirty="0">
                <a:solidFill>
                  <a:schemeClr val="accent6"/>
                </a:solidFill>
              </a:rPr>
              <a:t>select</a:t>
            </a:r>
            <a:r>
              <a:rPr lang="en-US" dirty="0"/>
              <a:t> which operation(s) to undo</a:t>
            </a:r>
          </a:p>
          <a:p>
            <a:pPr lvl="1"/>
            <a:r>
              <a:rPr lang="en-US" dirty="0"/>
              <a:t>While leaving later operations intact</a:t>
            </a:r>
          </a:p>
          <a:p>
            <a:r>
              <a:rPr lang="en-US" dirty="0"/>
              <a:t>Two main models:</a:t>
            </a:r>
          </a:p>
          <a:p>
            <a:pPr lvl="1"/>
            <a:r>
              <a:rPr lang="en-US" dirty="0"/>
              <a:t>Script model</a:t>
            </a:r>
          </a:p>
          <a:p>
            <a:pPr lvl="1"/>
            <a:r>
              <a:rPr lang="en-US" dirty="0"/>
              <a:t>Inverse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2" name="Oval 21"/>
          <p:cNvSpPr/>
          <p:nvPr/>
        </p:nvSpPr>
        <p:spPr>
          <a:xfrm>
            <a:off x="3936977" y="5018313"/>
            <a:ext cx="599281" cy="5992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63258" y="5018313"/>
            <a:ext cx="3147203" cy="599281"/>
            <a:chOff x="1361257" y="3494312"/>
            <a:chExt cx="3147203" cy="599281"/>
          </a:xfrm>
        </p:grpSpPr>
        <p:sp>
          <p:nvSpPr>
            <p:cNvPr id="24" name="Oval 23"/>
            <p:cNvSpPr/>
            <p:nvPr/>
          </p:nvSpPr>
          <p:spPr>
            <a:xfrm>
              <a:off x="2817778" y="3494312"/>
              <a:ext cx="599281" cy="5992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</a:rPr>
                <a:t>C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909179" y="3494312"/>
              <a:ext cx="599281" cy="5992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</a:rPr>
                <a:t>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726377" y="3494312"/>
              <a:ext cx="599281" cy="5992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</a:rPr>
                <a:t>B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2" idx="6"/>
              <a:endCxn id="26" idx="2"/>
            </p:cNvCxnSpPr>
            <p:nvPr/>
          </p:nvCxnSpPr>
          <p:spPr>
            <a:xfrm>
              <a:off x="1361257" y="3793953"/>
              <a:ext cx="36512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6"/>
              <a:endCxn id="24" idx="2"/>
            </p:cNvCxnSpPr>
            <p:nvPr/>
          </p:nvCxnSpPr>
          <p:spPr>
            <a:xfrm>
              <a:off x="2325658" y="3793953"/>
              <a:ext cx="49212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5" idx="2"/>
            </p:cNvCxnSpPr>
            <p:nvPr/>
          </p:nvCxnSpPr>
          <p:spPr>
            <a:xfrm>
              <a:off x="3417059" y="3793953"/>
              <a:ext cx="49212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106625" y="4810121"/>
            <a:ext cx="100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Source Code Pro Light" panose="020B0409030403020204" pitchFamily="49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0153" y="4457942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1482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6" y="122238"/>
            <a:ext cx="8982834" cy="903556"/>
          </a:xfrm>
        </p:spPr>
        <p:txBody>
          <a:bodyPr/>
          <a:lstStyle/>
          <a:p>
            <a:r>
              <a:rPr lang="en-US" dirty="0"/>
              <a:t>Selective Undo Models: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8" y="1223024"/>
            <a:ext cx="6172142" cy="5455457"/>
          </a:xfrm>
        </p:spPr>
        <p:txBody>
          <a:bodyPr>
            <a:normAutofit/>
          </a:bodyPr>
          <a:lstStyle/>
          <a:p>
            <a:r>
              <a:rPr lang="en-US" sz="2400" dirty="0"/>
              <a:t>“Script” model – pretend the operation never happened</a:t>
            </a:r>
          </a:p>
          <a:p>
            <a:pPr lvl="1"/>
            <a:r>
              <a:rPr lang="en-US" sz="2000" dirty="0"/>
              <a:t>Can undo all operations to that point, remove the command, then redo all the subsequent commands</a:t>
            </a:r>
          </a:p>
          <a:p>
            <a:pPr lvl="2"/>
            <a:r>
              <a:rPr lang="en-US" sz="1400" dirty="0"/>
              <a:t>“Rewrite history”</a:t>
            </a:r>
          </a:p>
          <a:p>
            <a:pPr lvl="1"/>
            <a:r>
              <a:rPr lang="en-US" sz="2000" dirty="0"/>
              <a:t>But what if it was a “create” and later operations were “change color”?</a:t>
            </a:r>
          </a:p>
          <a:p>
            <a:pPr lvl="2"/>
            <a:r>
              <a:rPr lang="en-US" sz="1400" dirty="0"/>
              <a:t>Not allowed to selectively undo the create?</a:t>
            </a:r>
          </a:p>
          <a:p>
            <a:pPr lvl="2"/>
            <a:r>
              <a:rPr lang="en-US" sz="1400" dirty="0"/>
              <a:t>Or later operations are ignored?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44800" y="6388768"/>
            <a:ext cx="748632" cy="3692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D3749D-ACD8-4639-AA4F-6048D67EFA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3B201E-8819-4A36-A17E-F9603D4D58ED}"/>
              </a:ext>
            </a:extLst>
          </p:cNvPr>
          <p:cNvGrpSpPr/>
          <p:nvPr/>
        </p:nvGrpSpPr>
        <p:grpSpPr>
          <a:xfrm>
            <a:off x="6620744" y="1181301"/>
            <a:ext cx="5062218" cy="5171568"/>
            <a:chOff x="6496229" y="218893"/>
            <a:chExt cx="5062218" cy="517156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F4AA0B-0450-4250-B48E-DC1FE40082E2}"/>
                </a:ext>
              </a:extLst>
            </p:cNvPr>
            <p:cNvSpPr/>
            <p:nvPr/>
          </p:nvSpPr>
          <p:spPr>
            <a:xfrm>
              <a:off x="9053279" y="1871060"/>
              <a:ext cx="472927" cy="4729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440EA9-601C-4B79-B94B-6B163F3E8FBD}"/>
                </a:ext>
              </a:extLst>
            </p:cNvPr>
            <p:cNvSpPr txBox="1"/>
            <p:nvPr/>
          </p:nvSpPr>
          <p:spPr>
            <a:xfrm>
              <a:off x="9027903" y="1688170"/>
              <a:ext cx="4983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6149E8-D18E-43B5-98CC-46EAB0350EEB}"/>
                </a:ext>
              </a:extLst>
            </p:cNvPr>
            <p:cNvSpPr/>
            <p:nvPr/>
          </p:nvSpPr>
          <p:spPr>
            <a:xfrm>
              <a:off x="7330704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AF45E8-D3C5-47B9-AB1D-47AE70A03BED}"/>
                </a:ext>
              </a:extLst>
            </p:cNvPr>
            <p:cNvSpPr/>
            <p:nvPr/>
          </p:nvSpPr>
          <p:spPr>
            <a:xfrm>
              <a:off x="9914567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DAC6EA-94CA-4D45-B58B-8249EED520AA}"/>
                </a:ext>
              </a:extLst>
            </p:cNvPr>
            <p:cNvSpPr/>
            <p:nvPr/>
          </p:nvSpPr>
          <p:spPr>
            <a:xfrm>
              <a:off x="8191992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B53BF-18C8-418D-875A-B68CC09F48B4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7803631" y="2107524"/>
              <a:ext cx="38836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74ED8A-1021-447F-8322-1E7C3F1049BA}"/>
                </a:ext>
              </a:extLst>
            </p:cNvPr>
            <p:cNvSpPr/>
            <p:nvPr/>
          </p:nvSpPr>
          <p:spPr>
            <a:xfrm>
              <a:off x="7305328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B2AC26-B94E-4E31-8609-727D856B47D6}"/>
                </a:ext>
              </a:extLst>
            </p:cNvPr>
            <p:cNvSpPr/>
            <p:nvPr/>
          </p:nvSpPr>
          <p:spPr>
            <a:xfrm>
              <a:off x="9027903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192AB9-E747-4A46-B671-CAF3CD2C7F31}"/>
                </a:ext>
              </a:extLst>
            </p:cNvPr>
            <p:cNvSpPr/>
            <p:nvPr/>
          </p:nvSpPr>
          <p:spPr>
            <a:xfrm>
              <a:off x="9889191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4F52F7-8BF7-45DB-B095-A28028F22980}"/>
                </a:ext>
              </a:extLst>
            </p:cNvPr>
            <p:cNvSpPr/>
            <p:nvPr/>
          </p:nvSpPr>
          <p:spPr>
            <a:xfrm>
              <a:off x="8166615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D04947B-030B-44C4-886E-171BE6BF28B5}"/>
                </a:ext>
              </a:extLst>
            </p:cNvPr>
            <p:cNvCxnSpPr>
              <a:stCxn id="26" idx="6"/>
              <a:endCxn id="30" idx="2"/>
            </p:cNvCxnSpPr>
            <p:nvPr/>
          </p:nvCxnSpPr>
          <p:spPr>
            <a:xfrm>
              <a:off x="7778255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990EB1E-5D44-47BB-B338-EFEFE3E24104}"/>
                </a:ext>
              </a:extLst>
            </p:cNvPr>
            <p:cNvCxnSpPr>
              <a:stCxn id="30" idx="6"/>
              <a:endCxn id="27" idx="2"/>
            </p:cNvCxnSpPr>
            <p:nvPr/>
          </p:nvCxnSpPr>
          <p:spPr>
            <a:xfrm>
              <a:off x="8639543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0B222B9-9AC9-4B01-9EC4-0BA097376DB9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9500830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B33B2D-4F93-486B-AB6D-4543790D8B40}"/>
                </a:ext>
              </a:extLst>
            </p:cNvPr>
            <p:cNvSpPr txBox="1"/>
            <p:nvPr/>
          </p:nvSpPr>
          <p:spPr>
            <a:xfrm>
              <a:off x="6837057" y="218893"/>
              <a:ext cx="1223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create</a:t>
              </a:r>
              <a:br>
                <a:rPr lang="en-US" dirty="0"/>
              </a:br>
              <a:r>
                <a:rPr lang="en-US" dirty="0"/>
                <a:t>green </a:t>
              </a: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758637-C703-49CF-911C-B45191BF0F59}"/>
                </a:ext>
              </a:extLst>
            </p:cNvPr>
            <p:cNvSpPr txBox="1"/>
            <p:nvPr/>
          </p:nvSpPr>
          <p:spPr>
            <a:xfrm>
              <a:off x="7974995" y="225243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resize</a:t>
              </a:r>
              <a:br>
                <a:rPr lang="en-US" dirty="0"/>
              </a:b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947AB2-ECA1-44BC-9EA6-5B29AC5820E3}"/>
                </a:ext>
              </a:extLst>
            </p:cNvPr>
            <p:cNvSpPr txBox="1"/>
            <p:nvPr/>
          </p:nvSpPr>
          <p:spPr>
            <a:xfrm>
              <a:off x="8895542" y="21889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make</a:t>
              </a:r>
              <a:br>
                <a:rPr lang="en-US" dirty="0"/>
              </a:br>
              <a:r>
                <a:rPr lang="en-US" dirty="0"/>
                <a:t>blue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524CEE-D79C-4823-AAB0-03B71E31E48D}"/>
                </a:ext>
              </a:extLst>
            </p:cNvPr>
            <p:cNvSpPr txBox="1"/>
            <p:nvPr/>
          </p:nvSpPr>
          <p:spPr>
            <a:xfrm>
              <a:off x="9678669" y="225243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rotate</a:t>
              </a:r>
              <a:br>
                <a:rPr lang="en-US" dirty="0"/>
              </a:b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307C36-49F8-4EC0-B6F9-0D51CC9439E7}"/>
                </a:ext>
              </a:extLst>
            </p:cNvPr>
            <p:cNvSpPr/>
            <p:nvPr/>
          </p:nvSpPr>
          <p:spPr>
            <a:xfrm rot="1821347">
              <a:off x="10948847" y="871574"/>
              <a:ext cx="609600" cy="43853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8716C1-C89F-49F6-915D-2CEB7B54D480}"/>
                </a:ext>
              </a:extLst>
            </p:cNvPr>
            <p:cNvSpPr txBox="1"/>
            <p:nvPr/>
          </p:nvSpPr>
          <p:spPr>
            <a:xfrm>
              <a:off x="6496229" y="871574"/>
              <a:ext cx="591973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sz="1400" dirty="0"/>
            </a:p>
            <a:p>
              <a:r>
                <a:rPr lang="en-US" dirty="0"/>
                <a:t>2a)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sz="1400" dirty="0"/>
            </a:p>
            <a:p>
              <a:r>
                <a:rPr lang="en-US" dirty="0"/>
                <a:t>2b)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br>
                <a:rPr lang="en-US" dirty="0"/>
              </a:br>
              <a:r>
                <a:rPr lang="en-US" dirty="0"/>
                <a:t>1x)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FD339BE-794F-472D-B284-06C0542498CF}"/>
                </a:ext>
              </a:extLst>
            </p:cNvPr>
            <p:cNvGrpSpPr/>
            <p:nvPr/>
          </p:nvGrpSpPr>
          <p:grpSpPr>
            <a:xfrm flipV="1">
              <a:off x="8664919" y="1647869"/>
              <a:ext cx="1249648" cy="502474"/>
              <a:chOff x="2325658" y="3793953"/>
              <a:chExt cx="1583521" cy="502474"/>
            </a:xfrm>
          </p:grpSpPr>
          <p:cxnSp>
            <p:nvCxnSpPr>
              <p:cNvPr id="71" name="Curved Connector 28">
                <a:extLst>
                  <a:ext uri="{FF2B5EF4-FFF2-40B4-BE49-F238E27FC236}">
                    <a16:creationId xmlns:a16="http://schemas.microsoft.com/office/drawing/2014/main" id="{32D5E841-87F9-41C8-B8C5-F42176340D7A}"/>
                  </a:ext>
                </a:extLst>
              </p:cNvPr>
              <p:cNvCxnSpPr/>
              <p:nvPr/>
            </p:nvCxnSpPr>
            <p:spPr>
              <a:xfrm>
                <a:off x="2325658" y="3793953"/>
                <a:ext cx="791759" cy="502474"/>
              </a:xfrm>
              <a:prstGeom prst="curvedConnector3">
                <a:avLst>
                  <a:gd name="adj1" fmla="val 40508"/>
                </a:avLst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29">
                <a:extLst>
                  <a:ext uri="{FF2B5EF4-FFF2-40B4-BE49-F238E27FC236}">
                    <a16:creationId xmlns:a16="http://schemas.microsoft.com/office/drawing/2014/main" id="{8873A4BD-FAA6-42E5-9FD0-DD2107C0A67B}"/>
                  </a:ext>
                </a:extLst>
              </p:cNvPr>
              <p:cNvCxnSpPr/>
              <p:nvPr/>
            </p:nvCxnSpPr>
            <p:spPr>
              <a:xfrm flipV="1">
                <a:off x="3117419" y="3793953"/>
                <a:ext cx="791760" cy="502474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9E2418E-DCA0-4418-9A4C-760B6856B32E}"/>
                </a:ext>
              </a:extLst>
            </p:cNvPr>
            <p:cNvSpPr/>
            <p:nvPr/>
          </p:nvSpPr>
          <p:spPr>
            <a:xfrm rot="1821347">
              <a:off x="10948845" y="1884401"/>
              <a:ext cx="609600" cy="43853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79CF6A-D1EF-4C91-BD2F-0AC7C8A3C7C9}"/>
                </a:ext>
              </a:extLst>
            </p:cNvPr>
            <p:cNvSpPr txBox="1"/>
            <p:nvPr/>
          </p:nvSpPr>
          <p:spPr>
            <a:xfrm>
              <a:off x="8875283" y="2216076"/>
              <a:ext cx="934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0894BC8-467C-406A-82D5-014CEE7630D5}"/>
                </a:ext>
              </a:extLst>
            </p:cNvPr>
            <p:cNvSpPr/>
            <p:nvPr/>
          </p:nvSpPr>
          <p:spPr>
            <a:xfrm>
              <a:off x="7366288" y="2925059"/>
              <a:ext cx="472927" cy="4729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D232984-65FE-437B-B9E3-7ED395005640}"/>
                </a:ext>
              </a:extLst>
            </p:cNvPr>
            <p:cNvSpPr/>
            <p:nvPr/>
          </p:nvSpPr>
          <p:spPr>
            <a:xfrm>
              <a:off x="9088863" y="292505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A395AC-C515-45F4-B347-9FC28AA6C2B6}"/>
                </a:ext>
              </a:extLst>
            </p:cNvPr>
            <p:cNvSpPr/>
            <p:nvPr/>
          </p:nvSpPr>
          <p:spPr>
            <a:xfrm>
              <a:off x="9950151" y="292505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9ABE96-6641-470A-9523-0517C46BCBE8}"/>
                </a:ext>
              </a:extLst>
            </p:cNvPr>
            <p:cNvSpPr/>
            <p:nvPr/>
          </p:nvSpPr>
          <p:spPr>
            <a:xfrm>
              <a:off x="8227575" y="292505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FAA77D1-7420-4A03-9A9B-FC8FFFEA7E05}"/>
                </a:ext>
              </a:extLst>
            </p:cNvPr>
            <p:cNvCxnSpPr>
              <a:stCxn id="48" idx="6"/>
              <a:endCxn id="46" idx="2"/>
            </p:cNvCxnSpPr>
            <p:nvPr/>
          </p:nvCxnSpPr>
          <p:spPr>
            <a:xfrm>
              <a:off x="8700503" y="316152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ACAE71-F7F9-4774-9BF4-68AB8093B9C5}"/>
                </a:ext>
              </a:extLst>
            </p:cNvPr>
            <p:cNvCxnSpPr>
              <a:stCxn id="46" idx="6"/>
              <a:endCxn id="47" idx="2"/>
            </p:cNvCxnSpPr>
            <p:nvPr/>
          </p:nvCxnSpPr>
          <p:spPr>
            <a:xfrm>
              <a:off x="9561790" y="316152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5EBF26-8398-43DA-9914-F4E00D145972}"/>
                </a:ext>
              </a:extLst>
            </p:cNvPr>
            <p:cNvSpPr txBox="1"/>
            <p:nvPr/>
          </p:nvSpPr>
          <p:spPr>
            <a:xfrm>
              <a:off x="7305328" y="2746023"/>
              <a:ext cx="4983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D2DC526-FA8F-4869-AA7D-21E78BF675E7}"/>
                </a:ext>
              </a:extLst>
            </p:cNvPr>
            <p:cNvGrpSpPr/>
            <p:nvPr/>
          </p:nvGrpSpPr>
          <p:grpSpPr>
            <a:xfrm flipV="1">
              <a:off x="7030840" y="2645688"/>
              <a:ext cx="1249648" cy="502474"/>
              <a:chOff x="2325658" y="3793953"/>
              <a:chExt cx="1583521" cy="502474"/>
            </a:xfrm>
          </p:grpSpPr>
          <p:cxnSp>
            <p:nvCxnSpPr>
              <p:cNvPr id="69" name="Curved Connector 42">
                <a:extLst>
                  <a:ext uri="{FF2B5EF4-FFF2-40B4-BE49-F238E27FC236}">
                    <a16:creationId xmlns:a16="http://schemas.microsoft.com/office/drawing/2014/main" id="{14265D29-9030-46F5-B0F2-B7B55371230F}"/>
                  </a:ext>
                </a:extLst>
              </p:cNvPr>
              <p:cNvCxnSpPr/>
              <p:nvPr/>
            </p:nvCxnSpPr>
            <p:spPr>
              <a:xfrm>
                <a:off x="2325658" y="3793953"/>
                <a:ext cx="791759" cy="502474"/>
              </a:xfrm>
              <a:prstGeom prst="curvedConnector3">
                <a:avLst>
                  <a:gd name="adj1" fmla="val 40508"/>
                </a:avLst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43">
                <a:extLst>
                  <a:ext uri="{FF2B5EF4-FFF2-40B4-BE49-F238E27FC236}">
                    <a16:creationId xmlns:a16="http://schemas.microsoft.com/office/drawing/2014/main" id="{32AE4CF5-DA8F-4586-AB9E-EFC74F9448B5}"/>
                  </a:ext>
                </a:extLst>
              </p:cNvPr>
              <p:cNvCxnSpPr/>
              <p:nvPr/>
            </p:nvCxnSpPr>
            <p:spPr>
              <a:xfrm flipV="1">
                <a:off x="3117419" y="3793953"/>
                <a:ext cx="791760" cy="502474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9B6EFA-9E36-46A5-B4E2-F29F97D516F3}"/>
                </a:ext>
              </a:extLst>
            </p:cNvPr>
            <p:cNvSpPr txBox="1"/>
            <p:nvPr/>
          </p:nvSpPr>
          <p:spPr>
            <a:xfrm>
              <a:off x="10907844" y="2799352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CC2EB5C-4B80-49F6-B65E-F6E4ECD8A2CC}"/>
                </a:ext>
              </a:extLst>
            </p:cNvPr>
            <p:cNvSpPr txBox="1"/>
            <p:nvPr/>
          </p:nvSpPr>
          <p:spPr>
            <a:xfrm>
              <a:off x="6837057" y="3703457"/>
              <a:ext cx="1223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create</a:t>
              </a:r>
              <a:br>
                <a:rPr lang="en-US" dirty="0"/>
              </a:br>
              <a:r>
                <a:rPr lang="en-US" dirty="0"/>
                <a:t>green </a:t>
              </a: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64CD9E-F7D7-4D36-83B2-463D059E808C}"/>
                </a:ext>
              </a:extLst>
            </p:cNvPr>
            <p:cNvSpPr txBox="1"/>
            <p:nvPr/>
          </p:nvSpPr>
          <p:spPr>
            <a:xfrm>
              <a:off x="7974995" y="3709807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resize</a:t>
              </a:r>
              <a:br>
                <a:rPr lang="en-US" dirty="0"/>
              </a:b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0D8C7EF-0DFE-4160-AE23-685793882BBE}"/>
                </a:ext>
              </a:extLst>
            </p:cNvPr>
            <p:cNvSpPr txBox="1"/>
            <p:nvPr/>
          </p:nvSpPr>
          <p:spPr>
            <a:xfrm>
              <a:off x="8895542" y="3703457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make</a:t>
              </a:r>
              <a:br>
                <a:rPr lang="en-US" dirty="0"/>
              </a:br>
              <a:r>
                <a:rPr lang="en-US" dirty="0"/>
                <a:t>blue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296933-4D53-4497-8733-1201097D055B}"/>
                </a:ext>
              </a:extLst>
            </p:cNvPr>
            <p:cNvSpPr txBox="1"/>
            <p:nvPr/>
          </p:nvSpPr>
          <p:spPr>
            <a:xfrm>
              <a:off x="9691493" y="3709807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make</a:t>
              </a:r>
              <a:br>
                <a:rPr lang="en-US" dirty="0"/>
              </a:br>
              <a:r>
                <a:rPr lang="en-US" dirty="0"/>
                <a:t>red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505DC3-FCC5-4C4B-945D-35DE2F54A927}"/>
                </a:ext>
              </a:extLst>
            </p:cNvPr>
            <p:cNvSpPr/>
            <p:nvPr/>
          </p:nvSpPr>
          <p:spPr>
            <a:xfrm>
              <a:off x="9068519" y="4583780"/>
              <a:ext cx="472927" cy="4729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1495EE-6460-474B-A364-B50CF4BBFFA0}"/>
                </a:ext>
              </a:extLst>
            </p:cNvPr>
            <p:cNvSpPr txBox="1"/>
            <p:nvPr/>
          </p:nvSpPr>
          <p:spPr>
            <a:xfrm>
              <a:off x="9043143" y="4400890"/>
              <a:ext cx="4983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Source Code Pro Light" panose="020B0409030403020204" pitchFamily="49" charset="0"/>
                </a:rPr>
                <a:t>X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F0415A-A7CB-478B-891B-881DF2A02592}"/>
                </a:ext>
              </a:extLst>
            </p:cNvPr>
            <p:cNvSpPr/>
            <p:nvPr/>
          </p:nvSpPr>
          <p:spPr>
            <a:xfrm>
              <a:off x="7345944" y="458378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39DE8A-6654-45C9-8432-E7C63DEE7E78}"/>
                </a:ext>
              </a:extLst>
            </p:cNvPr>
            <p:cNvSpPr/>
            <p:nvPr/>
          </p:nvSpPr>
          <p:spPr>
            <a:xfrm>
              <a:off x="9929807" y="458378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958C982-4FD1-4278-8DB0-3A8C7C9CDCDD}"/>
                </a:ext>
              </a:extLst>
            </p:cNvPr>
            <p:cNvSpPr/>
            <p:nvPr/>
          </p:nvSpPr>
          <p:spPr>
            <a:xfrm>
              <a:off x="8207232" y="458378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721ADB8-6F6B-4172-99A4-7149C21BDDFB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7818871" y="4820244"/>
              <a:ext cx="38836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78FB1F1-336C-488F-8A2F-A25FEF7D4814}"/>
                </a:ext>
              </a:extLst>
            </p:cNvPr>
            <p:cNvGrpSpPr/>
            <p:nvPr/>
          </p:nvGrpSpPr>
          <p:grpSpPr>
            <a:xfrm flipV="1">
              <a:off x="8680159" y="4360589"/>
              <a:ext cx="1249648" cy="502474"/>
              <a:chOff x="2325658" y="3793953"/>
              <a:chExt cx="1583521" cy="502474"/>
            </a:xfrm>
          </p:grpSpPr>
          <p:cxnSp>
            <p:nvCxnSpPr>
              <p:cNvPr id="67" name="Curved Connector 64">
                <a:extLst>
                  <a:ext uri="{FF2B5EF4-FFF2-40B4-BE49-F238E27FC236}">
                    <a16:creationId xmlns:a16="http://schemas.microsoft.com/office/drawing/2014/main" id="{A8BB7C2E-4636-49A7-8D76-DDF4C5B3C0A0}"/>
                  </a:ext>
                </a:extLst>
              </p:cNvPr>
              <p:cNvCxnSpPr/>
              <p:nvPr/>
            </p:nvCxnSpPr>
            <p:spPr>
              <a:xfrm>
                <a:off x="2325658" y="3793953"/>
                <a:ext cx="791759" cy="502474"/>
              </a:xfrm>
              <a:prstGeom prst="curvedConnector3">
                <a:avLst>
                  <a:gd name="adj1" fmla="val 40508"/>
                </a:avLst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5">
                <a:extLst>
                  <a:ext uri="{FF2B5EF4-FFF2-40B4-BE49-F238E27FC236}">
                    <a16:creationId xmlns:a16="http://schemas.microsoft.com/office/drawing/2014/main" id="{8488D5BA-678D-424B-BF2D-011DC67AEF75}"/>
                  </a:ext>
                </a:extLst>
              </p:cNvPr>
              <p:cNvCxnSpPr/>
              <p:nvPr/>
            </p:nvCxnSpPr>
            <p:spPr>
              <a:xfrm flipV="1">
                <a:off x="3117419" y="3793953"/>
                <a:ext cx="791760" cy="502474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FF6D453-F802-4204-A467-7B0B0FD1C0FD}"/>
                </a:ext>
              </a:extLst>
            </p:cNvPr>
            <p:cNvSpPr txBox="1"/>
            <p:nvPr/>
          </p:nvSpPr>
          <p:spPr>
            <a:xfrm>
              <a:off x="8890523" y="4928796"/>
              <a:ext cx="934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B00A09-72F3-4225-8BB7-A8BD995E2A53}"/>
                </a:ext>
              </a:extLst>
            </p:cNvPr>
            <p:cNvSpPr txBox="1"/>
            <p:nvPr/>
          </p:nvSpPr>
          <p:spPr>
            <a:xfrm>
              <a:off x="10907844" y="4400890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88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Undo Models: Script,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other examples of intertwined operations</a:t>
            </a:r>
          </a:p>
          <a:p>
            <a:pPr lvl="1"/>
            <a:r>
              <a:rPr lang="en-US" dirty="0"/>
              <a:t>Not always clear what the user would want</a:t>
            </a:r>
          </a:p>
          <a:p>
            <a:r>
              <a:rPr lang="en-US" dirty="0"/>
              <a:t>Can also support “insert” operation into history</a:t>
            </a:r>
          </a:p>
          <a:p>
            <a:pPr lvl="1"/>
            <a:r>
              <a:rPr lang="en-US" dirty="0"/>
              <a:t>Undo back to that point, do the new operation, then redo all subsequent operations</a:t>
            </a:r>
          </a:p>
          <a:p>
            <a:pPr lvl="1"/>
            <a:r>
              <a:rPr lang="en-US" dirty="0"/>
              <a:t>Also can be unclear what it means in many situations</a:t>
            </a:r>
          </a:p>
          <a:p>
            <a:pPr lvl="2"/>
            <a:r>
              <a:rPr lang="en-US" dirty="0"/>
              <a:t>If create an object, do future operations include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17" y="206175"/>
            <a:ext cx="6264666" cy="603286"/>
          </a:xfrm>
        </p:spPr>
        <p:txBody>
          <a:bodyPr/>
          <a:lstStyle/>
          <a:p>
            <a:r>
              <a:rPr lang="en-US" sz="2400" dirty="0"/>
              <a:t>Direct Selective Undo or Inverse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05" y="962446"/>
            <a:ext cx="5603510" cy="5606798"/>
          </a:xfrm>
        </p:spPr>
        <p:txBody>
          <a:bodyPr>
            <a:normAutofit/>
          </a:bodyPr>
          <a:lstStyle/>
          <a:p>
            <a:r>
              <a:rPr lang="en-US" sz="2400" dirty="0"/>
              <a:t>Gina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600" dirty="0"/>
              <a:t>Thomas </a:t>
            </a:r>
            <a:r>
              <a:rPr lang="en-US" sz="1600" dirty="0" err="1"/>
              <a:t>Berlage</a:t>
            </a:r>
            <a:r>
              <a:rPr lang="en-US" sz="1600" dirty="0"/>
              <a:t>. “A Selective Undo Mechanism for Graphical User  Interfaces Based on Command Objects,” </a:t>
            </a:r>
            <a:r>
              <a:rPr lang="en-US" sz="1600" i="1" dirty="0"/>
              <a:t>ACM </a:t>
            </a:r>
            <a:r>
              <a:rPr lang="en-US" sz="1800" i="1" dirty="0"/>
              <a:t>Transactions</a:t>
            </a:r>
            <a:r>
              <a:rPr lang="en-US" sz="1600" i="1" dirty="0"/>
              <a:t> on Computer Human Interaction. Sep. 1994. vol. 1, no. 3. pp. 269-294. </a:t>
            </a:r>
          </a:p>
          <a:p>
            <a:r>
              <a:rPr lang="en-US" sz="2400" dirty="0"/>
              <a:t>Perform </a:t>
            </a:r>
            <a:r>
              <a:rPr lang="en-US" sz="2400" dirty="0">
                <a:solidFill>
                  <a:schemeClr val="accent6"/>
                </a:solidFill>
              </a:rPr>
              <a:t>inverse</a:t>
            </a:r>
            <a:r>
              <a:rPr lang="en-US" sz="2400" dirty="0"/>
              <a:t> of selected operation</a:t>
            </a:r>
          </a:p>
          <a:p>
            <a:r>
              <a:rPr lang="en-US" sz="2400" dirty="0"/>
              <a:t>Put at end of undo stack</a:t>
            </a:r>
          </a:p>
          <a:p>
            <a:r>
              <a:rPr lang="en-US" sz="2400" dirty="0"/>
              <a:t>Almost anything can be undone</a:t>
            </a:r>
          </a:p>
          <a:p>
            <a:r>
              <a:rPr lang="en-US" sz="2400" dirty="0"/>
              <a:t>Meaning determined by what is “useful” and appropriate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66FAA-56F4-4FBF-A3AB-FD66A48BF154}"/>
              </a:ext>
            </a:extLst>
          </p:cNvPr>
          <p:cNvGrpSpPr/>
          <p:nvPr/>
        </p:nvGrpSpPr>
        <p:grpSpPr>
          <a:xfrm>
            <a:off x="6097392" y="962445"/>
            <a:ext cx="5576474" cy="4730050"/>
            <a:chOff x="5971577" y="218893"/>
            <a:chExt cx="6007588" cy="50957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3B9F553-79AB-4EB8-9433-8B77A584A904}"/>
                </a:ext>
              </a:extLst>
            </p:cNvPr>
            <p:cNvSpPr/>
            <p:nvPr/>
          </p:nvSpPr>
          <p:spPr>
            <a:xfrm>
              <a:off x="8528627" y="1871060"/>
              <a:ext cx="472927" cy="4729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388C86D-D3F9-48DE-8F4E-59869C427EDD}"/>
                </a:ext>
              </a:extLst>
            </p:cNvPr>
            <p:cNvSpPr/>
            <p:nvPr/>
          </p:nvSpPr>
          <p:spPr>
            <a:xfrm>
              <a:off x="6806052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CEC8114-C104-486A-8211-F1C31527029D}"/>
                </a:ext>
              </a:extLst>
            </p:cNvPr>
            <p:cNvSpPr/>
            <p:nvPr/>
          </p:nvSpPr>
          <p:spPr>
            <a:xfrm>
              <a:off x="9389915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8FCCE17-E8E5-4C27-9001-A1C5F28B984C}"/>
                </a:ext>
              </a:extLst>
            </p:cNvPr>
            <p:cNvSpPr/>
            <p:nvPr/>
          </p:nvSpPr>
          <p:spPr>
            <a:xfrm>
              <a:off x="7667340" y="187106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D692BCDB-FC35-4DEC-93E6-7F9C53C4FB35}"/>
                </a:ext>
              </a:extLst>
            </p:cNvPr>
            <p:cNvCxnSpPr>
              <a:stCxn id="175" idx="6"/>
              <a:endCxn id="177" idx="2"/>
            </p:cNvCxnSpPr>
            <p:nvPr/>
          </p:nvCxnSpPr>
          <p:spPr>
            <a:xfrm>
              <a:off x="7278979" y="2107524"/>
              <a:ext cx="38836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0C9D623-72A0-477D-B393-0E170547B8CB}"/>
                </a:ext>
              </a:extLst>
            </p:cNvPr>
            <p:cNvSpPr/>
            <p:nvPr/>
          </p:nvSpPr>
          <p:spPr>
            <a:xfrm>
              <a:off x="6780676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E81080A-4B90-4CF6-83BA-DF3821A65A88}"/>
                </a:ext>
              </a:extLst>
            </p:cNvPr>
            <p:cNvSpPr/>
            <p:nvPr/>
          </p:nvSpPr>
          <p:spPr>
            <a:xfrm>
              <a:off x="8503251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BF69231-067C-4B32-8110-E846FA6EF75A}"/>
                </a:ext>
              </a:extLst>
            </p:cNvPr>
            <p:cNvSpPr/>
            <p:nvPr/>
          </p:nvSpPr>
          <p:spPr>
            <a:xfrm>
              <a:off x="9364539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0E3D561-E97F-4246-8DF8-63334E136BD6}"/>
                </a:ext>
              </a:extLst>
            </p:cNvPr>
            <p:cNvSpPr/>
            <p:nvPr/>
          </p:nvSpPr>
          <p:spPr>
            <a:xfrm>
              <a:off x="7641963" y="83717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415E0DE7-BF62-41C7-90F9-1CA1EDAC72A9}"/>
                </a:ext>
              </a:extLst>
            </p:cNvPr>
            <p:cNvCxnSpPr>
              <a:stCxn id="179" idx="6"/>
              <a:endCxn id="182" idx="2"/>
            </p:cNvCxnSpPr>
            <p:nvPr/>
          </p:nvCxnSpPr>
          <p:spPr>
            <a:xfrm>
              <a:off x="7253603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519D27ED-E83F-4593-994E-59303F0A737F}"/>
                </a:ext>
              </a:extLst>
            </p:cNvPr>
            <p:cNvCxnSpPr>
              <a:stCxn id="182" idx="6"/>
              <a:endCxn id="180" idx="2"/>
            </p:cNvCxnSpPr>
            <p:nvPr/>
          </p:nvCxnSpPr>
          <p:spPr>
            <a:xfrm>
              <a:off x="8114891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42744968-72E8-4CF0-BA83-77D5B8C253AA}"/>
                </a:ext>
              </a:extLst>
            </p:cNvPr>
            <p:cNvCxnSpPr>
              <a:stCxn id="180" idx="6"/>
              <a:endCxn id="181" idx="2"/>
            </p:cNvCxnSpPr>
            <p:nvPr/>
          </p:nvCxnSpPr>
          <p:spPr>
            <a:xfrm>
              <a:off x="8976178" y="107364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E0956C8-BAC4-4CC5-BF7D-AB54D60B0BAC}"/>
                </a:ext>
              </a:extLst>
            </p:cNvPr>
            <p:cNvSpPr txBox="1"/>
            <p:nvPr/>
          </p:nvSpPr>
          <p:spPr>
            <a:xfrm>
              <a:off x="6265115" y="218893"/>
              <a:ext cx="1317994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create</a:t>
              </a:r>
              <a:br>
                <a:rPr lang="en-US" dirty="0"/>
              </a:br>
              <a:r>
                <a:rPr lang="en-US" dirty="0"/>
                <a:t>green </a:t>
              </a: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42CCD8C-2BF3-4D9A-BF30-A8573E12E7EC}"/>
                </a:ext>
              </a:extLst>
            </p:cNvPr>
            <p:cNvSpPr txBox="1"/>
            <p:nvPr/>
          </p:nvSpPr>
          <p:spPr>
            <a:xfrm>
              <a:off x="7419410" y="225243"/>
              <a:ext cx="862085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resize</a:t>
              </a:r>
              <a:br>
                <a:rPr lang="en-US" dirty="0"/>
              </a:b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888E21B-3008-4E16-92D0-1EB54982F119}"/>
                </a:ext>
              </a:extLst>
            </p:cNvPr>
            <p:cNvSpPr txBox="1"/>
            <p:nvPr/>
          </p:nvSpPr>
          <p:spPr>
            <a:xfrm>
              <a:off x="8341941" y="218893"/>
              <a:ext cx="806822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make</a:t>
              </a:r>
              <a:br>
                <a:rPr lang="en-US" dirty="0"/>
              </a:br>
              <a:r>
                <a:rPr lang="en-US" dirty="0"/>
                <a:t>blue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1A6C5A6-0BF7-40B2-8A99-AE6FFE36CA35}"/>
                </a:ext>
              </a:extLst>
            </p:cNvPr>
            <p:cNvSpPr txBox="1"/>
            <p:nvPr/>
          </p:nvSpPr>
          <p:spPr>
            <a:xfrm>
              <a:off x="9124075" y="225243"/>
              <a:ext cx="834454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rotate</a:t>
              </a:r>
              <a:br>
                <a:rPr lang="en-US" dirty="0"/>
              </a:b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62F66B1-F20F-4997-A39E-0406C9003FCF}"/>
                </a:ext>
              </a:extLst>
            </p:cNvPr>
            <p:cNvSpPr/>
            <p:nvPr/>
          </p:nvSpPr>
          <p:spPr>
            <a:xfrm rot="1821347">
              <a:off x="11053777" y="871574"/>
              <a:ext cx="609600" cy="43853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17026AD-470B-4015-81BC-ABA687779978}"/>
                </a:ext>
              </a:extLst>
            </p:cNvPr>
            <p:cNvSpPr txBox="1"/>
            <p:nvPr/>
          </p:nvSpPr>
          <p:spPr>
            <a:xfrm>
              <a:off x="5971577" y="871574"/>
              <a:ext cx="591973" cy="444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sz="1400" dirty="0"/>
            </a:p>
            <a:p>
              <a:r>
                <a:rPr lang="en-US" dirty="0"/>
                <a:t>2a)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sz="1400" dirty="0"/>
            </a:p>
            <a:p>
              <a:r>
                <a:rPr lang="en-US" dirty="0"/>
                <a:t>2b)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br>
                <a:rPr lang="en-US" dirty="0"/>
              </a:br>
              <a:r>
                <a:rPr lang="en-US" dirty="0"/>
                <a:t>1x)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F93FB38-528B-403F-8E93-2F14F0A5C3C8}"/>
                </a:ext>
              </a:extLst>
            </p:cNvPr>
            <p:cNvSpPr/>
            <p:nvPr/>
          </p:nvSpPr>
          <p:spPr>
            <a:xfrm rot="1821347">
              <a:off x="11053775" y="1884401"/>
              <a:ext cx="609600" cy="43853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2B9230-3B82-4738-9C7C-A1FB2941864F}"/>
                </a:ext>
              </a:extLst>
            </p:cNvPr>
            <p:cNvSpPr txBox="1"/>
            <p:nvPr/>
          </p:nvSpPr>
          <p:spPr>
            <a:xfrm>
              <a:off x="8349778" y="1512175"/>
              <a:ext cx="1007145" cy="497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C10D478E-8355-42DF-80EA-59E27FEF58D4}"/>
                </a:ext>
              </a:extLst>
            </p:cNvPr>
            <p:cNvSpPr/>
            <p:nvPr/>
          </p:nvSpPr>
          <p:spPr>
            <a:xfrm>
              <a:off x="6841636" y="2925059"/>
              <a:ext cx="472927" cy="4729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05FBD00-A72E-4632-A3B9-5C73037DFC76}"/>
                </a:ext>
              </a:extLst>
            </p:cNvPr>
            <p:cNvSpPr/>
            <p:nvPr/>
          </p:nvSpPr>
          <p:spPr>
            <a:xfrm>
              <a:off x="8564211" y="292505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ED4D78D9-989D-4385-A6B0-672E7938A65B}"/>
                </a:ext>
              </a:extLst>
            </p:cNvPr>
            <p:cNvSpPr/>
            <p:nvPr/>
          </p:nvSpPr>
          <p:spPr>
            <a:xfrm>
              <a:off x="9425499" y="292505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D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B16AD1A-FFAD-49E7-9B51-E6465AE1122C}"/>
                </a:ext>
              </a:extLst>
            </p:cNvPr>
            <p:cNvSpPr/>
            <p:nvPr/>
          </p:nvSpPr>
          <p:spPr>
            <a:xfrm>
              <a:off x="7702923" y="2925059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1EE6B21B-B204-4D97-A9B5-74E5515BD408}"/>
                </a:ext>
              </a:extLst>
            </p:cNvPr>
            <p:cNvCxnSpPr>
              <a:stCxn id="197" idx="6"/>
              <a:endCxn id="195" idx="2"/>
            </p:cNvCxnSpPr>
            <p:nvPr/>
          </p:nvCxnSpPr>
          <p:spPr>
            <a:xfrm>
              <a:off x="8175851" y="316152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E8415300-6428-4E06-8D81-A503BECBA2A4}"/>
                </a:ext>
              </a:extLst>
            </p:cNvPr>
            <p:cNvCxnSpPr>
              <a:stCxn id="195" idx="6"/>
              <a:endCxn id="196" idx="2"/>
            </p:cNvCxnSpPr>
            <p:nvPr/>
          </p:nvCxnSpPr>
          <p:spPr>
            <a:xfrm>
              <a:off x="9037138" y="3161523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A06892C-E0A8-4802-B218-5F2FC41E9F67}"/>
                </a:ext>
              </a:extLst>
            </p:cNvPr>
            <p:cNvSpPr txBox="1"/>
            <p:nvPr/>
          </p:nvSpPr>
          <p:spPr>
            <a:xfrm>
              <a:off x="6265115" y="3703456"/>
              <a:ext cx="1317994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create</a:t>
              </a:r>
              <a:br>
                <a:rPr lang="en-US" dirty="0"/>
              </a:br>
              <a:r>
                <a:rPr lang="en-US" dirty="0"/>
                <a:t>green </a:t>
              </a: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72927E4-2B2B-4BF1-B7EF-5ECA05CBBEB3}"/>
                </a:ext>
              </a:extLst>
            </p:cNvPr>
            <p:cNvSpPr txBox="1"/>
            <p:nvPr/>
          </p:nvSpPr>
          <p:spPr>
            <a:xfrm>
              <a:off x="7419410" y="3709807"/>
              <a:ext cx="862085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resize</a:t>
              </a:r>
              <a:br>
                <a:rPr lang="en-US" dirty="0"/>
              </a:br>
              <a:r>
                <a:rPr lang="en-US" dirty="0" err="1"/>
                <a:t>rect</a:t>
              </a:r>
              <a:endParaRPr lang="en-US" dirty="0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F7BE15B-DDE8-4165-852C-38EE37A7F1FB}"/>
                </a:ext>
              </a:extLst>
            </p:cNvPr>
            <p:cNvSpPr txBox="1"/>
            <p:nvPr/>
          </p:nvSpPr>
          <p:spPr>
            <a:xfrm>
              <a:off x="8341941" y="3703456"/>
              <a:ext cx="806822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make</a:t>
              </a:r>
              <a:br>
                <a:rPr lang="en-US" dirty="0"/>
              </a:br>
              <a:r>
                <a:rPr lang="en-US" dirty="0"/>
                <a:t>blue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A78540BC-93F7-4566-9056-7557AE97D409}"/>
                </a:ext>
              </a:extLst>
            </p:cNvPr>
            <p:cNvSpPr txBox="1"/>
            <p:nvPr/>
          </p:nvSpPr>
          <p:spPr>
            <a:xfrm>
              <a:off x="9137892" y="3709807"/>
              <a:ext cx="806823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make</a:t>
              </a:r>
              <a:br>
                <a:rPr lang="en-US" dirty="0"/>
              </a:br>
              <a:r>
                <a:rPr lang="en-US" dirty="0"/>
                <a:t>red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793DA22-29A4-47F0-89D0-9E1399FDD15D}"/>
                </a:ext>
              </a:extLst>
            </p:cNvPr>
            <p:cNvSpPr/>
            <p:nvPr/>
          </p:nvSpPr>
          <p:spPr>
            <a:xfrm>
              <a:off x="8543867" y="4583780"/>
              <a:ext cx="472927" cy="4729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519363A-C772-4F4C-96A1-EC8D51BAA840}"/>
                </a:ext>
              </a:extLst>
            </p:cNvPr>
            <p:cNvSpPr/>
            <p:nvPr/>
          </p:nvSpPr>
          <p:spPr>
            <a:xfrm>
              <a:off x="6821292" y="458378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A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4E064DD1-DDBB-4FD5-BD26-2F19482117AE}"/>
                </a:ext>
              </a:extLst>
            </p:cNvPr>
            <p:cNvSpPr/>
            <p:nvPr/>
          </p:nvSpPr>
          <p:spPr>
            <a:xfrm>
              <a:off x="9405155" y="458378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D’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8E70563-B1D2-4AAB-BEDB-C3D297E22C0C}"/>
                </a:ext>
              </a:extLst>
            </p:cNvPr>
            <p:cNvSpPr/>
            <p:nvPr/>
          </p:nvSpPr>
          <p:spPr>
            <a:xfrm>
              <a:off x="7682580" y="4583780"/>
              <a:ext cx="472927" cy="4729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B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ED91BF3F-E716-4528-8637-C0EBEA5FF538}"/>
                </a:ext>
              </a:extLst>
            </p:cNvPr>
            <p:cNvCxnSpPr>
              <a:stCxn id="205" idx="6"/>
              <a:endCxn id="207" idx="2"/>
            </p:cNvCxnSpPr>
            <p:nvPr/>
          </p:nvCxnSpPr>
          <p:spPr>
            <a:xfrm>
              <a:off x="7294219" y="4820244"/>
              <a:ext cx="38836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149A000-BA3B-45F1-B660-8872CB2510EF}"/>
                </a:ext>
              </a:extLst>
            </p:cNvPr>
            <p:cNvSpPr txBox="1"/>
            <p:nvPr/>
          </p:nvSpPr>
          <p:spPr>
            <a:xfrm>
              <a:off x="8383285" y="4239127"/>
              <a:ext cx="1007145" cy="497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73058F89-A9B7-45BA-AB53-397E36D84D92}"/>
                </a:ext>
              </a:extLst>
            </p:cNvPr>
            <p:cNvCxnSpPr/>
            <p:nvPr/>
          </p:nvCxnSpPr>
          <p:spPr>
            <a:xfrm>
              <a:off x="8133739" y="2103667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83287ECE-2715-4547-8F79-54E6F703008F}"/>
                </a:ext>
              </a:extLst>
            </p:cNvPr>
            <p:cNvCxnSpPr/>
            <p:nvPr/>
          </p:nvCxnSpPr>
          <p:spPr>
            <a:xfrm>
              <a:off x="8995026" y="2103667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5C785F02-35B9-4AED-8658-D5552817E3E9}"/>
                </a:ext>
              </a:extLst>
            </p:cNvPr>
            <p:cNvCxnSpPr>
              <a:cxnSpLocks/>
              <a:endCxn id="213" idx="2"/>
            </p:cNvCxnSpPr>
            <p:nvPr/>
          </p:nvCxnSpPr>
          <p:spPr>
            <a:xfrm>
              <a:off x="9862843" y="2102976"/>
              <a:ext cx="38836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7E21FC6-A637-49C0-8D57-7202CC85403E}"/>
                </a:ext>
              </a:extLst>
            </p:cNvPr>
            <p:cNvSpPr/>
            <p:nvPr/>
          </p:nvSpPr>
          <p:spPr>
            <a:xfrm>
              <a:off x="10251203" y="1866512"/>
              <a:ext cx="472927" cy="47292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C’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D46346D-2548-44FF-9460-3A4F2F5E55F7}"/>
                </a:ext>
              </a:extLst>
            </p:cNvPr>
            <p:cNvSpPr txBox="1"/>
            <p:nvPr/>
          </p:nvSpPr>
          <p:spPr>
            <a:xfrm>
              <a:off x="9677659" y="1224427"/>
              <a:ext cx="1587395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undo make</a:t>
              </a:r>
              <a:br>
                <a:rPr lang="en-US" dirty="0"/>
              </a:br>
              <a:r>
                <a:rPr lang="en-US" dirty="0"/>
                <a:t>blue = green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503698A4-CE2C-4140-A5DA-3B16DDA73141}"/>
                </a:ext>
              </a:extLst>
            </p:cNvPr>
            <p:cNvCxnSpPr/>
            <p:nvPr/>
          </p:nvCxnSpPr>
          <p:spPr>
            <a:xfrm>
              <a:off x="7316914" y="3184072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8994849B-BB24-421E-B8CE-9945BAA3BAB2}"/>
                </a:ext>
              </a:extLst>
            </p:cNvPr>
            <p:cNvCxnSpPr>
              <a:endCxn id="217" idx="2"/>
            </p:cNvCxnSpPr>
            <p:nvPr/>
          </p:nvCxnSpPr>
          <p:spPr>
            <a:xfrm>
              <a:off x="9898427" y="3161523"/>
              <a:ext cx="38836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A2A6854-4851-4E9A-B84A-60CA8F885D2C}"/>
                </a:ext>
              </a:extLst>
            </p:cNvPr>
            <p:cNvSpPr/>
            <p:nvPr/>
          </p:nvSpPr>
          <p:spPr>
            <a:xfrm>
              <a:off x="10286787" y="2925059"/>
              <a:ext cx="472927" cy="47292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A’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578B093-F314-4A6B-9216-9F74126BD616}"/>
                </a:ext>
              </a:extLst>
            </p:cNvPr>
            <p:cNvSpPr txBox="1"/>
            <p:nvPr/>
          </p:nvSpPr>
          <p:spPr>
            <a:xfrm>
              <a:off x="9738545" y="2319566"/>
              <a:ext cx="1511409" cy="6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undo create</a:t>
              </a:r>
              <a:br>
                <a:rPr lang="en-US" dirty="0"/>
              </a:br>
              <a:r>
                <a:rPr lang="en-US" dirty="0"/>
                <a:t>= delete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81B6168-237D-446D-BEE3-B948B871E003}"/>
                </a:ext>
              </a:extLst>
            </p:cNvPr>
            <p:cNvSpPr txBox="1"/>
            <p:nvPr/>
          </p:nvSpPr>
          <p:spPr>
            <a:xfrm>
              <a:off x="6611824" y="2578651"/>
              <a:ext cx="1007145" cy="497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undo</a:t>
              </a:r>
            </a:p>
          </p:txBody>
        </p:sp>
        <p:pic>
          <p:nvPicPr>
            <p:cNvPr id="220" name="Picture 4" descr="Free Poof Cliparts, Download Free Clip Art, Free Clip Art on Clipart Library">
              <a:extLst>
                <a:ext uri="{FF2B5EF4-FFF2-40B4-BE49-F238E27FC236}">
                  <a16:creationId xmlns:a16="http://schemas.microsoft.com/office/drawing/2014/main" id="{9DF43C4F-8CA5-4A08-BC8F-DB9F73796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844" y="2771850"/>
              <a:ext cx="1071321" cy="84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CCE944D5-AE84-422B-9A1C-4BABF394D37A}"/>
                </a:ext>
              </a:extLst>
            </p:cNvPr>
            <p:cNvCxnSpPr/>
            <p:nvPr/>
          </p:nvCxnSpPr>
          <p:spPr>
            <a:xfrm>
              <a:off x="8175851" y="4791359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9CF49621-CD2F-40BF-9E8E-AE04E495AE8C}"/>
                </a:ext>
              </a:extLst>
            </p:cNvPr>
            <p:cNvCxnSpPr/>
            <p:nvPr/>
          </p:nvCxnSpPr>
          <p:spPr>
            <a:xfrm>
              <a:off x="9037138" y="4791359"/>
              <a:ext cx="3883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FE145564-75A0-42D9-AFF5-C359DB42B2BC}"/>
                </a:ext>
              </a:extLst>
            </p:cNvPr>
            <p:cNvCxnSpPr/>
            <p:nvPr/>
          </p:nvCxnSpPr>
          <p:spPr>
            <a:xfrm>
              <a:off x="6352288" y="3703457"/>
              <a:ext cx="39344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156E8D21-A00E-4816-849A-3C181420EAF7}"/>
                </a:ext>
              </a:extLst>
            </p:cNvPr>
            <p:cNvCxnSpPr>
              <a:endCxn id="225" idx="2"/>
            </p:cNvCxnSpPr>
            <p:nvPr/>
          </p:nvCxnSpPr>
          <p:spPr>
            <a:xfrm>
              <a:off x="9898427" y="4798389"/>
              <a:ext cx="38836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D3D5EF6-C811-4FE2-B244-77A00E483E92}"/>
                </a:ext>
              </a:extLst>
            </p:cNvPr>
            <p:cNvSpPr/>
            <p:nvPr/>
          </p:nvSpPr>
          <p:spPr>
            <a:xfrm>
              <a:off x="10286787" y="4561925"/>
              <a:ext cx="472927" cy="47292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C’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AD97780C-2DB0-4805-B57A-4965C58E902F}"/>
                </a:ext>
              </a:extLst>
            </p:cNvPr>
            <p:cNvSpPr txBox="1"/>
            <p:nvPr/>
          </p:nvSpPr>
          <p:spPr>
            <a:xfrm>
              <a:off x="9931714" y="3868270"/>
              <a:ext cx="1656001" cy="69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undo make</a:t>
              </a:r>
              <a:br>
                <a:rPr lang="en-US" dirty="0"/>
              </a:br>
              <a:r>
                <a:rPr lang="en-US" dirty="0"/>
                <a:t>blue = green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C022374-C054-4130-89EA-487C0EB6BBB6}"/>
                </a:ext>
              </a:extLst>
            </p:cNvPr>
            <p:cNvSpPr/>
            <p:nvPr/>
          </p:nvSpPr>
          <p:spPr>
            <a:xfrm rot="5400000">
              <a:off x="11212714" y="4572092"/>
              <a:ext cx="609600" cy="43853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754E-446F-4A88-2DC5-1406F6B3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52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40" y="122239"/>
            <a:ext cx="9053660" cy="735011"/>
          </a:xfrm>
        </p:spPr>
        <p:txBody>
          <a:bodyPr/>
          <a:lstStyle/>
          <a:p>
            <a:r>
              <a:rPr lang="en-US" dirty="0"/>
              <a:t>Adobe </a:t>
            </a:r>
            <a:r>
              <a:rPr lang="en-US" dirty="0" err="1"/>
              <a:t>PhotoShop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21" y="862175"/>
            <a:ext cx="9584679" cy="4411662"/>
          </a:xfrm>
        </p:spPr>
        <p:txBody>
          <a:bodyPr/>
          <a:lstStyle/>
          <a:p>
            <a:r>
              <a:rPr lang="en-US" dirty="0"/>
              <a:t>History pane displays previous operations</a:t>
            </a:r>
          </a:p>
          <a:p>
            <a:r>
              <a:rPr lang="en-US" dirty="0"/>
              <a:t>^Z – one-level undo that toggles undo/redo – until V2019</a:t>
            </a:r>
          </a:p>
          <a:p>
            <a:r>
              <a:rPr lang="en-US" dirty="0"/>
              <a:t>Also Shift-^Z, Alt-^Z - linear undo forwards and backwards</a:t>
            </a:r>
          </a:p>
          <a:p>
            <a:pPr lvl="1"/>
            <a:r>
              <a:rPr lang="en-US" dirty="0"/>
              <a:t>Redo list erased on new operations</a:t>
            </a:r>
          </a:p>
          <a:p>
            <a:r>
              <a:rPr lang="en-US" dirty="0"/>
              <a:t>“History brush”</a:t>
            </a:r>
          </a:p>
          <a:p>
            <a:pPr lvl="1"/>
            <a:r>
              <a:rPr lang="en-US" dirty="0"/>
              <a:t>Select point in past and brush area – returns to </a:t>
            </a:r>
            <a:br>
              <a:rPr lang="en-US" dirty="0"/>
            </a:br>
            <a:r>
              <a:rPr lang="en-US" dirty="0"/>
              <a:t>the way it was in the past</a:t>
            </a:r>
          </a:p>
          <a:p>
            <a:pPr lvl="1"/>
            <a:r>
              <a:rPr lang="en-US" dirty="0"/>
              <a:t>Can’t “skip” operations</a:t>
            </a:r>
          </a:p>
          <a:p>
            <a:pPr lvl="1"/>
            <a:r>
              <a:rPr lang="en-US" dirty="0"/>
              <a:t>Is selective by region, but not by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30722" name="Picture 2" descr="C:\Users\bam\AppData\Local\Temp\SNAGHTMLa4e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402" y="2065999"/>
            <a:ext cx="5117085" cy="4540989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059" y="4551401"/>
            <a:ext cx="3930373" cy="175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580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D02D-55F1-48A5-8EF3-E1EED2BB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view in Fusion 360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8169-8F75-48E4-BA79-B4D908739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Fusion 360 (a CAD software) from </a:t>
            </a:r>
            <a:r>
              <a:rPr lang="en-US" dirty="0" err="1"/>
              <a:t>AutoDesk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https://www.autodesk.com/products/fusion-360/blog/master-the-timeline-browser-preferences/</a:t>
            </a:r>
            <a:r>
              <a:rPr lang="en-US" dirty="0"/>
              <a:t> </a:t>
            </a:r>
          </a:p>
          <a:p>
            <a:r>
              <a:rPr lang="en-US" dirty="0"/>
              <a:t>Provides graphical timeline for undo</a:t>
            </a:r>
          </a:p>
          <a:p>
            <a:r>
              <a:rPr lang="en-US" dirty="0"/>
              <a:t>Complete collection of every change made to your design</a:t>
            </a:r>
          </a:p>
          <a:p>
            <a:pPr lvl="1"/>
            <a:r>
              <a:rPr lang="en-US" dirty="0"/>
              <a:t>Selective undo (“suppress”) also affects later operations that depend on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21E1E-2738-44AD-B741-D5082A71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17B4D-5315-4140-B00F-CCE7FCB7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4" descr="https://encrypted-tbn0.gstatic.com/images?q=tbn%3AANd9GcR0_aZJRxR3BVD3nsj2IKml89uGhZR3cwJncA&amp;usqp=CAU">
            <a:extLst>
              <a:ext uri="{FF2B5EF4-FFF2-40B4-BE49-F238E27FC236}">
                <a16:creationId xmlns:a16="http://schemas.microsoft.com/office/drawing/2014/main" id="{E6F71853-EFBF-48EB-8F66-863B66E7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50" y="4387505"/>
            <a:ext cx="8864300" cy="16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12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91" y="122238"/>
            <a:ext cx="8804809" cy="993774"/>
          </a:xfrm>
        </p:spPr>
        <p:txBody>
          <a:bodyPr/>
          <a:lstStyle/>
          <a:p>
            <a:r>
              <a:rPr lang="en-US" dirty="0"/>
              <a:t>Multi-User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91" y="1417639"/>
            <a:ext cx="9490609" cy="4713287"/>
          </a:xfrm>
        </p:spPr>
        <p:txBody>
          <a:bodyPr/>
          <a:lstStyle/>
          <a:p>
            <a:r>
              <a:rPr lang="en-US" dirty="0"/>
              <a:t>Required for Google Docs</a:t>
            </a:r>
          </a:p>
          <a:p>
            <a:pPr lvl="1"/>
            <a:r>
              <a:rPr lang="en-US" dirty="0"/>
              <a:t>Let’s try: </a:t>
            </a:r>
            <a:r>
              <a:rPr lang="en-US" dirty="0">
                <a:hlinkClick r:id="rId2"/>
              </a:rPr>
              <a:t>https://tinyurl.com/SSUIUndo</a:t>
            </a:r>
            <a:r>
              <a:rPr lang="en-US" dirty="0"/>
              <a:t> </a:t>
            </a:r>
          </a:p>
          <a:p>
            <a:r>
              <a:rPr lang="en-US" dirty="0"/>
              <a:t>If multiple users have overlapping selection regions and one user does Undo – what should be done?</a:t>
            </a:r>
          </a:p>
          <a:p>
            <a:pPr lvl="1"/>
            <a:r>
              <a:rPr lang="en-US" dirty="0"/>
              <a:t>Undo the </a:t>
            </a:r>
            <a:r>
              <a:rPr lang="en-US" dirty="0">
                <a:solidFill>
                  <a:schemeClr val="accent6"/>
                </a:solidFill>
              </a:rPr>
              <a:t>globally</a:t>
            </a:r>
            <a:r>
              <a:rPr lang="en-US" dirty="0"/>
              <a:t> last operation</a:t>
            </a:r>
          </a:p>
          <a:p>
            <a:pPr lvl="1"/>
            <a:r>
              <a:rPr lang="en-US" dirty="0"/>
              <a:t>Undo that </a:t>
            </a:r>
            <a:r>
              <a:rPr lang="en-US" dirty="0">
                <a:solidFill>
                  <a:schemeClr val="accent6"/>
                </a:solidFill>
              </a:rPr>
              <a:t>user’s</a:t>
            </a:r>
            <a:r>
              <a:rPr lang="en-US" dirty="0"/>
              <a:t> last operation</a:t>
            </a:r>
          </a:p>
          <a:p>
            <a:pPr lvl="1"/>
            <a:r>
              <a:rPr lang="en-US" dirty="0"/>
              <a:t>Undo the last operation in the </a:t>
            </a:r>
            <a:r>
              <a:rPr lang="en-US" dirty="0">
                <a:solidFill>
                  <a:schemeClr val="accent6"/>
                </a:solidFill>
              </a:rPr>
              <a:t>region</a:t>
            </a:r>
            <a:r>
              <a:rPr lang="en-US" dirty="0"/>
              <a:t> of the user’s cursor</a:t>
            </a:r>
          </a:p>
          <a:p>
            <a:r>
              <a:rPr lang="en-US" dirty="0"/>
              <a:t>Google Doc is somewhat random</a:t>
            </a:r>
          </a:p>
          <a:p>
            <a:r>
              <a:rPr lang="en-US" dirty="0"/>
              <a:t>Old research on correct ways to handle this</a:t>
            </a:r>
          </a:p>
          <a:p>
            <a:pPr lvl="1"/>
            <a:r>
              <a:rPr lang="en-US" dirty="0"/>
              <a:t>Summary: it’s complicated for </a:t>
            </a:r>
            <a:r>
              <a:rPr lang="en-US" dirty="0">
                <a:hlinkClick r:id="rId3"/>
              </a:rPr>
              <a:t>text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easier for graphics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76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4AF1-022F-4724-AA3D-3C7ADBFB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on Undo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F8BC-AEBF-4140-8678-679744A6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popular topic, but there are some issues worth exploring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E10BF-FAB1-467D-A61F-CC93A8DC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A37C0-ED6F-4D37-B4FB-CEB627D9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980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2" y="435970"/>
            <a:ext cx="7717009" cy="625652"/>
          </a:xfrm>
        </p:spPr>
        <p:txBody>
          <a:bodyPr/>
          <a:lstStyle/>
          <a:p>
            <a:r>
              <a:rPr lang="en-US" dirty="0" err="1"/>
              <a:t>Kurlander’s</a:t>
            </a:r>
            <a:r>
              <a:rPr lang="en-US" dirty="0"/>
              <a:t> Graphics Histories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71" y="1061623"/>
            <a:ext cx="9844245" cy="3112167"/>
          </a:xfrm>
        </p:spPr>
        <p:txBody>
          <a:bodyPr>
            <a:normAutofit/>
          </a:bodyPr>
          <a:lstStyle/>
          <a:p>
            <a:r>
              <a:rPr lang="en-US" sz="1600" dirty="0" err="1"/>
              <a:t>Kurlander</a:t>
            </a:r>
            <a:r>
              <a:rPr lang="en-US" sz="1600" dirty="0"/>
              <a:t>, D. and Feiner, S. Editable Graphical Histories. Proc. 1988 IEEE Workshop on Visual Languages. (Pittsburgh, Oct. 10-12, </a:t>
            </a:r>
            <a:r>
              <a:rPr lang="en-US" sz="1600" dirty="0">
                <a:solidFill>
                  <a:schemeClr val="accent2"/>
                </a:solidFill>
              </a:rPr>
              <a:t>1988</a:t>
            </a:r>
            <a:r>
              <a:rPr lang="en-US" sz="1600" dirty="0"/>
              <a:t>). 127-134.  </a:t>
            </a:r>
            <a:r>
              <a:rPr lang="en-US" sz="1600" dirty="0">
                <a:hlinkClick r:id="rId2"/>
              </a:rPr>
              <a:t>http://ieeexplore.ieee.org/stamp/stamp.jsp?tp=&amp;arnumber=18020&amp;isnumber=662</a:t>
            </a:r>
            <a:endParaRPr lang="en-US" sz="1600" dirty="0"/>
          </a:p>
          <a:p>
            <a:r>
              <a:rPr lang="en-US" sz="1800" dirty="0">
                <a:hlinkClick r:id="rId3"/>
              </a:rPr>
              <a:t>Video</a:t>
            </a:r>
            <a:r>
              <a:rPr lang="en-US" sz="1800" dirty="0"/>
              <a:t> (2:42)</a:t>
            </a:r>
          </a:p>
          <a:p>
            <a:r>
              <a:rPr lang="en-US" dirty="0"/>
              <a:t>Before and after scenes for each operation</a:t>
            </a:r>
          </a:p>
          <a:p>
            <a:r>
              <a:rPr lang="en-US" dirty="0"/>
              <a:t>Can undo back to any point</a:t>
            </a:r>
          </a:p>
          <a:p>
            <a:pPr lvl="1"/>
            <a:r>
              <a:rPr lang="en-US" dirty="0"/>
              <a:t>Can then </a:t>
            </a:r>
            <a:r>
              <a:rPr lang="en-US" i="1" dirty="0"/>
              <a:t>change things</a:t>
            </a:r>
            <a:r>
              <a:rPr lang="en-US" dirty="0"/>
              <a:t> and redo the operations afterwards</a:t>
            </a:r>
          </a:p>
          <a:p>
            <a:pPr lvl="1"/>
            <a:r>
              <a:rPr lang="en-US" dirty="0"/>
              <a:t>Basically, the “script” model of undo/redo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137" y="4516788"/>
            <a:ext cx="6471745" cy="22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005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78" y="122238"/>
            <a:ext cx="8738782" cy="1295400"/>
          </a:xfrm>
        </p:spPr>
        <p:txBody>
          <a:bodyPr/>
          <a:lstStyle/>
          <a:p>
            <a:r>
              <a:rPr lang="en-US" sz="3600" dirty="0"/>
              <a:t>Research: YoungSeok Yoon’s</a:t>
            </a:r>
            <a:br>
              <a:rPr lang="en-US" sz="3600" dirty="0"/>
            </a:br>
            <a:r>
              <a:rPr lang="en-US" sz="3600" dirty="0"/>
              <a:t>Selective Undo in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79" y="1530076"/>
            <a:ext cx="9745142" cy="4986339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YoungSeok Yoon, Sebon Koo and Brad A. Myers, "Visualization of Fine-Grained Code Change</a:t>
            </a:r>
            <a:br>
              <a:rPr lang="en-US" sz="1600" dirty="0"/>
            </a:br>
            <a:r>
              <a:rPr lang="en-US" sz="1600" dirty="0"/>
              <a:t>History", </a:t>
            </a:r>
            <a:r>
              <a:rPr lang="en-US" sz="1600" i="1" dirty="0"/>
              <a:t>2013 IEEE Symposium on Visual Languages and Human-Centric Computing (VL/HCC'13),</a:t>
            </a:r>
            <a:br>
              <a:rPr lang="en-US" sz="1600" dirty="0"/>
            </a:br>
            <a:r>
              <a:rPr lang="en-US" sz="1600" dirty="0"/>
              <a:t>San Jose, CA, September 15–19, 2013. pp. 119-126. </a:t>
            </a:r>
            <a:r>
              <a:rPr lang="en-US" sz="1600" dirty="0">
                <a:hlinkClick r:id="rId2"/>
              </a:rPr>
              <a:t>local </a:t>
            </a:r>
            <a:r>
              <a:rPr lang="en-US" sz="1600" dirty="0" err="1">
                <a:hlinkClick r:id="rId2"/>
              </a:rPr>
              <a:t>pdf</a:t>
            </a:r>
            <a:r>
              <a:rPr lang="en-US" sz="1600" dirty="0"/>
              <a:t>.</a:t>
            </a:r>
          </a:p>
          <a:p>
            <a:r>
              <a:rPr lang="en-US" dirty="0"/>
              <a:t>Called “Azurite”</a:t>
            </a:r>
          </a:p>
          <a:p>
            <a:pPr lvl="1"/>
            <a:r>
              <a:rPr lang="en-US" altLang="ko-KR" sz="2800" b="1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A</a:t>
            </a:r>
            <a:r>
              <a:rPr lang="en-US" altLang="ko-KR" sz="2800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dding </a:t>
            </a:r>
            <a:r>
              <a:rPr lang="en-US" altLang="ko-KR" sz="2800" b="1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Z</a:t>
            </a:r>
            <a:r>
              <a:rPr lang="en-US" altLang="ko-KR" sz="2800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est to </a:t>
            </a:r>
            <a:r>
              <a:rPr lang="en-US" altLang="ko-KR" sz="2800" b="1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U</a:t>
            </a:r>
            <a:r>
              <a:rPr lang="en-US" altLang="ko-KR" sz="2800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ndoing and </a:t>
            </a:r>
            <a:r>
              <a:rPr lang="en-US" altLang="ko-KR" sz="2800" b="1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R</a:t>
            </a:r>
            <a:r>
              <a:rPr lang="en-US" altLang="ko-KR" sz="2800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estoring </a:t>
            </a:r>
            <a:r>
              <a:rPr lang="en-US" altLang="ko-KR" sz="2800" b="1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I</a:t>
            </a:r>
            <a:r>
              <a:rPr lang="en-US" altLang="ko-KR" sz="2800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mproves </a:t>
            </a:r>
            <a:r>
              <a:rPr lang="en-US" altLang="ko-KR" sz="2800" b="1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T</a:t>
            </a:r>
            <a:r>
              <a:rPr lang="en-US" altLang="ko-KR" sz="2800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extual </a:t>
            </a:r>
            <a:r>
              <a:rPr lang="en-US" altLang="ko-KR" sz="2800" b="1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E</a:t>
            </a:r>
            <a:r>
              <a:rPr lang="en-US" altLang="ko-KR" sz="2800" kern="1200" dirty="0">
                <a:solidFill>
                  <a:prstClr val="black"/>
                </a:solidFill>
                <a:latin typeface="Myriad Pro" pitchFamily="34" charset="0"/>
                <a:cs typeface="Vijaya" pitchFamily="34" charset="0"/>
              </a:rPr>
              <a:t>xploration</a:t>
            </a:r>
            <a:endParaRPr lang="en-US" dirty="0"/>
          </a:p>
          <a:p>
            <a:r>
              <a:rPr lang="en-US" dirty="0" err="1"/>
              <a:t>Plugin</a:t>
            </a:r>
            <a:r>
              <a:rPr lang="en-US" dirty="0"/>
              <a:t> for Eclipse for Java</a:t>
            </a:r>
          </a:p>
          <a:p>
            <a:r>
              <a:rPr lang="en-US" dirty="0"/>
              <a:t>Difficulty – region conflicts</a:t>
            </a:r>
          </a:p>
          <a:p>
            <a:pPr lvl="1"/>
            <a:r>
              <a:rPr lang="en-US" dirty="0"/>
              <a:t>Same area of code modified by multiple operations</a:t>
            </a:r>
          </a:p>
          <a:p>
            <a:pPr lvl="1"/>
            <a:r>
              <a:rPr lang="en-US" dirty="0"/>
              <a:t>Later ones </a:t>
            </a:r>
            <a:r>
              <a:rPr lang="en-US" i="1" dirty="0"/>
              <a:t>not </a:t>
            </a:r>
            <a:r>
              <a:rPr lang="en-US" dirty="0"/>
              <a:t>being undone</a:t>
            </a:r>
          </a:p>
          <a:p>
            <a:pPr marL="914400" lvl="2" indent="-222250">
              <a:buFont typeface="+mj-lt"/>
              <a:buAutoNum type="arabicPeriod"/>
            </a:pPr>
            <a:r>
              <a:rPr lang="en-US" u="sng" dirty="0" err="1"/>
              <a:t>Font</a:t>
            </a:r>
            <a:r>
              <a:rPr lang="en-US" dirty="0" err="1"/>
              <a:t>Size</a:t>
            </a:r>
            <a:endParaRPr lang="en-US" dirty="0"/>
          </a:p>
          <a:p>
            <a:pPr marL="914400" lvl="2" indent="-222250">
              <a:buFont typeface="+mj-lt"/>
              <a:buAutoNum type="arabicPeriod"/>
            </a:pPr>
            <a:r>
              <a:rPr lang="en-US" u="sng" dirty="0" err="1"/>
              <a:t>Rectangle</a:t>
            </a:r>
            <a:r>
              <a:rPr lang="en-US" dirty="0" err="1"/>
              <a:t>Size</a:t>
            </a:r>
            <a:endParaRPr lang="en-US" dirty="0"/>
          </a:p>
          <a:p>
            <a:pPr marL="914400" lvl="2" indent="-222250">
              <a:buFont typeface="+mj-lt"/>
              <a:buAutoNum type="arabicPeriod"/>
            </a:pPr>
            <a:r>
              <a:rPr lang="en-US" dirty="0" err="1"/>
              <a:t>Re</a:t>
            </a:r>
            <a:r>
              <a:rPr lang="en-US" u="sng" dirty="0" err="1"/>
              <a:t>gionArea</a:t>
            </a:r>
            <a:endParaRPr lang="en-US" dirty="0"/>
          </a:p>
          <a:p>
            <a:pPr lvl="1"/>
            <a:r>
              <a:rPr lang="en-US" dirty="0"/>
              <a:t>Detects and asks user</a:t>
            </a:r>
          </a:p>
          <a:p>
            <a:r>
              <a:rPr lang="en-US" dirty="0"/>
              <a:t>Allows multiple commands to be selectively undone</a:t>
            </a:r>
          </a:p>
          <a:p>
            <a:pPr lvl="1"/>
            <a:r>
              <a:rPr lang="en-US" dirty="0"/>
              <a:t>No region conflicts if undo all the commands for one region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2" descr="File:Azurite-velvet-beau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14" y="261395"/>
            <a:ext cx="1860331" cy="21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"/>
          <a:stretch>
            <a:fillRect/>
          </a:stretch>
        </p:blipFill>
        <p:spPr>
          <a:xfrm>
            <a:off x="6985305" y="3170441"/>
            <a:ext cx="5098801" cy="3252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Undo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0420" name="Picture 4" descr="http://weknowyourdreamz.com/images/pencil/pencil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6" y="1761302"/>
            <a:ext cx="1831181" cy="18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Liquid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70" y="1688689"/>
            <a:ext cx="1485900" cy="18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8" name="Picture 12" descr="http://www-03.ibm.com/ibm/history/ibm100/images/icp/R767960M51962N27/us__en_us__ibm100__selectric__selectric_two_tape__620x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05" y="3991858"/>
            <a:ext cx="3849053" cy="2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74458" y="4938714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IBM Correcting</a:t>
            </a:r>
          </a:p>
          <a:p>
            <a:r>
              <a:rPr lang="en-US" b="1" dirty="0" err="1"/>
              <a:t>Selectric</a:t>
            </a:r>
            <a:r>
              <a:rPr lang="en-US" b="1" dirty="0"/>
              <a:t> II	</a:t>
            </a:r>
          </a:p>
          <a:p>
            <a:r>
              <a:rPr lang="en-US" b="1" dirty="0"/>
              <a:t>1973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81900" y="3513287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Invented 1951 by</a:t>
            </a:r>
            <a:br>
              <a:rPr lang="en-US" b="1" dirty="0"/>
            </a:br>
            <a:r>
              <a:rPr lang="en-US" b="1" dirty="0"/>
              <a:t>Bette Nesmith Graham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206492" y="2912354"/>
            <a:ext cx="519545" cy="15274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227021" y="1914046"/>
            <a:ext cx="1260806" cy="5224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5318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27" y="122239"/>
            <a:ext cx="8942373" cy="1065431"/>
          </a:xfrm>
        </p:spPr>
        <p:txBody>
          <a:bodyPr/>
          <a:lstStyle/>
          <a:p>
            <a:r>
              <a:rPr lang="en-US" dirty="0"/>
              <a:t>Azurite,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2263"/>
            <a:ext cx="9601200" cy="2228193"/>
          </a:xfrm>
        </p:spPr>
        <p:txBody>
          <a:bodyPr>
            <a:normAutofit/>
          </a:bodyPr>
          <a:lstStyle/>
          <a:p>
            <a:r>
              <a:rPr lang="en-US" dirty="0"/>
              <a:t>How find and select what to undo?</a:t>
            </a:r>
          </a:p>
          <a:p>
            <a:r>
              <a:rPr lang="en-US" dirty="0"/>
              <a:t>Timeline visualization of history</a:t>
            </a:r>
          </a:p>
          <a:p>
            <a:r>
              <a:rPr lang="en-US" dirty="0"/>
              <a:t>Select area of code and explore its history interactively</a:t>
            </a:r>
          </a:p>
          <a:p>
            <a:r>
              <a:rPr lang="en-US" dirty="0"/>
              <a:t>Or search backwards through time     </a:t>
            </a:r>
            <a:r>
              <a:rPr lang="en-US" sz="2200" i="1" dirty="0">
                <a:hlinkClick r:id="rId2"/>
              </a:rPr>
              <a:t>video 3:37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"/>
          <a:stretch>
            <a:fillRect/>
          </a:stretch>
        </p:blipFill>
        <p:spPr>
          <a:xfrm>
            <a:off x="1524000" y="3241436"/>
            <a:ext cx="9144000" cy="34641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Undo by Region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Undo by Region</a:t>
            </a:r>
          </a:p>
          <a:p>
            <a:pPr lvl="1"/>
            <a:r>
              <a:rPr lang="en-US" dirty="0"/>
              <a:t>Regular linear undo but only for operations in the region</a:t>
            </a:r>
          </a:p>
          <a:p>
            <a:pPr lvl="1"/>
            <a:r>
              <a:rPr lang="en-US" dirty="0"/>
              <a:t>Avoids the ambiguities</a:t>
            </a:r>
          </a:p>
          <a:p>
            <a:pPr lvl="1"/>
            <a:r>
              <a:rPr lang="en-US" dirty="0"/>
              <a:t>Available in </a:t>
            </a:r>
            <a:r>
              <a:rPr lang="en-US" dirty="0" err="1"/>
              <a:t>PhotoShop</a:t>
            </a:r>
            <a:endParaRPr lang="en-US" dirty="0"/>
          </a:p>
          <a:p>
            <a:pPr lvl="2"/>
            <a:r>
              <a:rPr lang="en-US" dirty="0"/>
              <a:t>History Brush or by Layers</a:t>
            </a:r>
          </a:p>
          <a:p>
            <a:pPr lvl="1"/>
            <a:r>
              <a:rPr lang="en-US" dirty="0"/>
              <a:t>Avoids conflicts if objects completely in or out of the region</a:t>
            </a:r>
          </a:p>
          <a:p>
            <a:pPr lvl="1"/>
            <a:r>
              <a:rPr lang="en-US" dirty="0"/>
              <a:t>Azurite – region = code selections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74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8" name="Picture 6" descr="C:\Users\bam\AppData\Local\Temp\SNAGHTML499c5b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4" y="3743620"/>
            <a:ext cx="504680" cy="7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7010402" y="3782318"/>
            <a:ext cx="228263" cy="800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010401" y="3771900"/>
            <a:ext cx="227265" cy="821678"/>
          </a:xfrm>
          <a:prstGeom prst="line">
            <a:avLst/>
          </a:prstGeom>
          <a:ln w="381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8092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Conflicts: Flood 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still have </a:t>
            </a:r>
            <a:r>
              <a:rPr lang="en-US" i="1" dirty="0"/>
              <a:t>region </a:t>
            </a:r>
            <a:r>
              <a:rPr lang="en-US" dirty="0"/>
              <a:t>conflicts</a:t>
            </a:r>
          </a:p>
          <a:p>
            <a:pPr lvl="1"/>
            <a:r>
              <a:rPr lang="en-US" dirty="0"/>
              <a:t>Actions at same place will do different things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29246" y="3634338"/>
            <a:ext cx="315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Draw some 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Paint-bucket (flood fill) the area in between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Undo one of the lines in step 1</a:t>
            </a:r>
          </a:p>
          <a:p>
            <a:pPr algn="l"/>
            <a:r>
              <a:rPr lang="en-US" dirty="0">
                <a:sym typeface="Wingdings" panose="05000000000000000000" pitchFamily="2" charset="2"/>
              </a:rPr>
              <a:t> Paints entire background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67500" y="3714750"/>
            <a:ext cx="457200" cy="6286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53250" y="3644192"/>
            <a:ext cx="342900" cy="800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10014" y="3993797"/>
            <a:ext cx="713039" cy="6353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3876" name="Picture 4" descr="C:\Users\bam\AppData\Local\Temp\SNAGHTML499b33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15" y="3954505"/>
            <a:ext cx="328613" cy="2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2829245" y="3782318"/>
            <a:ext cx="19795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1254262">
            <a:off x="7005434" y="3503287"/>
            <a:ext cx="353920" cy="1278288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build="p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Selective Undo Implementation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Implementing direct selective undo not much harder than regular undo: </a:t>
            </a:r>
          </a:p>
          <a:p>
            <a:pPr lvl="1"/>
            <a:r>
              <a:rPr lang="en-US" sz="2000" dirty="0"/>
              <a:t>Semantics is based on what the user would want </a:t>
            </a:r>
          </a:p>
          <a:p>
            <a:pPr lvl="1"/>
            <a:r>
              <a:rPr lang="en-US" sz="2000" dirty="0"/>
              <a:t>Undo the operation in a new context means to set the object back to its </a:t>
            </a:r>
            <a:r>
              <a:rPr lang="en-US" sz="2000" dirty="0">
                <a:solidFill>
                  <a:schemeClr val="accent6"/>
                </a:solidFill>
              </a:rPr>
              <a:t>previous value </a:t>
            </a:r>
          </a:p>
          <a:p>
            <a:pPr lvl="1"/>
            <a:r>
              <a:rPr lang="en-US" sz="2000" dirty="0"/>
              <a:t>Selective Undo is enabled if </a:t>
            </a:r>
            <a:r>
              <a:rPr lang="en-US" sz="2000" dirty="0">
                <a:solidFill>
                  <a:schemeClr val="accent6"/>
                </a:solidFill>
              </a:rPr>
              <a:t>object is still available </a:t>
            </a:r>
          </a:p>
          <a:p>
            <a:pPr lvl="1"/>
            <a:r>
              <a:rPr lang="en-US" sz="2000" dirty="0"/>
              <a:t>E.g., Undo of create is delete </a:t>
            </a:r>
          </a:p>
          <a:p>
            <a:r>
              <a:rPr lang="en-US" sz="2400" dirty="0"/>
              <a:t>Redo the operation means to set the value of the object again; </a:t>
            </a:r>
          </a:p>
          <a:p>
            <a:pPr lvl="1"/>
            <a:r>
              <a:rPr lang="en-US" sz="2000" dirty="0"/>
              <a:t>redo of create = a new object </a:t>
            </a:r>
          </a:p>
          <a:p>
            <a:r>
              <a:rPr lang="en-US" sz="2400" dirty="0"/>
              <a:t>Repeat = redo on new object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62E6-AC68-4076-BA98-58379D7BF85C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55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21" y="122239"/>
            <a:ext cx="9470379" cy="1117983"/>
          </a:xfrm>
        </p:spPr>
        <p:txBody>
          <a:bodyPr/>
          <a:lstStyle/>
          <a:p>
            <a:r>
              <a:rPr lang="en-US" sz="3600" dirty="0"/>
              <a:t>Research: Dwell-and-spring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38" y="1429407"/>
            <a:ext cx="11113062" cy="4701518"/>
          </a:xfrm>
        </p:spPr>
        <p:txBody>
          <a:bodyPr>
            <a:normAutofit/>
          </a:bodyPr>
          <a:lstStyle/>
          <a:p>
            <a:r>
              <a:rPr lang="en-US" sz="1600" dirty="0"/>
              <a:t>Caroline </a:t>
            </a:r>
            <a:r>
              <a:rPr lang="en-US" sz="1600" dirty="0" err="1"/>
              <a:t>Appert</a:t>
            </a:r>
            <a:r>
              <a:rPr lang="en-US" sz="1600" dirty="0"/>
              <a:t>, Olivier </a:t>
            </a:r>
            <a:r>
              <a:rPr lang="en-US" sz="1600" dirty="0" err="1"/>
              <a:t>Chapuis</a:t>
            </a:r>
            <a:r>
              <a:rPr lang="en-US" sz="1600" dirty="0"/>
              <a:t>, and Emmanuel Pietriga. </a:t>
            </a:r>
            <a:r>
              <a:rPr lang="en-US" sz="1600" dirty="0">
                <a:solidFill>
                  <a:schemeClr val="accent2"/>
                </a:solidFill>
              </a:rPr>
              <a:t>2012</a:t>
            </a:r>
            <a:r>
              <a:rPr lang="en-US" sz="1600" dirty="0"/>
              <a:t>. Dwell-and-spring: undo for direct manipulation. In </a:t>
            </a:r>
            <a:r>
              <a:rPr lang="en-US" sz="1600" i="1" dirty="0"/>
              <a:t>Proceedings of the SIGCHI Conference on Human Factors in Computing Systems</a:t>
            </a:r>
            <a:r>
              <a:rPr lang="en-US" sz="1600" dirty="0"/>
              <a:t> (CHI '12). ACM, pp.1957-1966. </a:t>
            </a:r>
            <a:r>
              <a:rPr lang="en-US" sz="1200" dirty="0">
                <a:hlinkClick r:id="rId2"/>
              </a:rPr>
              <a:t>http://doi.acm.org/10.1145/2207676.2208339</a:t>
            </a:r>
            <a:r>
              <a:rPr lang="en-US" sz="1200" dirty="0"/>
              <a:t> (with video)</a:t>
            </a:r>
            <a:endParaRPr lang="en-US" sz="1600" dirty="0"/>
          </a:p>
          <a:p>
            <a:r>
              <a:rPr lang="en-US" dirty="0"/>
              <a:t>Provide a way to cancel and undo direct manipulation of window rearranging, and scrolling</a:t>
            </a:r>
          </a:p>
          <a:p>
            <a:r>
              <a:rPr lang="en-US" dirty="0"/>
              <a:t>If dwell (wait with mouse down) then pops up display of a spring</a:t>
            </a:r>
          </a:p>
          <a:p>
            <a:r>
              <a:rPr lang="en-US" dirty="0"/>
              <a:t>If enter spring, then can undo the operation</a:t>
            </a:r>
          </a:p>
          <a:p>
            <a:r>
              <a:rPr lang="en-US" dirty="0"/>
              <a:t>Works </a:t>
            </a:r>
            <a:r>
              <a:rPr lang="en-US" i="1" dirty="0"/>
              <a:t>selectively</a:t>
            </a:r>
            <a:r>
              <a:rPr lang="en-US" dirty="0"/>
              <a:t> on each operation</a:t>
            </a:r>
          </a:p>
          <a:p>
            <a:r>
              <a:rPr lang="en-US" sz="1700" i="1" dirty="0">
                <a:hlinkClick r:id="rId3" action="ppaction://hlinkfile"/>
              </a:rPr>
              <a:t>local video</a:t>
            </a:r>
            <a:r>
              <a:rPr lang="en-US" sz="1700" i="1" dirty="0"/>
              <a:t> (4:27)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4231" y="3012444"/>
            <a:ext cx="3960682" cy="36931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= “Topaz”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Brad A. Myers. "Scripting Graphical Applications by Demonstration," Proceedings</a:t>
            </a:r>
            <a:br>
              <a:rPr lang="en-US" dirty="0"/>
            </a:br>
            <a:r>
              <a:rPr lang="en-US" dirty="0"/>
              <a:t>CHI'98: Human Factors in Computing Systems. Los Angeles, CA, April 18-23, 1998. </a:t>
            </a:r>
            <a:br>
              <a:rPr lang="en-US" dirty="0"/>
            </a:br>
            <a:r>
              <a:rPr lang="en-US" dirty="0"/>
              <a:t>pp. 534-541. </a:t>
            </a:r>
            <a:r>
              <a:rPr lang="en-US" dirty="0">
                <a:hlinkClick r:id="rId3"/>
              </a:rPr>
              <a:t>ACM DL</a:t>
            </a:r>
            <a:r>
              <a:rPr lang="en-US" dirty="0"/>
              <a:t>, or </a:t>
            </a:r>
            <a:r>
              <a:rPr lang="en-US" dirty="0">
                <a:hlinkClick r:id="rId4"/>
              </a:rPr>
              <a:t>local pdf</a:t>
            </a:r>
            <a:r>
              <a:rPr lang="en-US" dirty="0"/>
              <a:t>, and </a:t>
            </a:r>
            <a:r>
              <a:rPr lang="en-US" dirty="0">
                <a:hlinkClick r:id="rId5"/>
              </a:rPr>
              <a:t>YouTube video</a:t>
            </a:r>
            <a:r>
              <a:rPr lang="en-US" dirty="0"/>
              <a:t> or </a:t>
            </a:r>
            <a:r>
              <a:rPr lang="en-US" dirty="0">
                <a:hlinkClick r:id="rId6"/>
              </a:rPr>
              <a:t>local video</a:t>
            </a:r>
            <a:r>
              <a:rPr lang="en-US" dirty="0"/>
              <a:t> (3:09).</a:t>
            </a:r>
            <a:br>
              <a:rPr lang="en-US" dirty="0"/>
            </a:br>
            <a:r>
              <a:rPr lang="en-US" dirty="0"/>
              <a:t>(Topaz)</a:t>
            </a:r>
          </a:p>
          <a:p>
            <a:r>
              <a:rPr lang="en-US" dirty="0"/>
              <a:t>Select set of commands and specify that in a program</a:t>
            </a:r>
          </a:p>
          <a:p>
            <a:r>
              <a:rPr lang="en-US" dirty="0"/>
              <a:t>Uses selective repeat</a:t>
            </a:r>
          </a:p>
          <a:p>
            <a:r>
              <a:rPr lang="en-US" dirty="0"/>
              <a:t>Can parameterize actions </a:t>
            </a:r>
          </a:p>
          <a:p>
            <a:r>
              <a:rPr lang="en-US" dirty="0"/>
              <a:t>Moving which object selected is recorded</a:t>
            </a:r>
          </a:p>
          <a:p>
            <a:pPr lvl="1"/>
            <a:r>
              <a:rPr lang="en-US" dirty="0"/>
              <a:t>Forwards, backwards, left, right, up, down, in, out </a:t>
            </a:r>
          </a:p>
          <a:p>
            <a:pPr lvl="1"/>
            <a:r>
              <a:rPr lang="en-US" dirty="0"/>
              <a:t>Search for object of a particular type or value </a:t>
            </a:r>
          </a:p>
          <a:p>
            <a:r>
              <a:rPr lang="en-US" dirty="0"/>
              <a:t>Little or no change to application if it supports Selective Repeat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4318-7E89-4ABC-BE90-79D380C29251}" type="slidenum">
              <a:rPr lang="en-US" altLang="en-US"/>
              <a:pPr/>
              <a:t>35</a:t>
            </a:fld>
            <a:endParaRPr lang="en-US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7600" y="3429000"/>
            <a:ext cx="3267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C:\Bam\papers\commandsbydemo\topaz.gif"/>
          <p:cNvPicPr>
            <a:picLocks noChangeAspect="1" noChangeArrowheads="1"/>
          </p:cNvPicPr>
          <p:nvPr/>
        </p:nvPicPr>
        <p:blipFill>
          <a:blip r:embed="rId8" cstate="print"/>
          <a:srcRect l="12619" r="11671"/>
          <a:stretch>
            <a:fillRect/>
          </a:stretch>
        </p:blipFill>
        <p:spPr bwMode="auto">
          <a:xfrm>
            <a:off x="9526154" y="165902"/>
            <a:ext cx="1267691" cy="1251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481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 for Scripting: Object 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B6E-711A-4E56-A610-2BF6D9709854}" type="slidenum">
              <a:rPr lang="en-US" altLang="en-US"/>
              <a:pPr/>
              <a:t>36</a:t>
            </a:fld>
            <a:endParaRPr lang="en-US" altLang="en-US"/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182" y="198243"/>
            <a:ext cx="4167399" cy="638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3293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 for Scripting: Generalize Position / Size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2CD6-B2E5-40E0-AEF3-B489B7AEBA3E}" type="slidenum">
              <a:rPr lang="en-US" altLang="en-US"/>
              <a:pPr/>
              <a:t>37</a:t>
            </a:fld>
            <a:endParaRPr lang="en-US" altLang="en-US"/>
          </a:p>
        </p:txBody>
      </p:sp>
      <p:pic>
        <p:nvPicPr>
          <p:cNvPr id="296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558" y="1574386"/>
            <a:ext cx="3860800" cy="27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6642" y="1574386"/>
            <a:ext cx="4114204" cy="47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9143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 for Scripting: Result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1648-036B-49C2-BBB8-52A07C2BB26B}" type="slidenum">
              <a:rPr lang="en-US" altLang="en-US"/>
              <a:pPr/>
              <a:t>38</a:t>
            </a:fld>
            <a:endParaRPr lang="en-US" altLang="en-US"/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984" y="2000253"/>
            <a:ext cx="3772389" cy="474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6963" y="2000252"/>
            <a:ext cx="4167227" cy="408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6732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94" y="439477"/>
            <a:ext cx="8014579" cy="604513"/>
          </a:xfrm>
        </p:spPr>
        <p:txBody>
          <a:bodyPr/>
          <a:lstStyle/>
          <a:p>
            <a:r>
              <a:rPr lang="en-US" dirty="0"/>
              <a:t>Aquamarine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8" y="1043990"/>
            <a:ext cx="8885055" cy="5374534"/>
          </a:xfrm>
        </p:spPr>
        <p:txBody>
          <a:bodyPr>
            <a:normAutofit/>
          </a:bodyPr>
          <a:lstStyle/>
          <a:p>
            <a:r>
              <a:rPr lang="en-US" sz="1050" dirty="0"/>
              <a:t>Brad A. Myers, Ashley Lai, Tam Minh Le, YoungSeok Yoon, Andrew Faulring, Joel Brandt, "Selective Undo Support for Painting Applications", Proceedings CHI'2015: Human Factors in Computing Systems, Seoul, Korea, April 18-23, 2015. pp. 4227-4236. </a:t>
            </a:r>
            <a:r>
              <a:rPr lang="en-US" sz="1050" dirty="0">
                <a:hlinkClick r:id="rId2"/>
              </a:rPr>
              <a:t>http://dl.acm.org/citation.cfm?doid=2702123.2702543</a:t>
            </a:r>
            <a:endParaRPr lang="en-US" sz="1050" dirty="0"/>
          </a:p>
          <a:p>
            <a:r>
              <a:rPr lang="en-US" sz="1800" b="1" dirty="0"/>
              <a:t>A</a:t>
            </a:r>
            <a:r>
              <a:rPr lang="en-US" sz="1800" dirty="0"/>
              <a:t>llowing </a:t>
            </a:r>
            <a:r>
              <a:rPr lang="en-US" sz="1800" b="1" dirty="0"/>
              <a:t>Q</a:t>
            </a:r>
            <a:r>
              <a:rPr lang="en-US" sz="1800" dirty="0"/>
              <a:t>uick </a:t>
            </a:r>
            <a:r>
              <a:rPr lang="en-US" sz="1800" b="1" dirty="0"/>
              <a:t>U</a:t>
            </a:r>
            <a:r>
              <a:rPr lang="en-US" sz="1800" dirty="0"/>
              <a:t>ndoing of </a:t>
            </a:r>
            <a:r>
              <a:rPr lang="en-US" sz="1800" b="1" dirty="0"/>
              <a:t>A</a:t>
            </a:r>
            <a:r>
              <a:rPr lang="en-US" sz="1800" dirty="0"/>
              <a:t>ny </a:t>
            </a:r>
            <a:r>
              <a:rPr lang="en-US" sz="1800" b="1" dirty="0"/>
              <a:t>M</a:t>
            </a:r>
            <a:r>
              <a:rPr lang="en-US" sz="1800" dirty="0"/>
              <a:t>arks </a:t>
            </a:r>
            <a:r>
              <a:rPr lang="en-US" sz="1800" b="1" dirty="0"/>
              <a:t>A</a:t>
            </a:r>
            <a:r>
              <a:rPr lang="en-US" sz="1800" dirty="0"/>
              <a:t>nd </a:t>
            </a:r>
            <a:r>
              <a:rPr lang="en-US" sz="1800" b="1" dirty="0"/>
              <a:t>R</a:t>
            </a:r>
            <a:r>
              <a:rPr lang="en-US" sz="1800" dirty="0"/>
              <a:t>epairs to </a:t>
            </a:r>
            <a:r>
              <a:rPr lang="en-US" sz="1800" b="1" dirty="0"/>
              <a:t>I</a:t>
            </a:r>
            <a:r>
              <a:rPr lang="en-US" sz="1800" dirty="0"/>
              <a:t>mprove </a:t>
            </a:r>
            <a:r>
              <a:rPr lang="en-US" sz="1800" b="1" dirty="0"/>
              <a:t>N</a:t>
            </a:r>
            <a:r>
              <a:rPr lang="en-US" sz="1800" dirty="0"/>
              <a:t>ovel </a:t>
            </a:r>
            <a:r>
              <a:rPr lang="en-US" sz="1800" b="1" dirty="0"/>
              <a:t>E</a:t>
            </a:r>
            <a:r>
              <a:rPr lang="en-US" sz="1800" dirty="0"/>
              <a:t>diting</a:t>
            </a:r>
          </a:p>
          <a:p>
            <a:r>
              <a:rPr lang="en-US" sz="2800" dirty="0"/>
              <a:t>Selective undo of past operations in a paint program using the </a:t>
            </a:r>
            <a:r>
              <a:rPr lang="en-US" sz="2800" dirty="0">
                <a:solidFill>
                  <a:schemeClr val="accent6"/>
                </a:solidFill>
              </a:rPr>
              <a:t>script model</a:t>
            </a:r>
          </a:p>
          <a:p>
            <a:pPr lvl="1"/>
            <a:r>
              <a:rPr lang="en-US" sz="2400" dirty="0"/>
              <a:t>Can’t use inverse model in paint because can’t change affected pixels in current context</a:t>
            </a:r>
          </a:p>
          <a:p>
            <a:pPr lvl="1"/>
            <a:r>
              <a:rPr lang="en-US" sz="2400" dirty="0"/>
              <a:t>No dependencies among objects as there are in a drawing program</a:t>
            </a:r>
          </a:p>
          <a:p>
            <a:pPr lvl="1"/>
            <a:r>
              <a:rPr lang="en-US" sz="2400" dirty="0"/>
              <a:t>Issue: spatial dependencies:</a:t>
            </a:r>
          </a:p>
          <a:p>
            <a:pPr lvl="2"/>
            <a:r>
              <a:rPr lang="en-US" sz="2000" dirty="0"/>
              <a:t>Copy and paste</a:t>
            </a:r>
          </a:p>
          <a:p>
            <a:pPr lvl="2"/>
            <a:r>
              <a:rPr lang="en-US" sz="2000" dirty="0"/>
              <a:t>Flood fill (paint bucket)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pic>
        <p:nvPicPr>
          <p:cNvPr id="61442" name="Picture 2" descr="http://www.cs.cmu.edu/~NatProg/images/aquamarine-stone-smal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346" y="940259"/>
            <a:ext cx="83581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Aquamarin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67" y="3860742"/>
            <a:ext cx="1373927" cy="21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mudg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49" y="2391674"/>
            <a:ext cx="1621024" cy="9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53530" y="516653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6"/>
              </a:rPr>
              <a:t>Video: 4:35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2693" y="4939925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7"/>
              </a:rPr>
              <a:t>Short Video: 0:30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01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283" y="1719263"/>
            <a:ext cx="9482517" cy="47132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Undo</a:t>
            </a:r>
            <a:r>
              <a:rPr lang="en-US" dirty="0"/>
              <a:t> is reversing a previous operation so that it no longer is in effect</a:t>
            </a:r>
          </a:p>
          <a:p>
            <a:pPr lvl="1"/>
            <a:r>
              <a:rPr lang="en-US" dirty="0"/>
              <a:t>Usually ^Z</a:t>
            </a:r>
          </a:p>
          <a:p>
            <a:pPr lvl="1"/>
            <a:r>
              <a:rPr lang="en-US" dirty="0"/>
              <a:t>For web apps, sometimes the Back button in a browser</a:t>
            </a:r>
          </a:p>
          <a:p>
            <a:r>
              <a:rPr lang="en-US" dirty="0">
                <a:solidFill>
                  <a:schemeClr val="accent6"/>
                </a:solidFill>
              </a:rPr>
              <a:t>Undo Model </a:t>
            </a:r>
            <a:r>
              <a:rPr lang="en-US" dirty="0"/>
              <a:t>– what kind of undo is supported</a:t>
            </a:r>
          </a:p>
          <a:p>
            <a:pPr lvl="1"/>
            <a:r>
              <a:rPr lang="en-US" dirty="0"/>
              <a:t>Single level; multi-level – script or inverse; selective</a:t>
            </a:r>
          </a:p>
          <a:p>
            <a:r>
              <a:rPr lang="en-US" dirty="0">
                <a:solidFill>
                  <a:schemeClr val="accent6"/>
                </a:solidFill>
              </a:rPr>
              <a:t>Cancel</a:t>
            </a:r>
            <a:r>
              <a:rPr lang="en-US" dirty="0"/>
              <a:t> is stopping an operation </a:t>
            </a:r>
            <a:r>
              <a:rPr lang="en-US" i="1" dirty="0"/>
              <a:t>while it is in progress</a:t>
            </a:r>
          </a:p>
          <a:p>
            <a:r>
              <a:rPr lang="en-US" dirty="0">
                <a:solidFill>
                  <a:schemeClr val="accent6"/>
                </a:solidFill>
              </a:rPr>
              <a:t>Redo</a:t>
            </a:r>
            <a:r>
              <a:rPr lang="en-US" dirty="0"/>
              <a:t> – undo the undo (or same as Repeat)</a:t>
            </a:r>
          </a:p>
          <a:p>
            <a:r>
              <a:rPr lang="en-US" dirty="0">
                <a:solidFill>
                  <a:schemeClr val="accent6"/>
                </a:solidFill>
              </a:rPr>
              <a:t>Repeat</a:t>
            </a:r>
            <a:r>
              <a:rPr lang="en-US" dirty="0"/>
              <a:t> – do the previous operations again on new selection</a:t>
            </a:r>
          </a:p>
          <a:p>
            <a:r>
              <a:rPr lang="en-US" dirty="0">
                <a:solidFill>
                  <a:schemeClr val="accent6"/>
                </a:solidFill>
              </a:rPr>
              <a:t>Selective Undo </a:t>
            </a:r>
            <a:r>
              <a:rPr lang="en-US" dirty="0"/>
              <a:t>– the user can select which operation(s) in the past to undo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122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811" y="122238"/>
            <a:ext cx="8926189" cy="974830"/>
          </a:xfrm>
        </p:spPr>
        <p:txBody>
          <a:bodyPr/>
          <a:lstStyle/>
          <a:p>
            <a:r>
              <a:rPr lang="en-US" dirty="0"/>
              <a:t>Using Undo History for “Why” Help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598811" y="1421650"/>
            <a:ext cx="9611989" cy="34431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Crystal</a:t>
            </a:r>
            <a:r>
              <a:rPr lang="en-US" dirty="0"/>
              <a:t>: </a:t>
            </a:r>
            <a:r>
              <a:rPr lang="en-US" b="1" dirty="0"/>
              <a:t>C</a:t>
            </a:r>
            <a:r>
              <a:rPr lang="en-US" dirty="0"/>
              <a:t>larifications </a:t>
            </a:r>
            <a:r>
              <a:rPr lang="en-US" b="1" dirty="0"/>
              <a:t>R</a:t>
            </a:r>
            <a:r>
              <a:rPr lang="en-US" dirty="0"/>
              <a:t>egarding </a:t>
            </a:r>
            <a:r>
              <a:rPr lang="en-US" b="1" dirty="0"/>
              <a:t>Y</a:t>
            </a:r>
            <a:r>
              <a:rPr lang="en-US" dirty="0"/>
              <a:t>our </a:t>
            </a:r>
            <a:r>
              <a:rPr lang="en-US" b="1" dirty="0"/>
              <a:t>S</a:t>
            </a:r>
            <a:r>
              <a:rPr lang="en-US" dirty="0"/>
              <a:t>oftware using a </a:t>
            </a:r>
            <a:br>
              <a:rPr lang="en-US" dirty="0"/>
            </a:br>
            <a:r>
              <a:rPr lang="en-US" b="1" dirty="0"/>
              <a:t>T</a:t>
            </a:r>
            <a:r>
              <a:rPr lang="en-US" dirty="0"/>
              <a:t>oolkit, </a:t>
            </a:r>
            <a:r>
              <a:rPr lang="en-US" b="1" dirty="0"/>
              <a:t>A</a:t>
            </a:r>
            <a:r>
              <a:rPr lang="en-US" dirty="0"/>
              <a:t>rchitecture and </a:t>
            </a:r>
            <a:r>
              <a:rPr lang="en-US" b="1" dirty="0"/>
              <a:t>L</a:t>
            </a:r>
            <a:r>
              <a:rPr lang="en-US" dirty="0"/>
              <a:t>anguage</a:t>
            </a:r>
          </a:p>
          <a:p>
            <a:r>
              <a:rPr lang="en-US" sz="1600" dirty="0"/>
              <a:t>Brad Myers, David A. Weitzman, A.J. Ko, and </a:t>
            </a:r>
            <a:r>
              <a:rPr lang="en-US" sz="1600" dirty="0" err="1"/>
              <a:t>Duen</a:t>
            </a:r>
            <a:r>
              <a:rPr lang="en-US" sz="1600" dirty="0"/>
              <a:t> </a:t>
            </a:r>
            <a:r>
              <a:rPr lang="en-US" sz="1600" dirty="0" err="1"/>
              <a:t>Horng</a:t>
            </a:r>
            <a:r>
              <a:rPr lang="en-US" sz="1600" dirty="0"/>
              <a:t> Chau, "Answering</a:t>
            </a:r>
            <a:br>
              <a:rPr lang="en-US" sz="1600" dirty="0"/>
            </a:br>
            <a:r>
              <a:rPr lang="en-US" sz="1600" dirty="0"/>
              <a:t>Why and Why Not Questions in User Interfaces," Proceedings CHI'2006:</a:t>
            </a:r>
            <a:br>
              <a:rPr lang="en-US" sz="1600" dirty="0"/>
            </a:br>
            <a:r>
              <a:rPr lang="en-US" sz="1600" dirty="0"/>
              <a:t>Human Factors in Computing Systems. Montreal, Canada, April 22-27, 2006.</a:t>
            </a:r>
            <a:br>
              <a:rPr lang="en-US" sz="1600" dirty="0"/>
            </a:br>
            <a:r>
              <a:rPr lang="en-US" sz="1600" dirty="0"/>
              <a:t>pp. 397-406. </a:t>
            </a:r>
            <a:r>
              <a:rPr lang="en-US" sz="1600" dirty="0">
                <a:hlinkClick r:id="rId3"/>
              </a:rPr>
              <a:t>pdf</a:t>
            </a:r>
            <a:r>
              <a:rPr lang="en-US" sz="1600" dirty="0"/>
              <a:t>. See also </a:t>
            </a:r>
            <a:r>
              <a:rPr lang="en-US" sz="1600" dirty="0">
                <a:hlinkClick r:id="rId4"/>
              </a:rPr>
              <a:t>YouTube</a:t>
            </a:r>
            <a:r>
              <a:rPr lang="en-US" sz="1600" dirty="0"/>
              <a:t> or </a:t>
            </a:r>
            <a:r>
              <a:rPr lang="en-US" sz="1600" dirty="0">
                <a:hlinkClick r:id="rId5"/>
              </a:rPr>
              <a:t>local video</a:t>
            </a:r>
            <a:endParaRPr lang="en-US" sz="1600" dirty="0"/>
          </a:p>
          <a:p>
            <a:r>
              <a:rPr lang="en-US" dirty="0"/>
              <a:t>Help answer why things happen in regular desktop applications</a:t>
            </a:r>
          </a:p>
          <a:p>
            <a:r>
              <a:rPr lang="en-US" dirty="0"/>
              <a:t>Lots of complexity in powerful features that people generally like</a:t>
            </a:r>
          </a:p>
          <a:p>
            <a:r>
              <a:rPr lang="en-US" dirty="0"/>
              <a:t>Ask “Why” about what recently happened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573-4B0A-40A0-9EF1-336B7D632BCB}" type="slidenum">
              <a:rPr lang="en-US" altLang="en-US"/>
              <a:pPr/>
              <a:t>40</a:t>
            </a:fld>
            <a:endParaRPr lang="en-US" altLang="en-US"/>
          </a:p>
        </p:txBody>
      </p:sp>
      <p:pic>
        <p:nvPicPr>
          <p:cNvPr id="343046" name="Picture 6" descr="crystalb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2848" y="152400"/>
            <a:ext cx="1225153" cy="1714500"/>
          </a:xfrm>
          <a:prstGeom prst="rect">
            <a:avLst/>
          </a:prstGeom>
          <a:noFill/>
        </p:spPr>
      </p:pic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3085" y="4391503"/>
            <a:ext cx="4279453" cy="234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67559" y="4107315"/>
            <a:ext cx="3860800" cy="262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675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Or, ask Why about a location by clicking on objects, or whitespace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can explain complexities like</a:t>
            </a:r>
            <a:br>
              <a:rPr lang="en-US" dirty="0"/>
            </a:br>
            <a:r>
              <a:rPr lang="en-US" dirty="0"/>
              <a:t>style inheritance, etc.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7340-2332-4713-BA45-980C9B12E9B7}" type="slidenum">
              <a:rPr lang="en-US" altLang="en-US"/>
              <a:pPr/>
              <a:t>41</a:t>
            </a:fld>
            <a:endParaRPr lang="en-US" altLang="en-US"/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013" y="2309383"/>
            <a:ext cx="3894716" cy="180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490" y="2309383"/>
            <a:ext cx="5554321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3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BBDD-6051-4235-A731-12B69045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 or Abort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34B23-468B-4F7D-83C9-2DE0FB20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191" y="1719263"/>
            <a:ext cx="9490609" cy="4713287"/>
          </a:xfrm>
        </p:spPr>
        <p:txBody>
          <a:bodyPr>
            <a:normAutofit/>
          </a:bodyPr>
          <a:lstStyle/>
          <a:p>
            <a:r>
              <a:rPr lang="en-US" dirty="0"/>
              <a:t>Often ESC key or the “Cancel” button in a dialog box</a:t>
            </a:r>
          </a:p>
          <a:p>
            <a:pPr lvl="1"/>
            <a:r>
              <a:rPr lang="en-US" dirty="0"/>
              <a:t>Macintosh Command-Period (</a:t>
            </a:r>
            <a:r>
              <a:rPr lang="en-US" dirty="0" err="1"/>
              <a:t>Cmd</a:t>
            </a:r>
            <a:r>
              <a:rPr lang="en-US" dirty="0"/>
              <a:t>-dot)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chemeClr val="accent6"/>
                </a:solidFill>
              </a:rPr>
              <a:t>Abort</a:t>
            </a:r>
          </a:p>
          <a:p>
            <a:r>
              <a:rPr lang="en-US" dirty="0"/>
              <a:t>^C in command lines, </a:t>
            </a:r>
            <a:r>
              <a:rPr lang="en-US" dirty="0" err="1"/>
              <a:t>cmd</a:t>
            </a:r>
            <a:r>
              <a:rPr lang="en-US" dirty="0"/>
              <a:t>, Macintosh terminal,</a:t>
            </a:r>
            <a:br>
              <a:rPr lang="en-US" dirty="0"/>
            </a:br>
            <a:r>
              <a:rPr lang="en-US" dirty="0"/>
              <a:t>console, etc.</a:t>
            </a:r>
          </a:p>
          <a:p>
            <a:pPr lvl="1"/>
            <a:r>
              <a:rPr lang="en-US" dirty="0"/>
              <a:t>Inconsistent with </a:t>
            </a:r>
            <a:r>
              <a:rPr lang="en-US" dirty="0" err="1"/>
              <a:t>Cmd</a:t>
            </a:r>
            <a:r>
              <a:rPr lang="en-US" dirty="0"/>
              <a:t>-C on Mac</a:t>
            </a:r>
          </a:p>
          <a:p>
            <a:r>
              <a:rPr lang="en-US" dirty="0"/>
              <a:t>Windows Control-Alt-Delete</a:t>
            </a:r>
          </a:p>
          <a:p>
            <a:pPr lvl="1"/>
            <a:r>
              <a:rPr lang="en-US" dirty="0"/>
              <a:t>Serious abort on Windows</a:t>
            </a:r>
          </a:p>
          <a:p>
            <a:r>
              <a:rPr lang="en-US" dirty="0"/>
              <a:t>Macintosh Command-Option-ESC </a:t>
            </a:r>
          </a:p>
          <a:p>
            <a:pPr lvl="1"/>
            <a:r>
              <a:rPr lang="en-US" dirty="0"/>
              <a:t>“Force Quit”</a:t>
            </a:r>
          </a:p>
          <a:p>
            <a:r>
              <a:rPr lang="en-US" dirty="0"/>
              <a:t>iPhone “home” button</a:t>
            </a:r>
          </a:p>
          <a:p>
            <a:pPr lvl="1"/>
            <a:r>
              <a:rPr lang="en-US" dirty="0"/>
              <a:t>But now leaves the app running in the background</a:t>
            </a:r>
          </a:p>
          <a:p>
            <a:pPr lvl="1"/>
            <a:r>
              <a:rPr lang="en-US" dirty="0"/>
              <a:t>Swipe up and hold, then swipe up or “X” to really abort the app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B3306-02B4-4D31-8CC8-65520229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4FC41-30C2-462A-802E-5AE097E6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EBA08-4A94-4ED9-9D4C-C704B3A21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1" t="23939"/>
          <a:stretch/>
        </p:blipFill>
        <p:spPr>
          <a:xfrm>
            <a:off x="6679771" y="2269560"/>
            <a:ext cx="5166968" cy="3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0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63" y="122238"/>
            <a:ext cx="8877637" cy="938466"/>
          </a:xfrm>
        </p:spPr>
        <p:txBody>
          <a:bodyPr/>
          <a:lstStyle/>
          <a:p>
            <a:r>
              <a:rPr lang="en-US" dirty="0"/>
              <a:t>Computer 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63" y="1036321"/>
            <a:ext cx="9581725" cy="566927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Originally, single previous action could be undone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Single Level Undo Model</a:t>
            </a:r>
          </a:p>
          <a:p>
            <a:r>
              <a:rPr lang="en-US" sz="2400" dirty="0"/>
              <a:t>Various systems in the 1960s</a:t>
            </a:r>
          </a:p>
          <a:p>
            <a:pPr lvl="1"/>
            <a:r>
              <a:rPr lang="en-US" sz="2100" dirty="0"/>
              <a:t>Andy van Dam claims FRESS in 1966 was first; was multi-level</a:t>
            </a:r>
          </a:p>
          <a:p>
            <a:r>
              <a:rPr lang="en-US" sz="2400" dirty="0"/>
              <a:t>Bravo: </a:t>
            </a:r>
            <a:r>
              <a:rPr lang="en-US" sz="2400" dirty="0">
                <a:solidFill>
                  <a:schemeClr val="accent2"/>
                </a:solidFill>
              </a:rPr>
              <a:t>1974</a:t>
            </a:r>
            <a:endParaRPr lang="en-US" sz="2400" dirty="0"/>
          </a:p>
          <a:p>
            <a:pPr lvl="1"/>
            <a:r>
              <a:rPr lang="en-US" sz="2000" dirty="0"/>
              <a:t>Butler Lampson, Charles Simonyi and colleagues in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dirty="0"/>
              <a:t>Simonyi went to Microsoft and created Microsoft Word</a:t>
            </a:r>
          </a:p>
          <a:p>
            <a:pPr lvl="1"/>
            <a:r>
              <a:rPr lang="en-US" sz="2000" dirty="0"/>
              <a:t>First WYSIWYG text editing</a:t>
            </a:r>
          </a:p>
          <a:p>
            <a:pPr lvl="1"/>
            <a:r>
              <a:rPr lang="en-US" sz="2000" dirty="0"/>
              <a:t>Single level undo for most commands</a:t>
            </a:r>
          </a:p>
          <a:p>
            <a:pPr lvl="1"/>
            <a:r>
              <a:rPr lang="en-US" sz="2000" dirty="0"/>
              <a:t>Undo again would “undo the undo” = “redo”</a:t>
            </a:r>
          </a:p>
          <a:p>
            <a:pPr lvl="1"/>
            <a:r>
              <a:rPr lang="en-US" sz="2000" dirty="0"/>
              <a:t>Some commands could not be undone</a:t>
            </a:r>
          </a:p>
          <a:p>
            <a:pPr lvl="1"/>
            <a:r>
              <a:rPr lang="en-US" sz="2000" dirty="0"/>
              <a:t>Could </a:t>
            </a:r>
            <a:r>
              <a:rPr lang="en-US" sz="2000" i="1" dirty="0"/>
              <a:t>not</a:t>
            </a:r>
            <a:r>
              <a:rPr lang="en-US" sz="2000" dirty="0"/>
              <a:t> undo if “moved the selection”</a:t>
            </a:r>
          </a:p>
          <a:p>
            <a:pPr lvl="1"/>
            <a:r>
              <a:rPr lang="en-US" sz="2000" dirty="0"/>
              <a:t>Could repeat the previous command</a:t>
            </a:r>
            <a:br>
              <a:rPr lang="en-US" sz="2000" dirty="0"/>
            </a:br>
            <a:r>
              <a:rPr lang="en-US" sz="2000" dirty="0"/>
              <a:t>with ESC, using the current selection</a:t>
            </a:r>
          </a:p>
          <a:p>
            <a:pPr lvl="2"/>
            <a:r>
              <a:rPr lang="en-US" sz="1400" dirty="0"/>
              <a:t>Uses the same arguments as previous time</a:t>
            </a:r>
          </a:p>
          <a:p>
            <a:pPr lvl="2"/>
            <a:r>
              <a:rPr lang="en-US" sz="1400" dirty="0"/>
              <a:t>Example: “insert </a:t>
            </a:r>
            <a:r>
              <a:rPr lang="en-US" sz="1400" dirty="0" err="1"/>
              <a:t>abc</a:t>
            </a:r>
            <a:r>
              <a:rPr lang="en-US" sz="1400" dirty="0"/>
              <a:t>” multiple times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160" y="4677176"/>
            <a:ext cx="6278880" cy="16823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 descr="http://www.digibarn.com/collections/software/alto/photo5e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6129" y="1004905"/>
            <a:ext cx="2828544" cy="33738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76737" y="6378508"/>
            <a:ext cx="2929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history-computer.com/Library/AltoUsersHandbook.pdf‎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Shortcuts - ^Z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5" y="1705815"/>
            <a:ext cx="10639025" cy="4827842"/>
          </a:xfrm>
        </p:spPr>
        <p:txBody>
          <a:bodyPr>
            <a:normAutofit/>
          </a:bodyPr>
          <a:lstStyle/>
          <a:p>
            <a:r>
              <a:rPr lang="en-US" sz="2400" dirty="0"/>
              <a:t>NY Times (quoted by Wikipedia) says shortcut ^Z was selected “by programmers at the research center Xerox PARC”</a:t>
            </a:r>
          </a:p>
          <a:p>
            <a:pPr lvl="1"/>
            <a:r>
              <a:rPr lang="en-US" dirty="0">
                <a:hlinkClick r:id="rId2"/>
              </a:rPr>
              <a:t>http://www.nytimes.com/2009/09/20/magazine/20FOB-onlanguage-t.html?_r=0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Larry Tesler says that is incorrect</a:t>
            </a:r>
          </a:p>
          <a:p>
            <a:r>
              <a:rPr lang="en-US" sz="2400" dirty="0"/>
              <a:t>Redo shortcut</a:t>
            </a:r>
          </a:p>
          <a:p>
            <a:pPr lvl="1"/>
            <a:r>
              <a:rPr lang="en-US" sz="2000" dirty="0"/>
              <a:t>^Y in Windows</a:t>
            </a:r>
          </a:p>
          <a:p>
            <a:pPr lvl="1"/>
            <a:r>
              <a:rPr lang="en-US" sz="2000" dirty="0"/>
              <a:t>^-SHIFT-Z in some other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94" y="122238"/>
            <a:ext cx="9112306" cy="719010"/>
          </a:xfrm>
        </p:spPr>
        <p:txBody>
          <a:bodyPr/>
          <a:lstStyle/>
          <a:p>
            <a:r>
              <a:rPr lang="en-US" dirty="0"/>
              <a:t>Larry </a:t>
            </a:r>
            <a:r>
              <a:rPr lang="en-US" dirty="0" err="1"/>
              <a:t>Tesler’s</a:t>
            </a:r>
            <a:r>
              <a:rPr lang="en-US" dirty="0"/>
              <a:t>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22" y="963168"/>
            <a:ext cx="9725278" cy="58948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Warren Teitelman's </a:t>
            </a:r>
            <a:r>
              <a:rPr lang="en-US" dirty="0" err="1"/>
              <a:t>Interlisp</a:t>
            </a:r>
            <a:r>
              <a:rPr lang="en-US" dirty="0"/>
              <a:t> Shell (1960's) had perhaps the first generalized Undo command. But it only undid top-level shell commands, not side effects that they had caused. As I recall, as in Photoshop, you could undo a specific command in the history without undoing those in between.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The 1975 Gypsy manual describes cut, copy and paste but not undo. I do not know why we didn't document--or maybe didn't implement--Undo since it was already in Bravo. But when Dan Ingalls implemented the Smalltalk-76 edit menu shortly afterward (late 1975?), it had cut, copy, paste and undo.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The NYT article was mistaken (and contained no citations to Xerox publications). The Lisa was the first system to assign </a:t>
            </a:r>
            <a:r>
              <a:rPr lang="en-US" dirty="0">
                <a:solidFill>
                  <a:schemeClr val="accent6"/>
                </a:solidFill>
              </a:rPr>
              <a:t>XCVZ to cut, copy, paste and undo (shifted with the "apple" key). I chose them myself</a:t>
            </a:r>
            <a:r>
              <a:rPr lang="en-US" dirty="0"/>
              <a:t>. X was a standard symbol of deletion. C was the first letter of Copy. V was an upside down caret and apparently meant Insert in at least one earlier editor.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Z was next to X, C and V on the U.S. QWERTY keyboard. But its shape also symbolized the "Do-Undo-Redo" triad: top rightward stroke = step forward; middle leftward stroke = step back; bottom rightward stroke = step forward again.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So X, C and even V were not novel. But I know of no use of Z to mean Undo before the Lisa.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When Z undid only the most recent command, another Z redid it. Y was used in Bravo (bare Y) and Microsoft Office (ctrl-Y) to mean Redo. In both of those editors, Y redid the last command, even if that command hadn't been undone first. Example: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Select paragraph 1</a:t>
            </a:r>
          </a:p>
          <a:p>
            <a:pPr marL="0" indent="0">
              <a:buNone/>
            </a:pPr>
            <a:r>
              <a:rPr lang="en-US" dirty="0"/>
              <a:t>	Indent by 6 [a multi-step dialog-based command]</a:t>
            </a:r>
          </a:p>
          <a:p>
            <a:pPr marL="0" indent="0">
              <a:buNone/>
            </a:pPr>
            <a:r>
              <a:rPr lang="en-US" dirty="0"/>
              <a:t>	Select paragraph 4</a:t>
            </a:r>
          </a:p>
          <a:p>
            <a:pPr marL="0" indent="0">
              <a:buNone/>
            </a:pPr>
            <a:r>
              <a:rPr lang="en-US" dirty="0"/>
              <a:t>	Redo [i.e., Indent the current selection by 6, too]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When undo became multi-level, the Mac and Microsoft (including Word for Mac) diverged as you said.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Larry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CAD8-C05A-DF29-836F-970570E9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Xerox Star Undo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BF00-1AAC-4691-527E-A6CB0931D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single level Undo</a:t>
            </a:r>
          </a:p>
          <a:p>
            <a:r>
              <a:rPr lang="en-US" dirty="0"/>
              <a:t>Used keyboard keys</a:t>
            </a:r>
          </a:p>
          <a:p>
            <a:r>
              <a:rPr lang="en-US" dirty="0"/>
              <a:t>“Stop” for cancel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E15FE-842F-FB7F-D2D9-3E64DE73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50AF2-9553-F47F-3FF0-DF5D0062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B1346-3A8A-1798-BB56-42DDF1E5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64" y="1053321"/>
            <a:ext cx="4854012" cy="50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07781"/>
      </p:ext>
    </p:extLst>
  </p:cSld>
  <p:clrMapOvr>
    <a:masterClrMapping/>
  </p:clrMapOvr>
</p:sld>
</file>

<file path=ppt/theme/theme1.xml><?xml version="1.0" encoding="utf-8"?>
<a:theme xmlns:a="http://schemas.openxmlformats.org/drawingml/2006/main" name="widescreen class theme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screen class theme" id="{060C79F7-C472-469D-894C-69E3DBA0A2A3}" vid="{C85353F3-7E22-4F31-87E2-9DF197D4BF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class theme</Template>
  <TotalTime>123683</TotalTime>
  <Words>3488</Words>
  <Application>Microsoft Office PowerPoint</Application>
  <PresentationFormat>Widescreen</PresentationFormat>
  <Paragraphs>664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Myriad Pro</vt:lpstr>
      <vt:lpstr>Source Code Pro Light</vt:lpstr>
      <vt:lpstr>Tahoma</vt:lpstr>
      <vt:lpstr>Wingdings</vt:lpstr>
      <vt:lpstr>widescreen class theme</vt:lpstr>
      <vt:lpstr>Lecture 19: Various Undo Models, Interaction Histories, and Macro Recording (chapter 15)</vt:lpstr>
      <vt:lpstr>Logistics</vt:lpstr>
      <vt:lpstr>Early Undo</vt:lpstr>
      <vt:lpstr>Definitions</vt:lpstr>
      <vt:lpstr>Cancel or Abort</vt:lpstr>
      <vt:lpstr>Computer Undo</vt:lpstr>
      <vt:lpstr>Shortcuts - ^Z</vt:lpstr>
      <vt:lpstr>Larry Tesler’s email</vt:lpstr>
      <vt:lpstr>Xerox Star Undo</vt:lpstr>
      <vt:lpstr>Original Macintosh</vt:lpstr>
      <vt:lpstr>Single Level Undo</vt:lpstr>
      <vt:lpstr>Linear Undo</vt:lpstr>
      <vt:lpstr>Repeat</vt:lpstr>
      <vt:lpstr>Complications: Operations not put on Undo Stack</vt:lpstr>
      <vt:lpstr>Complications: operations that are collected</vt:lpstr>
      <vt:lpstr>Complications – Per Window or Across Windows?</vt:lpstr>
      <vt:lpstr>Complications – Per Window or Across Windows?</vt:lpstr>
      <vt:lpstr>Undo in Various Platforms</vt:lpstr>
      <vt:lpstr>Hierarchical or Tree-Based Undo</vt:lpstr>
      <vt:lpstr>Selective Undo</vt:lpstr>
      <vt:lpstr>Selective Undo Models: Script</vt:lpstr>
      <vt:lpstr>Selective Undo Models: Script, cont.</vt:lpstr>
      <vt:lpstr>Direct Selective Undo or Inverse Model</vt:lpstr>
      <vt:lpstr>Adobe PhotoShop</vt:lpstr>
      <vt:lpstr>Timeline view in Fusion 360</vt:lpstr>
      <vt:lpstr>Multi-User Undo</vt:lpstr>
      <vt:lpstr>Research on Undo</vt:lpstr>
      <vt:lpstr>Kurlander’s Graphics Histories</vt:lpstr>
      <vt:lpstr>Research: YoungSeok Yoon’s Selective Undo in Code</vt:lpstr>
      <vt:lpstr>Azurite, cont.</vt:lpstr>
      <vt:lpstr>Selective Undo by Region </vt:lpstr>
      <vt:lpstr>Region Conflicts: Flood Fill</vt:lpstr>
      <vt:lpstr>Direct Selective Undo Implementation</vt:lpstr>
      <vt:lpstr>Research: Dwell-and-spring (2012)</vt:lpstr>
      <vt:lpstr>Scripting = “Topaz”</vt:lpstr>
      <vt:lpstr>Pictures for Scripting: Object Search</vt:lpstr>
      <vt:lpstr>Pictures for Scripting: Generalize Position / Size</vt:lpstr>
      <vt:lpstr>Pictures for Scripting: Result</vt:lpstr>
      <vt:lpstr>Aquamarine</vt:lpstr>
      <vt:lpstr>Using Undo History for “Why” Help</vt:lpstr>
      <vt:lpstr>Crystal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1374</cp:revision>
  <cp:lastPrinted>1601-01-01T00:00:00Z</cp:lastPrinted>
  <dcterms:created xsi:type="dcterms:W3CDTF">2001-06-15T20:03:27Z</dcterms:created>
  <dcterms:modified xsi:type="dcterms:W3CDTF">2025-03-28T15:53:05Z</dcterms:modified>
</cp:coreProperties>
</file>