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1"/>
  </p:sldMasterIdLst>
  <p:notesMasterIdLst>
    <p:notesMasterId r:id="rId21"/>
  </p:notesMasterIdLst>
  <p:sldIdLst>
    <p:sldId id="319" r:id="rId2"/>
    <p:sldId id="331" r:id="rId3"/>
    <p:sldId id="332" r:id="rId4"/>
    <p:sldId id="320" r:id="rId5"/>
    <p:sldId id="333" r:id="rId6"/>
    <p:sldId id="334" r:id="rId7"/>
    <p:sldId id="321" r:id="rId8"/>
    <p:sldId id="335" r:id="rId9"/>
    <p:sldId id="327" r:id="rId10"/>
    <p:sldId id="326" r:id="rId11"/>
    <p:sldId id="329" r:id="rId12"/>
    <p:sldId id="328" r:id="rId13"/>
    <p:sldId id="324" r:id="rId14"/>
    <p:sldId id="325" r:id="rId15"/>
    <p:sldId id="336" r:id="rId16"/>
    <p:sldId id="337" r:id="rId17"/>
    <p:sldId id="330" r:id="rId18"/>
    <p:sldId id="339" r:id="rId19"/>
    <p:sldId id="338" r:id="rId20"/>
  </p:sldIdLst>
  <p:sldSz cx="12192000" cy="6858000"/>
  <p:notesSz cx="6858000" cy="9144000"/>
  <p:embeddedFontLs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2" autoAdjust="0"/>
    <p:restoredTop sz="87755" autoAdjust="0"/>
  </p:normalViewPr>
  <p:slideViewPr>
    <p:cSldViewPr snapToGrid="0">
      <p:cViewPr varScale="1">
        <p:scale>
          <a:sx n="79" d="100"/>
          <a:sy n="79" d="100"/>
        </p:scale>
        <p:origin x="30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2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7" y="1443038"/>
            <a:ext cx="10356849" cy="21336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94" y="4425965"/>
            <a:ext cx="8352367" cy="1616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165600" y="6463567"/>
            <a:ext cx="3860800" cy="242047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-2967037" y="2967041"/>
            <a:ext cx="6858000" cy="923925"/>
            <a:chOff x="0" y="0"/>
            <a:chExt cx="5760" cy="128"/>
          </a:xfrm>
        </p:grpSpPr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52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41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563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563"/>
            </a:lvl1pPr>
          </a:lstStyle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499"/>
            </a:lvl1pPr>
            <a:lvl2pPr>
              <a:defRPr sz="428"/>
            </a:lvl2pPr>
            <a:lvl3pPr>
              <a:defRPr sz="356"/>
            </a:lvl3pPr>
            <a:lvl4pPr>
              <a:defRPr sz="321"/>
            </a:lvl4pPr>
            <a:lvl5pPr>
              <a:defRPr sz="321"/>
            </a:lvl5pPr>
            <a:lvl6pPr>
              <a:defRPr sz="321"/>
            </a:lvl6pPr>
            <a:lvl7pPr>
              <a:defRPr sz="321"/>
            </a:lvl7pPr>
            <a:lvl8pPr>
              <a:defRPr sz="321"/>
            </a:lvl8pPr>
            <a:lvl9pPr>
              <a:defRPr sz="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499"/>
            </a:lvl1pPr>
            <a:lvl2pPr>
              <a:defRPr sz="428"/>
            </a:lvl2pPr>
            <a:lvl3pPr>
              <a:defRPr sz="356"/>
            </a:lvl3pPr>
            <a:lvl4pPr>
              <a:defRPr sz="321"/>
            </a:lvl4pPr>
            <a:lvl5pPr>
              <a:defRPr sz="321"/>
            </a:lvl5pPr>
            <a:lvl6pPr>
              <a:defRPr sz="321"/>
            </a:lvl6pPr>
            <a:lvl7pPr>
              <a:defRPr sz="321"/>
            </a:lvl7pPr>
            <a:lvl8pPr>
              <a:defRPr sz="321"/>
            </a:lvl8pPr>
            <a:lvl9pPr>
              <a:defRPr sz="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21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428"/>
            </a:lvl1pPr>
            <a:lvl2pPr>
              <a:defRPr sz="356"/>
            </a:lvl2pPr>
            <a:lvl3pPr>
              <a:defRPr sz="321"/>
            </a:lvl3pPr>
            <a:lvl4pPr>
              <a:defRPr sz="285"/>
            </a:lvl4pPr>
            <a:lvl5pPr>
              <a:defRPr sz="285"/>
            </a:lvl5pPr>
            <a:lvl6pPr>
              <a:defRPr sz="285"/>
            </a:lvl6pPr>
            <a:lvl7pPr>
              <a:defRPr sz="285"/>
            </a:lvl7pPr>
            <a:lvl8pPr>
              <a:defRPr sz="285"/>
            </a:lvl8pPr>
            <a:lvl9pPr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428"/>
            </a:lvl1pPr>
            <a:lvl2pPr>
              <a:defRPr sz="356"/>
            </a:lvl2pPr>
            <a:lvl3pPr>
              <a:defRPr sz="321"/>
            </a:lvl3pPr>
            <a:lvl4pPr>
              <a:defRPr sz="285"/>
            </a:lvl4pPr>
            <a:lvl5pPr>
              <a:defRPr sz="285"/>
            </a:lvl5pPr>
            <a:lvl6pPr>
              <a:defRPr sz="285"/>
            </a:lvl6pPr>
            <a:lvl7pPr>
              <a:defRPr sz="285"/>
            </a:lvl7pPr>
            <a:lvl8pPr>
              <a:defRPr sz="285"/>
            </a:lvl8pPr>
            <a:lvl9pPr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7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59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37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15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63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08376"/>
            <a:ext cx="38608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>
              <a:defRPr/>
            </a:pPr>
            <a:r>
              <a:rPr lang="en-US" altLang="en-US"/>
              <a:t>© 2025 -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8" name="Picture 2" descr="red_hcii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0467" y="93073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7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5pPr>
      <a:lvl6pPr marL="81372"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6pPr>
      <a:lvl7pPr marL="162744"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7pPr>
      <a:lvl8pPr marL="244115"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8pPr>
      <a:lvl9pPr marL="325487" algn="l" rtl="0" eaLnBrk="1" fontAlgn="base" hangingPunct="1">
        <a:spcBef>
          <a:spcPct val="0"/>
        </a:spcBef>
        <a:spcAft>
          <a:spcPct val="0"/>
        </a:spcAft>
        <a:defRPr sz="695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238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741363" indent="-133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854075" indent="-1206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146175" indent="-1143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65891" indent="-5622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56">
          <a:solidFill>
            <a:schemeClr val="tx1"/>
          </a:solidFill>
          <a:latin typeface="+mn-lt"/>
        </a:defRPr>
      </a:lvl6pPr>
      <a:lvl7pPr marL="447263" indent="-5622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56">
          <a:solidFill>
            <a:schemeClr val="tx1"/>
          </a:solidFill>
          <a:latin typeface="+mn-lt"/>
        </a:defRPr>
      </a:lvl7pPr>
      <a:lvl8pPr marL="528635" indent="-5622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56">
          <a:solidFill>
            <a:schemeClr val="tx1"/>
          </a:solidFill>
          <a:latin typeface="+mn-lt"/>
        </a:defRPr>
      </a:lvl8pPr>
      <a:lvl9pPr marL="610006" indent="-5622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1pPr>
      <a:lvl2pPr marL="81372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2pPr>
      <a:lvl3pPr marL="162744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3pPr>
      <a:lvl4pPr marL="244115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4pPr>
      <a:lvl5pPr marL="325487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5pPr>
      <a:lvl6pPr marL="406859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488231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569603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50975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mulet/papers/commandsbydemo-p534-myers.pdf" TargetMode="External"/><Relationship Id="rId2" Type="http://schemas.openxmlformats.org/officeDocument/2006/relationships/hyperlink" Target="http://dl.acm.org/citation.cfm?id=2747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bm1x\Documents\papers\Amulet\Topaz.wmv" TargetMode="External"/><Relationship Id="rId5" Type="http://schemas.openxmlformats.org/officeDocument/2006/relationships/hyperlink" Target="http://youtu.be/RtHgofs4p3U" TargetMode="External"/><Relationship Id="rId4" Type="http://schemas.openxmlformats.org/officeDocument/2006/relationships/hyperlink" Target="http://www.cs.cmu.edu/~amulet/videos/Topaz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cs.cmu.edu/~pebbl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bam/uicourse/05440inter2025/homeworks.html#latepolic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7" y="1443038"/>
            <a:ext cx="10356849" cy="2133600"/>
          </a:xfrm>
        </p:spPr>
        <p:txBody>
          <a:bodyPr/>
          <a:lstStyle/>
          <a:p>
            <a:pPr algn="ctr"/>
            <a:r>
              <a:rPr lang="en-US" dirty="0"/>
              <a:t>Lecture 7:</a:t>
            </a:r>
            <a:br>
              <a:rPr lang="en-US" dirty="0"/>
            </a:br>
            <a:r>
              <a:rPr lang="en-US" sz="4000" b="0" dirty="0"/>
              <a:t>Creating, Selecting and Manipulating Objects</a:t>
            </a:r>
            <a:br>
              <a:rPr lang="en-US" dirty="0"/>
            </a:br>
            <a:r>
              <a:rPr lang="en-US" sz="3200" b="0" i="1" dirty="0"/>
              <a:t>(chapter 10 of textbook)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6894" y="4425965"/>
            <a:ext cx="8352367" cy="1616075"/>
          </a:xfrm>
        </p:spPr>
        <p:txBody>
          <a:bodyPr>
            <a:normAutofit/>
          </a:bodyPr>
          <a:lstStyle/>
          <a:p>
            <a:r>
              <a:rPr lang="en-US" dirty="0"/>
              <a:t>Brad Myers</a:t>
            </a:r>
          </a:p>
          <a:p>
            <a:r>
              <a:rPr lang="en-US" dirty="0"/>
              <a:t>05-440/640: Interaction Techniques</a:t>
            </a:r>
          </a:p>
          <a:p>
            <a:r>
              <a:rPr lang="en-US" dirty="0"/>
              <a:t>Spring, 2025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463567"/>
            <a:ext cx="3860800" cy="242047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50" y="122239"/>
            <a:ext cx="9168950" cy="780287"/>
          </a:xfrm>
        </p:spPr>
        <p:txBody>
          <a:bodyPr/>
          <a:lstStyle/>
          <a:p>
            <a:r>
              <a:rPr lang="en-US" dirty="0"/>
              <a:t>Graphical </a:t>
            </a:r>
            <a:r>
              <a:rPr lang="en-US" u="sng" dirty="0"/>
              <a:t>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58" y="973778"/>
            <a:ext cx="9660543" cy="58842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Draw, 1975,</a:t>
            </a:r>
          </a:p>
          <a:p>
            <a:pPr lvl="1"/>
            <a:r>
              <a:rPr lang="en-US" dirty="0"/>
              <a:t>Infix – selected object, type of transformation,</a:t>
            </a:r>
            <a:br>
              <a:rPr lang="en-US" dirty="0"/>
            </a:br>
            <a:r>
              <a:rPr lang="en-US" dirty="0"/>
              <a:t>where goes</a:t>
            </a:r>
          </a:p>
          <a:p>
            <a:pPr lvl="1"/>
            <a:r>
              <a:rPr lang="en-US" dirty="0"/>
              <a:t>Uses a “transformation vector” or full “affine</a:t>
            </a:r>
            <a:br>
              <a:rPr lang="en-US" dirty="0"/>
            </a:br>
            <a:r>
              <a:rPr lang="en-US" dirty="0"/>
              <a:t>transformation”</a:t>
            </a:r>
          </a:p>
          <a:p>
            <a:r>
              <a:rPr lang="en-US" dirty="0"/>
              <a:t>Star, 1981</a:t>
            </a:r>
          </a:p>
          <a:p>
            <a:pPr lvl="1"/>
            <a:r>
              <a:rPr lang="en-US" dirty="0"/>
              <a:t>Infix – selected object, “move”, click for where</a:t>
            </a:r>
          </a:p>
          <a:p>
            <a:pPr lvl="1"/>
            <a:r>
              <a:rPr lang="en-US" dirty="0"/>
              <a:t>Stretch, can drag out how much to stretch</a:t>
            </a:r>
          </a:p>
          <a:p>
            <a:pPr lvl="1"/>
            <a:r>
              <a:rPr lang="en-US" dirty="0"/>
              <a:t>Magnify – same proportions</a:t>
            </a:r>
          </a:p>
          <a:p>
            <a:r>
              <a:rPr lang="en-US" dirty="0"/>
              <a:t>Lisa/Macintosh, 1983</a:t>
            </a:r>
          </a:p>
          <a:p>
            <a:pPr lvl="1"/>
            <a:r>
              <a:rPr lang="en-US" dirty="0"/>
              <a:t>Postfix</a:t>
            </a:r>
          </a:p>
          <a:p>
            <a:pPr lvl="1"/>
            <a:r>
              <a:rPr lang="en-US" dirty="0"/>
              <a:t>Handles can be pressed and dragged to resize</a:t>
            </a:r>
          </a:p>
          <a:p>
            <a:pPr lvl="1"/>
            <a:r>
              <a:rPr lang="en-US" dirty="0"/>
              <a:t>Anywhere in object to move</a:t>
            </a:r>
          </a:p>
          <a:p>
            <a:r>
              <a:rPr lang="en-US" dirty="0"/>
              <a:t>Gargoyle (Xerox PARC), 1982</a:t>
            </a:r>
          </a:p>
          <a:p>
            <a:pPr lvl="1"/>
            <a:r>
              <a:rPr lang="en-US" dirty="0"/>
              <a:t>Caret &amp; anchor points</a:t>
            </a:r>
          </a:p>
          <a:p>
            <a:r>
              <a:rPr lang="en-US" dirty="0"/>
              <a:t>Silicon Graphics icon editor, 1989</a:t>
            </a:r>
          </a:p>
          <a:p>
            <a:pPr lvl="1"/>
            <a:r>
              <a:rPr lang="en-US" dirty="0"/>
              <a:t>Objects can “snap” to grid, and other</a:t>
            </a:r>
            <a:br>
              <a:rPr lang="en-US" dirty="0"/>
            </a:br>
            <a:r>
              <a:rPr lang="en-US" dirty="0"/>
              <a:t>objects, including along an edge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784" y="4650912"/>
            <a:ext cx="3313216" cy="22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15932"/>
          <a:stretch>
            <a:fillRect/>
          </a:stretch>
        </p:blipFill>
        <p:spPr bwMode="auto">
          <a:xfrm>
            <a:off x="7695210" y="122239"/>
            <a:ext cx="2897580" cy="407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932" y="987225"/>
            <a:ext cx="1543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65" y="-213568"/>
            <a:ext cx="9955157" cy="1295400"/>
          </a:xfrm>
        </p:spPr>
        <p:txBody>
          <a:bodyPr/>
          <a:lstStyle/>
          <a:p>
            <a:r>
              <a:rPr lang="en-US" dirty="0"/>
              <a:t>Parameters to object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38" y="1081833"/>
            <a:ext cx="9284262" cy="49467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Measurements in pixels, inches, points (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72</a:t>
            </a:r>
            <a:r>
              <a:rPr lang="en-US" dirty="0"/>
              <a:t>in)</a:t>
            </a:r>
          </a:p>
          <a:p>
            <a:r>
              <a:rPr lang="en-US" dirty="0"/>
              <a:t>When moving/growing an object</a:t>
            </a:r>
          </a:p>
          <a:p>
            <a:r>
              <a:rPr lang="en-US" dirty="0"/>
              <a:t>Lines change differently than rectangular objects</a:t>
            </a:r>
          </a:p>
          <a:p>
            <a:r>
              <a:rPr lang="en-US" dirty="0"/>
              <a:t>Object itself changes, or “</a:t>
            </a:r>
            <a:r>
              <a:rPr lang="en-US" dirty="0">
                <a:solidFill>
                  <a:schemeClr val="accent6"/>
                </a:solidFill>
              </a:rPr>
              <a:t>interim feedback</a:t>
            </a:r>
            <a:r>
              <a:rPr lang="en-US" dirty="0"/>
              <a:t>”?</a:t>
            </a:r>
          </a:p>
          <a:p>
            <a:r>
              <a:rPr lang="en-US" dirty="0"/>
              <a:t>Gridding, </a:t>
            </a:r>
            <a:r>
              <a:rPr lang="en-US" dirty="0">
                <a:solidFill>
                  <a:schemeClr val="accent6"/>
                </a:solidFill>
              </a:rPr>
              <a:t>snapping</a:t>
            </a:r>
            <a:r>
              <a:rPr lang="en-US" dirty="0"/>
              <a:t> to other objects</a:t>
            </a:r>
          </a:p>
          <a:p>
            <a:pPr lvl="1"/>
            <a:r>
              <a:rPr lang="en-US" dirty="0"/>
              <a:t>Issues with gridding: origin with window/drawing? </a:t>
            </a:r>
          </a:p>
          <a:p>
            <a:pPr lvl="1"/>
            <a:r>
              <a:rPr lang="en-US" dirty="0"/>
              <a:t>Based on object or mouse?</a:t>
            </a:r>
          </a:p>
          <a:p>
            <a:pPr lvl="1"/>
            <a:r>
              <a:rPr lang="en-US" dirty="0"/>
              <a:t>Width = inside or outside?</a:t>
            </a:r>
          </a:p>
          <a:p>
            <a:pPr lvl="1"/>
            <a:r>
              <a:rPr lang="en-US" dirty="0"/>
              <a:t>If hold down shift key while resizing</a:t>
            </a:r>
          </a:p>
          <a:p>
            <a:r>
              <a:rPr lang="en-US" dirty="0"/>
              <a:t>Minimum size?</a:t>
            </a:r>
          </a:p>
          <a:p>
            <a:pPr lvl="1"/>
            <a:r>
              <a:rPr lang="en-US" dirty="0"/>
              <a:t>Disappears if 0 size?</a:t>
            </a:r>
          </a:p>
          <a:p>
            <a:r>
              <a:rPr lang="en-US" dirty="0"/>
              <a:t>Flip if change sides?</a:t>
            </a:r>
          </a:p>
          <a:p>
            <a:r>
              <a:rPr lang="en-US" dirty="0">
                <a:solidFill>
                  <a:schemeClr val="accent6"/>
                </a:solidFill>
              </a:rPr>
              <a:t>Abort</a:t>
            </a:r>
            <a:r>
              <a:rPr lang="en-US" dirty="0"/>
              <a:t> after started? </a:t>
            </a:r>
            <a:r>
              <a:rPr lang="en-US" dirty="0">
                <a:solidFill>
                  <a:schemeClr val="accent6"/>
                </a:solidFill>
              </a:rPr>
              <a:t>Undo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214880" y="4687896"/>
            <a:ext cx="75803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Test text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932" y="1909276"/>
            <a:ext cx="1892472" cy="73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flipH="1" flipV="1">
            <a:off x="6777643" y="4737889"/>
            <a:ext cx="465990" cy="4904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9401724" y="2797617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858924" y="2797617"/>
            <a:ext cx="4572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4347" y="3378728"/>
            <a:ext cx="3068053" cy="320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FD8AC4-D011-48D1-99EB-2E240609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186" y="4877902"/>
            <a:ext cx="7514411" cy="1970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98" y="122239"/>
            <a:ext cx="9015202" cy="957793"/>
          </a:xfrm>
        </p:spPr>
        <p:txBody>
          <a:bodyPr/>
          <a:lstStyle/>
          <a:p>
            <a:r>
              <a:rPr lang="en-US" dirty="0"/>
              <a:t>Full-Featured Drawing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8" y="1197628"/>
            <a:ext cx="9888962" cy="4411662"/>
          </a:xfrm>
        </p:spPr>
        <p:txBody>
          <a:bodyPr>
            <a:normAutofit/>
          </a:bodyPr>
          <a:lstStyle/>
          <a:p>
            <a:r>
              <a:rPr lang="en-US" dirty="0"/>
              <a:t>Many ways to select and draw objects</a:t>
            </a:r>
          </a:p>
          <a:p>
            <a:r>
              <a:rPr lang="en-US" dirty="0"/>
              <a:t>Paint (Photoshop) vs. Object (Illustrator, CAD/CAM)</a:t>
            </a:r>
          </a:p>
          <a:p>
            <a:r>
              <a:rPr lang="en-US" dirty="0"/>
              <a:t>Many mechanisms in Illustrator, etc.</a:t>
            </a:r>
          </a:p>
          <a:p>
            <a:r>
              <a:rPr lang="en-US" dirty="0"/>
              <a:t>Many more issues for complex shapes</a:t>
            </a:r>
          </a:p>
          <a:p>
            <a:pPr lvl="1"/>
            <a:r>
              <a:rPr lang="en-US" dirty="0"/>
              <a:t>“Nudging” objects using arrow keys</a:t>
            </a:r>
          </a:p>
          <a:p>
            <a:pPr lvl="1"/>
            <a:r>
              <a:rPr lang="en-US" dirty="0"/>
              <a:t>Polygons</a:t>
            </a:r>
          </a:p>
          <a:p>
            <a:pPr lvl="1"/>
            <a:r>
              <a:rPr lang="en-US" dirty="0"/>
              <a:t>Curves (“splines”)</a:t>
            </a:r>
          </a:p>
          <a:p>
            <a:pPr lvl="1"/>
            <a:r>
              <a:rPr lang="en-US" dirty="0"/>
              <a:t>Origin for patterns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2A85F7-3B5E-4331-BADA-EAAC2717E1E8}"/>
              </a:ext>
            </a:extLst>
          </p:cNvPr>
          <p:cNvSpPr/>
          <p:nvPr/>
        </p:nvSpPr>
        <p:spPr bwMode="auto">
          <a:xfrm>
            <a:off x="9949570" y="2436896"/>
            <a:ext cx="1868055" cy="1524253"/>
          </a:xfrm>
          <a:custGeom>
            <a:avLst/>
            <a:gdLst>
              <a:gd name="connsiteX0" fmla="*/ 0 w 1167618"/>
              <a:gd name="connsiteY0" fmla="*/ 590843 h 1041009"/>
              <a:gd name="connsiteX1" fmla="*/ 886264 w 1167618"/>
              <a:gd name="connsiteY1" fmla="*/ 0 h 1041009"/>
              <a:gd name="connsiteX2" fmla="*/ 1167618 w 1167618"/>
              <a:gd name="connsiteY2" fmla="*/ 801858 h 1041009"/>
              <a:gd name="connsiteX3" fmla="*/ 70338 w 1167618"/>
              <a:gd name="connsiteY3" fmla="*/ 168812 h 1041009"/>
              <a:gd name="connsiteX4" fmla="*/ 281354 w 1167618"/>
              <a:gd name="connsiteY4" fmla="*/ 1041009 h 1041009"/>
              <a:gd name="connsiteX5" fmla="*/ 0 w 1167618"/>
              <a:gd name="connsiteY5" fmla="*/ 590843 h 104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618" h="1041009">
                <a:moveTo>
                  <a:pt x="0" y="590843"/>
                </a:moveTo>
                <a:lnTo>
                  <a:pt x="886264" y="0"/>
                </a:lnTo>
                <a:lnTo>
                  <a:pt x="1167618" y="801858"/>
                </a:lnTo>
                <a:lnTo>
                  <a:pt x="70338" y="168812"/>
                </a:lnTo>
                <a:lnTo>
                  <a:pt x="281354" y="1041009"/>
                </a:lnTo>
                <a:lnTo>
                  <a:pt x="0" y="590843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C300D-FD2E-42D0-B45A-14A7DBCB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11" y="2618221"/>
            <a:ext cx="1758950" cy="2464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Selections in 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38" y="1488044"/>
            <a:ext cx="8230162" cy="5020332"/>
          </a:xfrm>
        </p:spPr>
        <p:txBody>
          <a:bodyPr>
            <a:normAutofit/>
          </a:bodyPr>
          <a:lstStyle/>
          <a:p>
            <a:r>
              <a:rPr lang="en-US" dirty="0"/>
              <a:t>Selections in spreadsheets have always differed somewhat from other applications</a:t>
            </a:r>
          </a:p>
          <a:p>
            <a:pPr lvl="1"/>
            <a:r>
              <a:rPr lang="en-US" dirty="0"/>
              <a:t>Click on cell, drag to select multiple</a:t>
            </a:r>
          </a:p>
          <a:p>
            <a:pPr lvl="1"/>
            <a:r>
              <a:rPr lang="en-US" dirty="0"/>
              <a:t>Shift click to extend</a:t>
            </a:r>
          </a:p>
          <a:p>
            <a:pPr lvl="1"/>
            <a:r>
              <a:rPr lang="en-US" dirty="0"/>
              <a:t>Control click (and drag) for </a:t>
            </a:r>
            <a:r>
              <a:rPr lang="en-US" i="1" dirty="0"/>
              <a:t>multiple </a:t>
            </a:r>
            <a:r>
              <a:rPr lang="en-US" dirty="0"/>
              <a:t>selection regions</a:t>
            </a:r>
          </a:p>
          <a:p>
            <a:pPr lvl="1"/>
            <a:r>
              <a:rPr lang="en-US" dirty="0"/>
              <a:t>Always operates on rectangles</a:t>
            </a:r>
          </a:p>
          <a:p>
            <a:r>
              <a:rPr lang="en-US" dirty="0"/>
              <a:t>Selection handle to smart-fill values and formulas</a:t>
            </a:r>
          </a:p>
          <a:p>
            <a:pPr lvl="1"/>
            <a:r>
              <a:rPr lang="en-US" dirty="0"/>
              <a:t>“Fill handle”</a:t>
            </a:r>
          </a:p>
          <a:p>
            <a:r>
              <a:rPr lang="en-US" dirty="0"/>
              <a:t>Guest lecture by Dan Bricklin (2019)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0" y="1290820"/>
            <a:ext cx="27336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7600" y="2435612"/>
            <a:ext cx="2695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1824" y="4459521"/>
            <a:ext cx="31813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Selections in Linear and Hierarchical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898542" cy="53181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Lists and hierarchies operate differently as well</a:t>
            </a:r>
          </a:p>
          <a:p>
            <a:pPr lvl="1"/>
            <a:r>
              <a:rPr lang="en-US" dirty="0"/>
              <a:t>E.g., Windows “Explorer”, Macintosh “finder”, etc.</a:t>
            </a:r>
          </a:p>
          <a:p>
            <a:pPr lvl="1"/>
            <a:r>
              <a:rPr lang="en-US" dirty="0"/>
              <a:t>“Hierarchical view”, “Outline view”, “Tree view”</a:t>
            </a:r>
          </a:p>
          <a:p>
            <a:r>
              <a:rPr lang="en-US" dirty="0"/>
              <a:t>Click to select one</a:t>
            </a:r>
          </a:p>
          <a:p>
            <a:r>
              <a:rPr lang="en-US" dirty="0"/>
              <a:t>Click and drag usually moves selected object (no drag-through select)</a:t>
            </a:r>
          </a:p>
          <a:p>
            <a:r>
              <a:rPr lang="en-US" dirty="0"/>
              <a:t>Shift click extends (or shortens) selection to new click point</a:t>
            </a:r>
          </a:p>
          <a:p>
            <a:r>
              <a:rPr lang="en-US" dirty="0"/>
              <a:t>Control click toggles item in selection set</a:t>
            </a:r>
          </a:p>
          <a:p>
            <a:r>
              <a:rPr lang="en-US" dirty="0"/>
              <a:t>May be able to select a region using a box, if start not on an object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0D8E-CF26-4A3D-8FE3-A3CBAA556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821" y="783823"/>
            <a:ext cx="2487556" cy="5530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56D6-3D63-4179-8C40-C8B9EAAE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Selections in Consumer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D043B-8970-4914-A52C-F4238CFE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15" y="1539399"/>
            <a:ext cx="8832692" cy="4411662"/>
          </a:xfrm>
        </p:spPr>
        <p:txBody>
          <a:bodyPr/>
          <a:lstStyle/>
          <a:p>
            <a:r>
              <a:rPr lang="en-US" dirty="0"/>
              <a:t>Often just menus, covered already</a:t>
            </a:r>
          </a:p>
          <a:p>
            <a:r>
              <a:rPr lang="en-US" dirty="0">
                <a:solidFill>
                  <a:schemeClr val="accent6"/>
                </a:solidFill>
              </a:rPr>
              <a:t>Electronic programming guides (EPG) </a:t>
            </a:r>
            <a:r>
              <a:rPr lang="en-US" dirty="0"/>
              <a:t>for TV schedules</a:t>
            </a:r>
          </a:p>
          <a:p>
            <a:pPr lvl="1"/>
            <a:r>
              <a:rPr lang="en-US" dirty="0"/>
              <a:t>Different size blocks for selection</a:t>
            </a:r>
          </a:p>
          <a:p>
            <a:pPr lvl="1"/>
            <a:r>
              <a:rPr lang="en-US" dirty="0"/>
              <a:t>What happens</a:t>
            </a:r>
            <a:br>
              <a:rPr lang="en-US" dirty="0"/>
            </a:br>
            <a:r>
              <a:rPr lang="en-US" dirty="0"/>
              <a:t>with navigate</a:t>
            </a:r>
            <a:br>
              <a:rPr lang="en-US" dirty="0"/>
            </a:br>
            <a:r>
              <a:rPr lang="en-US" dirty="0"/>
              <a:t>up and down?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EA619-514E-4D11-BFE1-299B595E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8C96A-3C46-4700-ACD9-88FEE028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7519B6-C86B-48F8-9FA0-4399B533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22" y="3745230"/>
            <a:ext cx="5486400" cy="3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31206-027A-40C9-9963-B6FE814D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922" y="275531"/>
            <a:ext cx="1881163" cy="65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69D6-2F4A-43B5-A836-D44FCD50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5169-5D29-4A2B-84F6-E450384ED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order to select when designing a new behavior?</a:t>
            </a:r>
          </a:p>
          <a:p>
            <a:r>
              <a:rPr lang="en-US" dirty="0"/>
              <a:t>E.g., selection first or tool first?</a:t>
            </a:r>
          </a:p>
          <a:p>
            <a:r>
              <a:rPr lang="en-US" dirty="0"/>
              <a:t>Might decide based on which is most difficult to get right</a:t>
            </a:r>
          </a:p>
          <a:p>
            <a:pPr lvl="1"/>
            <a:r>
              <a:rPr lang="en-US" dirty="0"/>
              <a:t>Selection first if tricky to click on correct thing</a:t>
            </a:r>
          </a:p>
          <a:p>
            <a:pPr lvl="2"/>
            <a:r>
              <a:rPr lang="en-US" dirty="0"/>
              <a:t>E.g., select eraser, then have to carefully click on correct thing</a:t>
            </a:r>
          </a:p>
          <a:p>
            <a:pPr lvl="2"/>
            <a:r>
              <a:rPr lang="en-US" dirty="0"/>
              <a:t>Vs. working on the selection until correct, then easily hitting “delete”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39C1A-6E73-4C2A-9D13-03EB9209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33E56-326B-474F-86C8-6B32FEC1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47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Graphical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9601200" cy="4411662"/>
          </a:xfrm>
        </p:spPr>
        <p:txBody>
          <a:bodyPr>
            <a:normAutofit/>
          </a:bodyPr>
          <a:lstStyle/>
          <a:p>
            <a:r>
              <a:rPr lang="en-US" dirty="0"/>
              <a:t>Brad A. Myers. (1998) "Scripting Graphical Applications by Demonstration," </a:t>
            </a:r>
            <a:r>
              <a:rPr lang="en-US" i="1" dirty="0"/>
              <a:t>Proceedings CHI'98</a:t>
            </a:r>
            <a:r>
              <a:rPr lang="en-US" dirty="0"/>
              <a:t>. pp. 534-541. </a:t>
            </a:r>
            <a:r>
              <a:rPr lang="en-US" dirty="0">
                <a:hlinkClick r:id="rId2"/>
              </a:rPr>
              <a:t>ACM DL</a:t>
            </a:r>
            <a:r>
              <a:rPr lang="en-US" dirty="0"/>
              <a:t>, or </a:t>
            </a:r>
            <a:r>
              <a:rPr lang="en-US" dirty="0">
                <a:hlinkClick r:id="rId3"/>
              </a:rPr>
              <a:t>local </a:t>
            </a:r>
            <a:r>
              <a:rPr lang="en-US" dirty="0" err="1">
                <a:hlinkClick r:id="rId3"/>
              </a:rPr>
              <a:t>pdf</a:t>
            </a:r>
            <a:r>
              <a:rPr lang="en-US" dirty="0"/>
              <a:t>, and 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YouTube</a:t>
            </a:r>
            <a:r>
              <a:rPr lang="en-US" dirty="0"/>
              <a:t> (3:09). (</a:t>
            </a:r>
            <a:r>
              <a:rPr lang="en-US" dirty="0">
                <a:solidFill>
                  <a:schemeClr val="accent6"/>
                </a:solidFill>
              </a:rPr>
              <a:t>Topaz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/>
                </a:solidFill>
              </a:rPr>
              <a:t>Search</a:t>
            </a:r>
            <a:r>
              <a:rPr lang="en-US" dirty="0"/>
              <a:t> for graphical objects by location or property</a:t>
            </a:r>
          </a:p>
          <a:p>
            <a:r>
              <a:rPr lang="en-US" dirty="0"/>
              <a:t>Move selection from object to object</a:t>
            </a:r>
          </a:p>
          <a:p>
            <a:r>
              <a:rPr lang="en-US" dirty="0"/>
              <a:t>Write reusable scripts of object manipulation</a:t>
            </a:r>
          </a:p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i="1" dirty="0"/>
              <a:t> </a:t>
            </a:r>
            <a:r>
              <a:rPr lang="en-US" sz="1700" i="1" dirty="0"/>
              <a:t>(3:08)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8A0E-7320-A077-1D51-41A25F87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Graphical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A706-63B7-C71E-AB9D-FDC709F0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2"/>
            <a:ext cx="6852119" cy="4789113"/>
          </a:xfrm>
        </p:spPr>
        <p:txBody>
          <a:bodyPr>
            <a:normAutofit/>
          </a:bodyPr>
          <a:lstStyle/>
          <a:p>
            <a:r>
              <a:rPr lang="en-US" dirty="0"/>
              <a:t>Multi-user editing</a:t>
            </a:r>
          </a:p>
          <a:p>
            <a:pPr lvl="1"/>
            <a:r>
              <a:rPr lang="en-US" sz="2800" dirty="0" err="1"/>
              <a:t>PebblesDraw</a:t>
            </a:r>
            <a:r>
              <a:rPr lang="en-US" sz="2800" dirty="0"/>
              <a:t>: shared screen</a:t>
            </a:r>
          </a:p>
          <a:p>
            <a:pPr lvl="2"/>
            <a:r>
              <a:rPr lang="en-US" sz="2400" dirty="0"/>
              <a:t> Brad A. Myers, Herb </a:t>
            </a:r>
            <a:r>
              <a:rPr lang="en-US" sz="2400" dirty="0" err="1"/>
              <a:t>Stiel</a:t>
            </a:r>
            <a:r>
              <a:rPr lang="en-US" sz="2400" dirty="0"/>
              <a:t> and Robert Gargiulo.  “Collaboration Using Multiple PDAs Connected to a PC,” Proceedings </a:t>
            </a:r>
            <a:r>
              <a:rPr lang="en-US" sz="2400" i="1" dirty="0"/>
              <a:t>CSCW'98: ACM Conference on Computer-Supported Cooperative Work</a:t>
            </a:r>
            <a:r>
              <a:rPr lang="en-US" sz="2400" dirty="0"/>
              <a:t>. Seattle, WA,  November 14-18, 1998a. pp. 285-294. </a:t>
            </a:r>
            <a:r>
              <a:rPr lang="en-US" sz="2400" dirty="0">
                <a:hlinkClick r:id="rId2"/>
              </a:rPr>
              <a:t>http://www.cs.cmu.edu/~pebbles</a:t>
            </a:r>
            <a:r>
              <a:rPr lang="en-US" sz="2400" dirty="0"/>
              <a:t> </a:t>
            </a:r>
          </a:p>
          <a:p>
            <a:pPr lvl="1"/>
            <a:r>
              <a:rPr lang="en-US" sz="2800" dirty="0"/>
              <a:t>Google Drawings</a:t>
            </a:r>
          </a:p>
          <a:p>
            <a:pPr lvl="2"/>
            <a:r>
              <a:rPr lang="en-US" sz="2400" dirty="0"/>
              <a:t>Separate screens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866FC-1682-4754-8946-3570849C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CCCCB-9790-BBD4-FD0E-4A72B199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9DF66-15C4-8870-4958-2386EAA44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19" y="870585"/>
            <a:ext cx="4484370" cy="5116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27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3DE9-447E-6A60-7BBD-62B8A28F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604837"/>
          </a:xfrm>
        </p:spPr>
        <p:txBody>
          <a:bodyPr/>
          <a:lstStyle/>
          <a:p>
            <a:r>
              <a:rPr lang="en-US"/>
              <a:t>In-class</a:t>
            </a:r>
            <a:r>
              <a:rPr lang="en-US" dirty="0"/>
              <a:t>, on-paper Design Exercise!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9FBB-CF9E-CDCF-A703-A0AB8037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7074"/>
            <a:ext cx="12191999" cy="6130926"/>
          </a:xfrm>
        </p:spPr>
        <p:txBody>
          <a:bodyPr>
            <a:normAutofit lnSpcReduction="10000"/>
          </a:bodyPr>
          <a:lstStyle/>
          <a:p>
            <a:pPr marL="457200"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Selection works 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differently 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graphical objects &amp; icons vs. lists vs. spreadsheets</a:t>
            </a:r>
          </a:p>
          <a:p>
            <a:pPr marL="1143000" lvl="2" indent="-22860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Shift click and control click do different things</a:t>
            </a:r>
          </a:p>
          <a:p>
            <a:pPr marL="1143000" lvl="2" indent="-22860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Presentation of selected looks very different (handles vs. highlighting)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Drag works differently as well - drag and drop vs. move object vs. extend selection</a:t>
            </a:r>
          </a:p>
          <a:p>
            <a:pPr marL="457200"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Scenario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Imagine you are creating something new, let's call it </a:t>
            </a: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bubbles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which can be independent or in a list or a table (spreadsheet), and you want to have consistent way to select and edit, across different presentations and on different platforms (phone and laptop)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get to decide what “bubbles” are and how they look and behave.</a:t>
            </a:r>
          </a:p>
          <a:p>
            <a:pPr marL="457200"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Prompt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Design a way to </a:t>
            </a: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select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modify 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(e.g., move or grow) bubbles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 sure to consider how to select 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multiple 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objects, what the selection looks like, and what shift-click, control-click, long-press or right mouse button, drag, etc. all do.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may want to specify the graphical properties of bubbles as well (color, line style, shape, etc.) and the feedback for selecting objects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Consider the “Considerations for Selecting and Creating Objects” in section 10.15 of the textbook.</a:t>
            </a:r>
          </a:p>
          <a:p>
            <a:pPr marL="457200"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Do: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Generate Ideas and Discuss Pros / Cons of your ways to select and modify bubbles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Write down your design decisions and reasons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 a sketch (draw a picture) of what bubbles look like normally, and when selected, and while being modified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 and/or draw how selecting looks when bubbles are alone, in a list, in a table, and when on a phone or a laptop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 the limitations and tradeoffs of the design</a:t>
            </a:r>
          </a:p>
          <a:p>
            <a:pPr marL="457200" rtl="0" fontAlgn="base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Logistics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Groups of 3 or 4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Pen and paper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 sure to clearly write the group member names - including Andrew IDs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Select a person in the group with good handwriting to be the scribe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35295-295F-6164-E62C-22AD15E8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399E0-2D39-1D46-4588-B5C6A17D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25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</a:t>
            </a:r>
          </a:p>
          <a:p>
            <a:pPr lvl="1"/>
            <a:r>
              <a:rPr lang="en-US" dirty="0"/>
              <a:t>24 on-time</a:t>
            </a:r>
          </a:p>
          <a:p>
            <a:pPr lvl="1"/>
            <a:r>
              <a:rPr lang="en-US" dirty="0"/>
              <a:t>7 late</a:t>
            </a:r>
          </a:p>
          <a:p>
            <a:pPr lvl="1"/>
            <a:r>
              <a:rPr lang="en-US" dirty="0"/>
              <a:t>5 still missing</a:t>
            </a:r>
          </a:p>
          <a:p>
            <a:pPr lvl="1"/>
            <a:r>
              <a:rPr lang="en-US" dirty="0"/>
              <a:t>Reminder, can only be 1 week late (see the </a:t>
            </a:r>
            <a:r>
              <a:rPr lang="en-US" dirty="0">
                <a:hlinkClick r:id="rId2"/>
              </a:rPr>
              <a:t>late policy</a:t>
            </a:r>
            <a:r>
              <a:rPr lang="en-US" dirty="0"/>
              <a:t>)</a:t>
            </a:r>
          </a:p>
          <a:p>
            <a:r>
              <a:rPr lang="en-US" dirty="0"/>
              <a:t>Homework 2 due </a:t>
            </a:r>
            <a:r>
              <a:rPr lang="da-DK" dirty="0"/>
              <a:t>Mon, Feb. 17, 2025 at 2:00pm ET</a:t>
            </a:r>
          </a:p>
          <a:p>
            <a:r>
              <a:rPr lang="da-DK" dirty="0"/>
              <a:t>Confirmed 3rd guest speaker: David Lindlbauer on "Intelligent Interaction Techniques for Extended Reality"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2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55AAD9-4BE3-4BC8-B8C2-034F1210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291" y="2080384"/>
            <a:ext cx="4945026" cy="320080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A7E5AA1-FCD9-42F6-9C53-1EDAEF9F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3475" y="713761"/>
            <a:ext cx="1543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3ACDA-FCFF-4937-BF2D-27316B5A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AEAE-4BF7-44E2-BFC3-5293C3DA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12" y="1548674"/>
            <a:ext cx="9084991" cy="46997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Creating, Selecting, Modifying computerized things that are </a:t>
            </a:r>
            <a:r>
              <a:rPr lang="en-US" i="1" dirty="0"/>
              <a:t>not</a:t>
            </a:r>
            <a:r>
              <a:rPr lang="en-US" dirty="0"/>
              <a:t> text</a:t>
            </a:r>
          </a:p>
          <a:p>
            <a:pPr lvl="1"/>
            <a:r>
              <a:rPr lang="en-US" i="1" dirty="0"/>
              <a:t>(Text covered in lectures 10-11)</a:t>
            </a:r>
          </a:p>
          <a:p>
            <a:pPr lvl="1"/>
            <a:r>
              <a:rPr lang="en-US" dirty="0"/>
              <a:t>Graphics in an editor like PowerPoint</a:t>
            </a:r>
          </a:p>
          <a:p>
            <a:pPr lvl="1"/>
            <a:r>
              <a:rPr lang="en-US" dirty="0"/>
              <a:t>Pixels in a Painting program</a:t>
            </a:r>
          </a:p>
          <a:p>
            <a:pPr lvl="1"/>
            <a:r>
              <a:rPr lang="en-US" dirty="0"/>
              <a:t>Files listed in a hierarchy view</a:t>
            </a:r>
          </a:p>
          <a:p>
            <a:pPr lvl="1"/>
            <a:r>
              <a:rPr lang="en-US" dirty="0"/>
              <a:t>Files listed as icons</a:t>
            </a:r>
          </a:p>
          <a:p>
            <a:pPr lvl="1"/>
            <a:r>
              <a:rPr lang="en-US" dirty="0"/>
              <a:t>Spreadsheets</a:t>
            </a:r>
          </a:p>
          <a:p>
            <a:pPr lvl="1"/>
            <a:r>
              <a:rPr lang="en-US" dirty="0"/>
              <a:t>….</a:t>
            </a:r>
          </a:p>
          <a:p>
            <a:r>
              <a:rPr lang="en-US" dirty="0"/>
              <a:t>“Objects” – 2D</a:t>
            </a:r>
          </a:p>
          <a:p>
            <a:pPr lvl="1"/>
            <a:r>
              <a:rPr lang="en-US" dirty="0"/>
              <a:t>Anything displayed: graphics, icons, text in list, etc.</a:t>
            </a:r>
          </a:p>
          <a:p>
            <a:pPr lvl="1"/>
            <a:r>
              <a:rPr lang="en-US" dirty="0"/>
              <a:t>(3D in lecture 13)</a:t>
            </a:r>
          </a:p>
          <a:p>
            <a:r>
              <a:rPr lang="en-US" dirty="0"/>
              <a:t>Focus on </a:t>
            </a:r>
            <a:r>
              <a:rPr lang="en-US" i="1" dirty="0"/>
              <a:t>interactions</a:t>
            </a:r>
            <a:r>
              <a:rPr lang="en-US" dirty="0"/>
              <a:t> (so not just visualizations)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0BCFC-CA53-48C6-862B-626669F8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F49A7-0F09-4F9B-B1A4-A721AB1C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02DC590-01A8-4DD4-98D6-98FE95D9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4283" y="733560"/>
            <a:ext cx="1892472" cy="73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28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12" y="1547446"/>
            <a:ext cx="9409688" cy="4853354"/>
          </a:xfrm>
        </p:spPr>
        <p:txBody>
          <a:bodyPr>
            <a:normAutofit/>
          </a:bodyPr>
          <a:lstStyle/>
          <a:p>
            <a:r>
              <a:rPr lang="en-US" i="1" dirty="0"/>
              <a:t>Prefix</a:t>
            </a:r>
            <a:r>
              <a:rPr lang="en-US" dirty="0"/>
              <a:t>: Operation first, then parameters</a:t>
            </a:r>
          </a:p>
          <a:p>
            <a:pPr lvl="1"/>
            <a:r>
              <a:rPr lang="en-US" dirty="0"/>
              <a:t>All command lines are like this</a:t>
            </a:r>
          </a:p>
          <a:p>
            <a:pPr lvl="1"/>
            <a:r>
              <a:rPr lang="en-US" dirty="0"/>
              <a:t>GUIs: _____</a:t>
            </a:r>
          </a:p>
          <a:p>
            <a:r>
              <a:rPr lang="en-US" dirty="0"/>
              <a:t>Postfix: Parameter first, then operation</a:t>
            </a:r>
          </a:p>
          <a:p>
            <a:pPr lvl="1"/>
            <a:r>
              <a:rPr lang="en-US" dirty="0"/>
              <a:t>Select object, then hit &lt;delete&gt;</a:t>
            </a:r>
          </a:p>
          <a:p>
            <a:r>
              <a:rPr lang="en-US" dirty="0"/>
              <a:t>Infix: operator in the middle</a:t>
            </a:r>
          </a:p>
          <a:p>
            <a:pPr lvl="1"/>
            <a:r>
              <a:rPr lang="en-US" dirty="0"/>
              <a:t>4+5</a:t>
            </a:r>
          </a:p>
          <a:p>
            <a:pPr lvl="1"/>
            <a:r>
              <a:rPr lang="en-US" dirty="0"/>
              <a:t>GUIs: _____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366" y="2137264"/>
            <a:ext cx="1729448" cy="6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15CF-3BDA-43D0-8875-DE9F1805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order and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D813-08A8-4FCE-A7FF-A5EA02C9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2½ D </a:t>
            </a:r>
            <a:r>
              <a:rPr lang="en-US" dirty="0"/>
              <a:t>display order</a:t>
            </a:r>
          </a:p>
          <a:p>
            <a:pPr lvl="1"/>
            <a:r>
              <a:rPr lang="en-US" dirty="0"/>
              <a:t>Covering, “Bring to Front”</a:t>
            </a:r>
          </a:p>
          <a:p>
            <a:r>
              <a:rPr lang="en-US" dirty="0">
                <a:solidFill>
                  <a:schemeClr val="accent6"/>
                </a:solidFill>
              </a:rPr>
              <a:t>Grouping</a:t>
            </a:r>
            <a:r>
              <a:rPr lang="en-US" dirty="0"/>
              <a:t> – must be contiguous in display order</a:t>
            </a:r>
          </a:p>
          <a:p>
            <a:pPr lvl="1"/>
            <a:r>
              <a:rPr lang="en-US" dirty="0"/>
              <a:t>Also for folders and their contents</a:t>
            </a:r>
          </a:p>
          <a:p>
            <a:r>
              <a:rPr lang="en-US" dirty="0">
                <a:solidFill>
                  <a:schemeClr val="accent6"/>
                </a:solidFill>
              </a:rPr>
              <a:t>Types</a:t>
            </a:r>
            <a:r>
              <a:rPr lang="en-US" dirty="0"/>
              <a:t> of objects – don’t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03247-B2D1-48F0-BB2A-C75ABB3B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1444A-FFFD-46A5-9115-27953DED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F2934-5521-4166-8173-2B3566179E34}"/>
              </a:ext>
            </a:extLst>
          </p:cNvPr>
          <p:cNvSpPr/>
          <p:nvPr/>
        </p:nvSpPr>
        <p:spPr bwMode="auto">
          <a:xfrm>
            <a:off x="7877322" y="1691128"/>
            <a:ext cx="1098452" cy="10410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E3A6FB-3CE6-4C20-B5A4-BE692EC2AF5D}"/>
              </a:ext>
            </a:extLst>
          </p:cNvPr>
          <p:cNvSpPr/>
          <p:nvPr/>
        </p:nvSpPr>
        <p:spPr bwMode="auto">
          <a:xfrm>
            <a:off x="8426548" y="1313677"/>
            <a:ext cx="1098452" cy="1041009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253C73-14A7-41B0-B198-E3CC0926CA62}"/>
              </a:ext>
            </a:extLst>
          </p:cNvPr>
          <p:cNvGrpSpPr/>
          <p:nvPr/>
        </p:nvGrpSpPr>
        <p:grpSpPr>
          <a:xfrm>
            <a:off x="8206155" y="3429000"/>
            <a:ext cx="1674055" cy="509954"/>
            <a:chOff x="6682154" y="3429000"/>
            <a:chExt cx="1674055" cy="50995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2DE9CB-2520-47C5-94FC-E05CAFD68556}"/>
                </a:ext>
              </a:extLst>
            </p:cNvPr>
            <p:cNvSpPr/>
            <p:nvPr/>
          </p:nvSpPr>
          <p:spPr bwMode="auto">
            <a:xfrm>
              <a:off x="6682154" y="3429000"/>
              <a:ext cx="1674055" cy="50995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A04DAE-6FE0-4646-8FC5-2E07C4CFEC97}"/>
                </a:ext>
              </a:extLst>
            </p:cNvPr>
            <p:cNvSpPr/>
            <p:nvPr/>
          </p:nvSpPr>
          <p:spPr bwMode="auto">
            <a:xfrm>
              <a:off x="7019778" y="3546123"/>
              <a:ext cx="981222" cy="26032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4ECC68-305C-4EE8-92C4-02BEFEB9365C}"/>
              </a:ext>
            </a:extLst>
          </p:cNvPr>
          <p:cNvGrpSpPr/>
          <p:nvPr/>
        </p:nvGrpSpPr>
        <p:grpSpPr>
          <a:xfrm>
            <a:off x="8714350" y="3666599"/>
            <a:ext cx="1674055" cy="509954"/>
            <a:chOff x="6682154" y="3429000"/>
            <a:chExt cx="1674055" cy="5099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C80C5D-E75C-43A9-BF70-D70D2BAC6B4C}"/>
                </a:ext>
              </a:extLst>
            </p:cNvPr>
            <p:cNvSpPr/>
            <p:nvPr/>
          </p:nvSpPr>
          <p:spPr bwMode="auto">
            <a:xfrm>
              <a:off x="6682154" y="3429000"/>
              <a:ext cx="1674055" cy="50995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3DBE00-1590-4809-8E90-2DEFBA201007}"/>
                </a:ext>
              </a:extLst>
            </p:cNvPr>
            <p:cNvSpPr/>
            <p:nvPr/>
          </p:nvSpPr>
          <p:spPr bwMode="auto">
            <a:xfrm>
              <a:off x="7019778" y="3546123"/>
              <a:ext cx="981222" cy="26032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3B52FB-8AFC-4E66-9C4C-FB5F88A3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462" y="4378849"/>
            <a:ext cx="4384217" cy="25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5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E75A-9908-4EEF-B158-7E8B3B9D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dirty="0"/>
              <a:t>Creating new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9E12-EACF-43B5-8B41-DC0C4437B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9262683" cy="4411662"/>
          </a:xfrm>
        </p:spPr>
        <p:txBody>
          <a:bodyPr/>
          <a:lstStyle/>
          <a:p>
            <a:r>
              <a:rPr lang="en-US" dirty="0"/>
              <a:t>Usually infix – what kind of object, create, then where</a:t>
            </a:r>
          </a:p>
          <a:p>
            <a:pPr lvl="1"/>
            <a:r>
              <a:rPr lang="en-US" dirty="0"/>
              <a:t>“Tool” metaphor – pick up a create-rectangle tool, and then can use it</a:t>
            </a:r>
          </a:p>
          <a:p>
            <a:pPr lvl="1"/>
            <a:r>
              <a:rPr lang="en-US" dirty="0"/>
              <a:t>Usually resets to selection mode after 1 create</a:t>
            </a:r>
          </a:p>
          <a:p>
            <a:pPr lvl="2"/>
            <a:r>
              <a:rPr lang="en-US" dirty="0"/>
              <a:t>Sometimes can double-click or explicitly peg the current mode</a:t>
            </a:r>
          </a:p>
          <a:p>
            <a:r>
              <a:rPr lang="en-US" dirty="0"/>
              <a:t>Same for painting, but then “</a:t>
            </a:r>
            <a:r>
              <a:rPr lang="en-US" dirty="0" err="1"/>
              <a:t>objectness</a:t>
            </a:r>
            <a:r>
              <a:rPr lang="en-US" dirty="0"/>
              <a:t>” disappears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91EEA-D8BA-4AA0-9095-B4D608E2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8376"/>
            <a:ext cx="3860800" cy="197224"/>
          </a:xfrm>
        </p:spPr>
        <p:txBody>
          <a:bodyPr/>
          <a:lstStyle/>
          <a:p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81517-F93B-4B50-A016-30549D43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/>
          <a:p>
            <a:fld id="{5724283D-037C-4233-A5B9-6A378F34C5A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5F6D04A-8A20-4E54-9ACC-3EC56497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3491" y="929376"/>
            <a:ext cx="1306737" cy="45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197C2E-C248-4EFB-B815-8317C6F5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1795" y="0"/>
            <a:ext cx="364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33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34" y="122238"/>
            <a:ext cx="9152766" cy="799894"/>
          </a:xfrm>
        </p:spPr>
        <p:txBody>
          <a:bodyPr/>
          <a:lstStyle/>
          <a:p>
            <a:r>
              <a:rPr lang="en-US" dirty="0"/>
              <a:t>Graphical </a:t>
            </a:r>
            <a:r>
              <a:rPr lang="en-US" u="sng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34" y="1045151"/>
            <a:ext cx="8365365" cy="58128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Draw, 1975</a:t>
            </a:r>
          </a:p>
          <a:p>
            <a:pPr lvl="1"/>
            <a:r>
              <a:rPr lang="en-US" sz="2000" dirty="0"/>
              <a:t>Go into “selection” mode</a:t>
            </a:r>
          </a:p>
          <a:p>
            <a:pPr lvl="1"/>
            <a:r>
              <a:rPr lang="en-US" sz="2000" dirty="0"/>
              <a:t>Click on object to select it</a:t>
            </a:r>
          </a:p>
          <a:p>
            <a:pPr lvl="1"/>
            <a:r>
              <a:rPr lang="en-US" sz="2000" dirty="0"/>
              <a:t>Rectangular area to select multiple – objects must be </a:t>
            </a:r>
            <a:r>
              <a:rPr lang="en-US" sz="2000" i="1" dirty="0"/>
              <a:t>totally enclosed</a:t>
            </a:r>
          </a:p>
          <a:p>
            <a:r>
              <a:rPr lang="en-US" sz="2800" dirty="0"/>
              <a:t>Star, 1981</a:t>
            </a:r>
          </a:p>
          <a:p>
            <a:pPr lvl="1"/>
            <a:r>
              <a:rPr lang="en-US" sz="2000" dirty="0"/>
              <a:t>Click left to select, right to add to selected set</a:t>
            </a:r>
          </a:p>
          <a:p>
            <a:pPr lvl="1"/>
            <a:r>
              <a:rPr lang="en-US" sz="2000" dirty="0"/>
              <a:t>Rubber band select with </a:t>
            </a:r>
            <a:r>
              <a:rPr lang="en-US" sz="2000" i="1" dirty="0"/>
              <a:t>right </a:t>
            </a:r>
            <a:r>
              <a:rPr lang="en-US" sz="2000" dirty="0"/>
              <a:t>mouse button</a:t>
            </a:r>
          </a:p>
          <a:p>
            <a:r>
              <a:rPr lang="en-US" sz="2800" dirty="0"/>
              <a:t>Lisa and Macintosh, 1982</a:t>
            </a:r>
          </a:p>
          <a:p>
            <a:pPr lvl="1"/>
            <a:r>
              <a:rPr lang="en-US" sz="2000" dirty="0"/>
              <a:t>Click for single object</a:t>
            </a:r>
          </a:p>
          <a:p>
            <a:pPr lvl="1"/>
            <a:r>
              <a:rPr lang="en-US" sz="2000" dirty="0"/>
              <a:t>Click in background for no selection</a:t>
            </a:r>
          </a:p>
          <a:p>
            <a:pPr lvl="1"/>
            <a:r>
              <a:rPr lang="en-US" sz="2000" dirty="0"/>
              <a:t>“Selection </a:t>
            </a:r>
            <a:r>
              <a:rPr lang="en-US" sz="2000" dirty="0">
                <a:solidFill>
                  <a:schemeClr val="accent6"/>
                </a:solidFill>
              </a:rPr>
              <a:t>handles</a:t>
            </a:r>
            <a:r>
              <a:rPr lang="en-US" sz="2000" dirty="0"/>
              <a:t>”</a:t>
            </a:r>
          </a:p>
          <a:p>
            <a:pPr lvl="2"/>
            <a:r>
              <a:rPr lang="en-US" sz="1800" dirty="0"/>
              <a:t>Often show through covering objects</a:t>
            </a:r>
          </a:p>
          <a:p>
            <a:pPr lvl="1"/>
            <a:r>
              <a:rPr lang="en-US" sz="2000" dirty="0"/>
              <a:t>Drag through to select multiple (fully within)</a:t>
            </a:r>
          </a:p>
          <a:p>
            <a:pPr lvl="1"/>
            <a:r>
              <a:rPr lang="en-US" sz="2000" dirty="0"/>
              <a:t>Shift click or shift-drag to </a:t>
            </a:r>
            <a:r>
              <a:rPr lang="en-US" sz="2000" i="1" dirty="0"/>
              <a:t>toggle</a:t>
            </a:r>
            <a:r>
              <a:rPr lang="en-US" sz="2000" dirty="0"/>
              <a:t> in selected set</a:t>
            </a:r>
          </a:p>
          <a:p>
            <a:pPr lvl="1"/>
            <a:r>
              <a:rPr lang="en-US" sz="2000" dirty="0"/>
              <a:t>Reverse video or handles</a:t>
            </a:r>
          </a:p>
          <a:p>
            <a:pPr lvl="1"/>
            <a:r>
              <a:rPr lang="en-US" sz="2000" dirty="0"/>
              <a:t>Lasso tool for bitmap selection – animated</a:t>
            </a:r>
          </a:p>
          <a:p>
            <a:pPr lvl="1"/>
            <a:r>
              <a:rPr lang="en-US" sz="2000" dirty="0"/>
              <a:t>Note: not drag-through select if start on an object, moves object instead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187" y="1"/>
            <a:ext cx="2988774" cy="30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8871860" y="2483922"/>
            <a:ext cx="702624" cy="61553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0722431" y="1686296"/>
            <a:ext cx="702624" cy="61553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1026" y="4850825"/>
            <a:ext cx="12001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0076" y="3175231"/>
            <a:ext cx="1181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32366-B945-43E6-9722-D24B297A2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859" y="3162321"/>
            <a:ext cx="793635" cy="18423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9C35CA-C411-44BC-B284-C03C04EB5B63}"/>
              </a:ext>
            </a:extLst>
          </p:cNvPr>
          <p:cNvSpPr/>
          <p:nvPr/>
        </p:nvSpPr>
        <p:spPr bwMode="auto">
          <a:xfrm>
            <a:off x="10766486" y="5772251"/>
            <a:ext cx="351312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D4AF3A-E185-4547-80F2-4E2A1C2A2BC2}"/>
              </a:ext>
            </a:extLst>
          </p:cNvPr>
          <p:cNvSpPr/>
          <p:nvPr/>
        </p:nvSpPr>
        <p:spPr bwMode="auto">
          <a:xfrm>
            <a:off x="10942143" y="6049474"/>
            <a:ext cx="641235" cy="6326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2466E41-DBA0-4D97-87D0-1D76DBFE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60" y="5282000"/>
            <a:ext cx="6205349" cy="1498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1C942-311F-49F4-AA25-1A8DB7C4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50" y="441125"/>
            <a:ext cx="6098345" cy="1005209"/>
          </a:xfrm>
        </p:spPr>
        <p:txBody>
          <a:bodyPr/>
          <a:lstStyle/>
          <a:p>
            <a:r>
              <a:rPr lang="en-US" dirty="0"/>
              <a:t>Graphical Selection,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B0C2-1CCB-4024-B6BF-B8474802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76" y="1470144"/>
            <a:ext cx="8229600" cy="4411662"/>
          </a:xfrm>
        </p:spPr>
        <p:txBody>
          <a:bodyPr/>
          <a:lstStyle/>
          <a:p>
            <a:r>
              <a:rPr lang="en-US" dirty="0"/>
              <a:t>Clicking “on” an object</a:t>
            </a:r>
          </a:p>
          <a:p>
            <a:r>
              <a:rPr lang="en-US" dirty="0"/>
              <a:t>Selecting objects while still</a:t>
            </a:r>
            <a:br>
              <a:rPr lang="en-US" dirty="0"/>
            </a:br>
            <a:r>
              <a:rPr lang="en-US" dirty="0"/>
              <a:t>inside a group</a:t>
            </a:r>
          </a:p>
          <a:p>
            <a:r>
              <a:rPr lang="en-US" dirty="0"/>
              <a:t>Emergent “objects”</a:t>
            </a:r>
          </a:p>
          <a:p>
            <a:r>
              <a:rPr lang="en-US" dirty="0"/>
              <a:t>Selecting multiple using</a:t>
            </a:r>
            <a:br>
              <a:rPr lang="en-US" dirty="0"/>
            </a:br>
            <a:r>
              <a:rPr lang="en-US" dirty="0"/>
              <a:t>bounding box</a:t>
            </a:r>
          </a:p>
          <a:p>
            <a:pPr lvl="1"/>
            <a:r>
              <a:rPr lang="en-US" dirty="0"/>
              <a:t>Entirely inside or just intersect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A2382-1AD4-4D31-BE1B-4A020AF9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6F3B9-D7D2-4425-A543-CE2D2E1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147" y="6349284"/>
            <a:ext cx="2133600" cy="457200"/>
          </a:xfrm>
        </p:spPr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7440A-B429-4571-A6B0-556B58569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773" y="529852"/>
            <a:ext cx="2774046" cy="26238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849C34-F05B-4133-B512-816862933ADF}"/>
              </a:ext>
            </a:extLst>
          </p:cNvPr>
          <p:cNvSpPr/>
          <p:nvPr/>
        </p:nvSpPr>
        <p:spPr bwMode="auto">
          <a:xfrm>
            <a:off x="7151077" y="3266790"/>
            <a:ext cx="2233247" cy="10269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77BF50-C519-490F-81DD-658C3F39C8F1}"/>
              </a:ext>
            </a:extLst>
          </p:cNvPr>
          <p:cNvSpPr/>
          <p:nvPr/>
        </p:nvSpPr>
        <p:spPr bwMode="auto">
          <a:xfrm>
            <a:off x="8614116" y="3446401"/>
            <a:ext cx="1590822" cy="71169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88F036-25BC-4496-8212-DD9C4B0650ED}"/>
              </a:ext>
            </a:extLst>
          </p:cNvPr>
          <p:cNvCxnSpPr/>
          <p:nvPr/>
        </p:nvCxnSpPr>
        <p:spPr bwMode="auto">
          <a:xfrm>
            <a:off x="8107680" y="5881806"/>
            <a:ext cx="1635162" cy="6265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7DCC3E1-6418-43B9-28AF-0C42F4251ACC}"/>
              </a:ext>
            </a:extLst>
          </p:cNvPr>
          <p:cNvSpPr/>
          <p:nvPr/>
        </p:nvSpPr>
        <p:spPr bwMode="auto">
          <a:xfrm>
            <a:off x="10555357" y="1361661"/>
            <a:ext cx="874643" cy="79513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C05960-2FD9-65B9-B303-96D45C180DBF}"/>
              </a:ext>
            </a:extLst>
          </p:cNvPr>
          <p:cNvSpPr/>
          <p:nvPr/>
        </p:nvSpPr>
        <p:spPr bwMode="auto">
          <a:xfrm>
            <a:off x="10555357" y="2461591"/>
            <a:ext cx="874643" cy="79513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457A3-6EDE-15F5-7426-38E86C64F6B8}"/>
              </a:ext>
            </a:extLst>
          </p:cNvPr>
          <p:cNvSpPr txBox="1"/>
          <p:nvPr/>
        </p:nvSpPr>
        <p:spPr>
          <a:xfrm>
            <a:off x="6440626" y="35764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Hello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F9AC94-1658-6047-2B34-4D770DFB132D}"/>
              </a:ext>
            </a:extLst>
          </p:cNvPr>
          <p:cNvGrpSpPr/>
          <p:nvPr/>
        </p:nvGrpSpPr>
        <p:grpSpPr>
          <a:xfrm>
            <a:off x="6505322" y="4439878"/>
            <a:ext cx="3705478" cy="1026941"/>
            <a:chOff x="6505322" y="4439878"/>
            <a:chExt cx="3705478" cy="10269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9ED4C9-9107-4175-BB82-7E35FD3C6BAB}"/>
                </a:ext>
              </a:extLst>
            </p:cNvPr>
            <p:cNvSpPr/>
            <p:nvPr/>
          </p:nvSpPr>
          <p:spPr bwMode="auto">
            <a:xfrm>
              <a:off x="7156938" y="4439878"/>
              <a:ext cx="2233247" cy="102694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29F2B1-7152-4F1D-BA44-31C469929B85}"/>
                </a:ext>
              </a:extLst>
            </p:cNvPr>
            <p:cNvSpPr/>
            <p:nvPr/>
          </p:nvSpPr>
          <p:spPr bwMode="auto">
            <a:xfrm>
              <a:off x="8619978" y="4570303"/>
              <a:ext cx="1590822" cy="71169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0CF503-988B-B68C-0AD6-47A6B8CF1E8D}"/>
                </a:ext>
              </a:extLst>
            </p:cNvPr>
            <p:cNvSpPr txBox="1"/>
            <p:nvPr/>
          </p:nvSpPr>
          <p:spPr>
            <a:xfrm>
              <a:off x="6505322" y="474934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Hello</a:t>
              </a: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A3DBE5-C6A9-4FFB-DD09-0F208875B09C}"/>
              </a:ext>
            </a:extLst>
          </p:cNvPr>
          <p:cNvSpPr/>
          <p:nvPr/>
        </p:nvSpPr>
        <p:spPr bwMode="auto">
          <a:xfrm>
            <a:off x="10754139" y="4075043"/>
            <a:ext cx="934278" cy="1769166"/>
          </a:xfrm>
          <a:custGeom>
            <a:avLst/>
            <a:gdLst>
              <a:gd name="connsiteX0" fmla="*/ 815009 w 934278"/>
              <a:gd name="connsiteY0" fmla="*/ 79514 h 1769166"/>
              <a:gd name="connsiteX1" fmla="*/ 0 w 934278"/>
              <a:gd name="connsiteY1" fmla="*/ 1063487 h 1769166"/>
              <a:gd name="connsiteX2" fmla="*/ 934278 w 934278"/>
              <a:gd name="connsiteY2" fmla="*/ 854766 h 1769166"/>
              <a:gd name="connsiteX3" fmla="*/ 69574 w 934278"/>
              <a:gd name="connsiteY3" fmla="*/ 0 h 1769166"/>
              <a:gd name="connsiteX4" fmla="*/ 616226 w 934278"/>
              <a:gd name="connsiteY4" fmla="*/ 1769166 h 1769166"/>
              <a:gd name="connsiteX5" fmla="*/ 815009 w 934278"/>
              <a:gd name="connsiteY5" fmla="*/ 79514 h 176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78" h="1769166">
                <a:moveTo>
                  <a:pt x="815009" y="79514"/>
                </a:moveTo>
                <a:lnTo>
                  <a:pt x="0" y="1063487"/>
                </a:lnTo>
                <a:lnTo>
                  <a:pt x="934278" y="854766"/>
                </a:lnTo>
                <a:lnTo>
                  <a:pt x="69574" y="0"/>
                </a:lnTo>
                <a:lnTo>
                  <a:pt x="616226" y="1769166"/>
                </a:lnTo>
                <a:lnTo>
                  <a:pt x="815009" y="7951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3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Editing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3"/>
            <a:ext cx="9601200" cy="45291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Bill Atkinson lecture 2019 - </a:t>
            </a:r>
            <a:r>
              <a:rPr lang="en-US" dirty="0" err="1"/>
              <a:t>moded</a:t>
            </a:r>
            <a:endParaRPr lang="en-US" dirty="0"/>
          </a:p>
          <a:p>
            <a:r>
              <a:rPr lang="en-US" dirty="0"/>
              <a:t>Generally, the “tool” metaphor</a:t>
            </a:r>
          </a:p>
          <a:p>
            <a:r>
              <a:rPr lang="en-US" dirty="0"/>
              <a:t>Deleting is postfix</a:t>
            </a:r>
          </a:p>
          <a:p>
            <a:pPr lvl="1"/>
            <a:r>
              <a:rPr lang="en-US" dirty="0"/>
              <a:t>Selected object, delete</a:t>
            </a:r>
          </a:p>
          <a:p>
            <a:r>
              <a:rPr lang="en-US" dirty="0"/>
              <a:t>Resize, move are generally infix</a:t>
            </a:r>
          </a:p>
          <a:p>
            <a:pPr lvl="1"/>
            <a:r>
              <a:rPr lang="en-US" dirty="0"/>
              <a:t>This object, move, to here</a:t>
            </a:r>
          </a:p>
          <a:p>
            <a:r>
              <a:rPr lang="en-US" dirty="0"/>
              <a:t>“Rubber band” feedback to show where will go</a:t>
            </a:r>
          </a:p>
          <a:p>
            <a:pPr lvl="1"/>
            <a:r>
              <a:rPr lang="en-US" dirty="0"/>
              <a:t>Invented by Sketchpad</a:t>
            </a:r>
          </a:p>
          <a:p>
            <a:pPr lvl="1"/>
            <a:r>
              <a:rPr lang="en-US" dirty="0"/>
              <a:t>Note only 1 side (not like “real” rubber band) – Buxton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2025 -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452" y="0"/>
            <a:ext cx="1306737" cy="45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3311" y="0"/>
            <a:ext cx="364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IxT25-06.evaluation</Template>
  <TotalTime>60386</TotalTime>
  <Words>1618</Words>
  <Application>Microsoft Office PowerPoint</Application>
  <PresentationFormat>Widescreen</PresentationFormat>
  <Paragraphs>230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lecture template_polo</vt:lpstr>
      <vt:lpstr>Lecture 7: Creating, Selecting and Manipulating Objects (chapter 10 of textbook)</vt:lpstr>
      <vt:lpstr>Logistics</vt:lpstr>
      <vt:lpstr>Overview of Topic</vt:lpstr>
      <vt:lpstr>Syntax of Operations</vt:lpstr>
      <vt:lpstr>Object order and Grouping</vt:lpstr>
      <vt:lpstr>Creating new Objects</vt:lpstr>
      <vt:lpstr>Graphical Selection</vt:lpstr>
      <vt:lpstr>Graphical Selection, cont.</vt:lpstr>
      <vt:lpstr>Graphical Editing</vt:lpstr>
      <vt:lpstr>Graphical Editing</vt:lpstr>
      <vt:lpstr>Parameters to object manipulation</vt:lpstr>
      <vt:lpstr>Full-Featured Drawing tools</vt:lpstr>
      <vt:lpstr>Selections in Spreadsheets</vt:lpstr>
      <vt:lpstr>Selections in Linear and Hierarchical Lists</vt:lpstr>
      <vt:lpstr>Selections in Consumer Electronics</vt:lpstr>
      <vt:lpstr>Designing a syntax</vt:lpstr>
      <vt:lpstr>Research on Graphical Objects</vt:lpstr>
      <vt:lpstr>Research on Graphical Objects</vt:lpstr>
      <vt:lpstr>In-class, on-paper Design Exercise!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1143</cp:revision>
  <cp:lastPrinted>1601-01-01T00:00:00Z</cp:lastPrinted>
  <dcterms:created xsi:type="dcterms:W3CDTF">2001-06-15T20:03:27Z</dcterms:created>
  <dcterms:modified xsi:type="dcterms:W3CDTF">2025-02-05T17:35:31Z</dcterms:modified>
</cp:coreProperties>
</file>