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4"/>
  </p:notesMasterIdLst>
  <p:sldIdLst>
    <p:sldId id="319" r:id="rId2"/>
    <p:sldId id="322" r:id="rId3"/>
    <p:sldId id="323" r:id="rId4"/>
    <p:sldId id="324" r:id="rId5"/>
    <p:sldId id="325" r:id="rId6"/>
    <p:sldId id="350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52" r:id="rId15"/>
    <p:sldId id="353" r:id="rId16"/>
    <p:sldId id="333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55" r:id="rId26"/>
    <p:sldId id="351" r:id="rId27"/>
    <p:sldId id="344" r:id="rId28"/>
    <p:sldId id="347" r:id="rId29"/>
    <p:sldId id="354" r:id="rId30"/>
    <p:sldId id="349" r:id="rId31"/>
    <p:sldId id="356" r:id="rId32"/>
    <p:sldId id="357" r:id="rId3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22" autoAdjust="0"/>
    <p:restoredTop sz="87606" autoAdjust="0"/>
  </p:normalViewPr>
  <p:slideViewPr>
    <p:cSldViewPr snapToGrid="0">
      <p:cViewPr varScale="1">
        <p:scale>
          <a:sx n="58" d="100"/>
          <a:sy n="58" d="100"/>
        </p:scale>
        <p:origin x="90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9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1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3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dsoftpatents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atentabsurdity.com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9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AAEA2-DFB5-4AB4-929E-D0400D0B4D21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0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8F5F8-BAB4-495A-8933-F1B6698146E9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9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04A89-315E-4989-9E75-0C49765B04F3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0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06B65-0C1E-46D9-B0D0-68D8F29DFC7E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NEW: 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* &lt;</a:t>
            </a:r>
            <a:r>
              <a:rPr lang="en-US" u="sng" smtClean="0">
                <a:latin typeface="Arial" charset="0"/>
                <a:cs typeface="Arial" charset="0"/>
                <a:hlinkClick r:id="rId3"/>
              </a:rPr>
              <a:t>http://endsoftpatents.org</a:t>
            </a:r>
            <a:r>
              <a:rPr lang="en-US" smtClean="0">
                <a:latin typeface="Arial" charset="0"/>
                <a:cs typeface="Arial" charset="0"/>
              </a:rPr>
              <a:t>&gt;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You can help with this campaign by watching and sharing the new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film, Patent Absurdity: How software patents broke the system.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* &lt;</a:t>
            </a:r>
            <a:r>
              <a:rPr lang="en-US" u="sng" smtClean="0">
                <a:latin typeface="Arial" charset="0"/>
                <a:cs typeface="Arial" charset="0"/>
                <a:hlinkClick r:id="rId4"/>
              </a:rPr>
              <a:t>http://patentabsurdity.com</a:t>
            </a:r>
            <a:r>
              <a:rPr lang="en-US" smtClean="0">
                <a:latin typeface="Arial" charset="0"/>
                <a:cs typeface="Arial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9192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3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26C99-0A6E-4B8E-A78F-24FB6A9405AD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96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E63C6-CC27-4EC1-BCBA-9B9AA8ADC3EA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4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B4992-6CA3-423A-AEBB-C939E54F72E4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exhibits/charters/constitution_transcrip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selaw.lp.findlaw.com/data/constitution/article01/39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viewer?url=patentimages.storage.googleapis.com/pdfs/USD55409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aselaw.lp.findlaw.com/data/constitution/article01/39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selaw.lp.findlaw.com/cgi-bin/getcase.pl?court=US&amp;vol=450&amp;invol=17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dsoftpatent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inquirer.net/inquirer/news/1039150/open-source-luminaries-claim-software-is-like-art-literatu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pla.org/advocacy/congress/aia/Pages/summary.aspx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ifiedpatents.com/2015-year-end-report/" TargetMode="External"/><Relationship Id="rId5" Type="http://schemas.openxmlformats.org/officeDocument/2006/relationships/hyperlink" Target="http://www.ipwatchdog.com/2015/03/30/decrease-in-patent-litigation-questions-need-for-patent-reform/id=56159/" TargetMode="Externa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usblog.com/case-files/cases/alice-corporation-pty-ltd-v-cls-bank-international/" TargetMode="External"/><Relationship Id="rId2" Type="http://schemas.openxmlformats.org/officeDocument/2006/relationships/hyperlink" Target="http://www.washingtonpost.com/business/in-new-case-supreme-court-revisits-the-question-of-software-patents/2014/03/28/a3da1c52-ad3a-11e3-9627-c65021d6d572_story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EdgeWrite/Patent/US772954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u.edu/policies/documents/IntellProp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ess.rim.com/release.jsp?id=981" TargetMode="External"/><Relationship Id="rId7" Type="http://schemas.openxmlformats.org/officeDocument/2006/relationships/hyperlink" Target="http://www.ipwatchdog.com/2013/07/08/patent-litigation-too-much-as-compared-to-what/id=4286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patentlyo.com/patent/2010/10/guest-post-counting-defendants-in-patent-litigation.html" TargetMode="Externa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times.com/electronics-news/4235448/Intel-patents-purchase-RealNetworks-partnership?cid=NL_EETimesDaily" TargetMode="External"/><Relationship Id="rId4" Type="http://schemas.openxmlformats.org/officeDocument/2006/relationships/hyperlink" Target="http://www.fiercewireless.com/pages/chart-smartphone-patent-lawsuit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w360.com/m/ip/articles/523391" TargetMode="Externa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mu.edu/news/stories/archives/2016/february/settlement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ectualventures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rstechnica.com/tech-policy/2013/09/angry-entrepreneur-replies-to-patent-troll-with-racketeering-lawsuit/" TargetMode="External"/><Relationship Id="rId2" Type="http://schemas.openxmlformats.org/officeDocument/2006/relationships/hyperlink" Target="http://www.washingtonpost.com/business/in-new-case-supreme-court-revisits-the-question-of-software-patents/2014/03/28/a3da1c52-ad3a-11e3-9627-c65021d6d572_story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ews/in-theory/wp/2015/11/18/patent-trolls-are-costing-us-billions-they-must-be-stopped/" TargetMode="External"/><Relationship Id="rId2" Type="http://schemas.openxmlformats.org/officeDocument/2006/relationships/hyperlink" Target="http://www.corpcounsel.com/id=1202749896538/To-Take-Out-Patent-Trolls-Team-Up?slreturn=20160305151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post.com/news/in-theory/wp/2015/11/23/patent-trolls-reading-the-comment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pcounsel.com/id=1202754151051/Are-We-Patent-Trolls-Ask-Jason-Bourn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yibada.com/articles/112632/20160330/oracle-vs-google-demands-9-3-billion-copyright-lawsuit-against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32339" y="3159370"/>
            <a:ext cx="5160321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 smtClean="0">
                <a:solidFill>
                  <a:srgbClr val="6E0000"/>
                </a:solidFill>
              </a:rPr>
              <a:t>05-440/05-640:</a:t>
            </a:r>
            <a:r>
              <a:rPr lang="en-US" dirty="0" smtClean="0">
                <a:solidFill>
                  <a:srgbClr val="6E0000"/>
                </a:solidFill>
              </a:rPr>
              <a:t/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Interaction 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</a:t>
            </a:r>
            <a:r>
              <a:rPr lang="en-US" i="1" dirty="0" smtClean="0">
                <a:solidFill>
                  <a:srgbClr val="6E0000"/>
                </a:solidFill>
              </a:rPr>
              <a:t>2016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23: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0" dirty="0" smtClean="0"/>
              <a:t> Legal Issues Around Interaction Techniques such as Patents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Patents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6736"/>
            <a:ext cx="8229600" cy="55412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U.S. Constitution, Article 1, Section 8, Clause 8:</a:t>
            </a:r>
          </a:p>
          <a:p>
            <a:pPr lvl="1"/>
            <a:r>
              <a:rPr lang="en-US" dirty="0" smtClean="0"/>
              <a:t>“To promote the Progress of Science and useful Arts, by securing for limited Times to Authors and Inventors the exclusive Right to their respective Writings and Discoveries;”</a:t>
            </a:r>
          </a:p>
          <a:p>
            <a:pPr lvl="2"/>
            <a:r>
              <a:rPr lang="en-US" dirty="0" smtClean="0">
                <a:hlinkClick r:id="rId3"/>
              </a:rPr>
              <a:t>http://www.archives.gov/exhibits/charters/constitution_transcript.html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Must be</a:t>
            </a:r>
          </a:p>
          <a:p>
            <a:pPr lvl="1"/>
            <a:r>
              <a:rPr lang="en-US" dirty="0" smtClean="0"/>
              <a:t>New (novel)</a:t>
            </a:r>
          </a:p>
          <a:p>
            <a:pPr lvl="1"/>
            <a:r>
              <a:rPr lang="en-US" dirty="0" smtClean="0"/>
              <a:t>Useful,</a:t>
            </a:r>
          </a:p>
          <a:p>
            <a:pPr lvl="1"/>
            <a:r>
              <a:rPr lang="en-US" dirty="0" smtClean="0"/>
              <a:t>Non-obvious (it must not be an improvement that would be obvious to a person having ordinary skill in the pertinent art)</a:t>
            </a:r>
          </a:p>
          <a:p>
            <a:pPr lvl="1"/>
            <a:r>
              <a:rPr lang="en-US" dirty="0" smtClean="0"/>
              <a:t>Properly disclosed, so can be reproduced</a:t>
            </a:r>
          </a:p>
          <a:p>
            <a:pPr lvl="1"/>
            <a:r>
              <a:rPr lang="en-US" dirty="0" smtClean="0">
                <a:hlinkClick r:id="rId4"/>
              </a:rPr>
              <a:t>http://caselaw.lp.findlaw.com/data/constitution/article01/39.html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Inventor submits patent application to patent office, which rejects the patent based on prior art, so inventor answers, explaining why different and revising the claims to avoid prior art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Patents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5504"/>
            <a:ext cx="8229600" cy="54924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Utility patents:</a:t>
            </a:r>
          </a:p>
          <a:p>
            <a:pPr lvl="1"/>
            <a:r>
              <a:rPr lang="en-US" dirty="0" smtClean="0"/>
              <a:t>Processes, machines, articles of manufacture, compositions of matter, and improvements thereof</a:t>
            </a:r>
          </a:p>
          <a:p>
            <a:pPr lvl="1"/>
            <a:r>
              <a:rPr lang="en-US" dirty="0" smtClean="0"/>
              <a:t>Cannot be an algorithm or formula by itself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Cannot patent “an idea”</a:t>
            </a:r>
          </a:p>
          <a:p>
            <a:r>
              <a:rPr lang="en-US" dirty="0" smtClean="0"/>
              <a:t>Design patents</a:t>
            </a:r>
          </a:p>
          <a:p>
            <a:pPr lvl="1"/>
            <a:r>
              <a:rPr lang="en-US" dirty="0" smtClean="0"/>
              <a:t>Appearance of an article of manufacture</a:t>
            </a:r>
          </a:p>
          <a:p>
            <a:pPr lvl="1"/>
            <a:r>
              <a:rPr lang="en-US" dirty="0" smtClean="0"/>
              <a:t>Just has the diagrams, no </a:t>
            </a:r>
            <a:r>
              <a:rPr lang="en-US" dirty="0" smtClean="0"/>
              <a:t>specification</a:t>
            </a:r>
          </a:p>
          <a:p>
            <a:pPr lvl="1"/>
            <a:r>
              <a:rPr lang="en-US" dirty="0" smtClean="0">
                <a:hlinkClick r:id="rId3"/>
              </a:rPr>
              <a:t>Example (pdf)</a:t>
            </a:r>
            <a:endParaRPr lang="en-US" dirty="0" smtClean="0"/>
          </a:p>
          <a:p>
            <a:r>
              <a:rPr lang="en-US" dirty="0" smtClean="0"/>
              <a:t>A software-related patent is a patent that claims as all or substantially all of its invention some feature, function or process embodied in a computer program that is executed on a </a:t>
            </a:r>
            <a:r>
              <a:rPr lang="en-US" dirty="0" smtClean="0"/>
              <a:t>computer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Patents Originally Not Allowed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7181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“For an idea to be patentable it must have first taken physical form”</a:t>
            </a:r>
          </a:p>
          <a:p>
            <a:pPr lvl="1"/>
            <a:r>
              <a:rPr lang="en-US" dirty="0" smtClean="0"/>
              <a:t>[Rubber-Tip Pencil Company v. Howard, 87 U.S. (20 Wall.) 498, 507 (1874); Clark Thread Co. v. Willimantic Linen Co., 140 U.S. 481, 489 (1891)]</a:t>
            </a:r>
          </a:p>
          <a:p>
            <a:pPr lvl="1"/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caselaw.lp.findlaw.com/data/constitution/article01/39.html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The US Supreme Court's 1981 opinion, Diamond v. </a:t>
            </a:r>
            <a:r>
              <a:rPr lang="en-US" dirty="0" err="1" smtClean="0"/>
              <a:t>Diehr</a:t>
            </a:r>
            <a:r>
              <a:rPr lang="en-US" dirty="0" smtClean="0"/>
              <a:t>, opened the way for patent protection for computer software </a:t>
            </a:r>
          </a:p>
          <a:p>
            <a:pPr lvl="1"/>
            <a:r>
              <a:rPr lang="en-US" dirty="0" smtClean="0">
                <a:hlinkClick r:id="rId4"/>
              </a:rPr>
              <a:t>http://caselaw.lp.findlaw.com/cgi-bin/getcase.pl?court=US&amp;vol=450&amp;invol=175</a:t>
            </a:r>
            <a:endParaRPr lang="en-US" dirty="0" smtClean="0"/>
          </a:p>
          <a:p>
            <a:r>
              <a:rPr lang="en-US" dirty="0" smtClean="0"/>
              <a:t>Now, thousands of “true software patents” are issued every year, many of which are about user interface designs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People Have Always Been Against Software Patents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7891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“Software patents are an impediment to innovation and an unjust threat to software developers as well as software users.”</a:t>
            </a:r>
          </a:p>
          <a:p>
            <a:pPr lvl="1"/>
            <a:r>
              <a:rPr lang="en-US" dirty="0">
                <a:hlinkClick r:id="rId3"/>
              </a:rPr>
              <a:t>http://endsoftpatents.org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Marten </a:t>
            </a:r>
            <a:r>
              <a:rPr lang="en-US" dirty="0" err="1" smtClean="0"/>
              <a:t>Mickos</a:t>
            </a:r>
            <a:r>
              <a:rPr lang="en-US" dirty="0" smtClean="0"/>
              <a:t> from MySQL said that software patents cause havoc and that it’s not like mechanics. He said that software development should be viewed like literature and art.”</a:t>
            </a:r>
          </a:p>
          <a:p>
            <a:pPr lvl="1"/>
            <a:r>
              <a:rPr lang="en-US" dirty="0" smtClean="0">
                <a:hlinkClick r:id="rId4"/>
              </a:rPr>
              <a:t>http://www.theinquirer.net/inquirer/news/1039150/open-source-luminaries-claim-software-is-like-art-literature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There certainly are a lot of bad patents that have </a:t>
            </a:r>
            <a:r>
              <a:rPr lang="en-US" dirty="0" smtClean="0"/>
              <a:t>issued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9089"/>
          </a:xfrm>
        </p:spPr>
        <p:txBody>
          <a:bodyPr/>
          <a:lstStyle/>
          <a:p>
            <a:r>
              <a:rPr lang="en-US" dirty="0" smtClean="0"/>
              <a:t>Patent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86" y="976284"/>
            <a:ext cx="8229600" cy="3105487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Clr>
                <a:schemeClr val="tx2"/>
              </a:buClr>
            </a:pPr>
            <a:r>
              <a:rPr lang="en-US" sz="3000" dirty="0" smtClean="0">
                <a:ea typeface="+mn-ea"/>
                <a:cs typeface="+mn-cs"/>
              </a:rPr>
              <a:t>“</a:t>
            </a:r>
            <a:r>
              <a:rPr lang="en-US" sz="3000" dirty="0">
                <a:ea typeface="+mn-ea"/>
                <a:cs typeface="+mn-cs"/>
              </a:rPr>
              <a:t>America Invents Act” </a:t>
            </a:r>
            <a:r>
              <a:rPr lang="en-US" sz="3000" dirty="0" smtClean="0">
                <a:ea typeface="+mn-ea"/>
                <a:cs typeface="+mn-cs"/>
              </a:rPr>
              <a:t>of 2011 – </a:t>
            </a:r>
            <a:r>
              <a:rPr lang="en-US" sz="3000" dirty="0">
                <a:ea typeface="+mn-ea"/>
                <a:cs typeface="+mn-cs"/>
              </a:rPr>
              <a:t>first large-scale reform of patent law in 60 </a:t>
            </a:r>
            <a:r>
              <a:rPr lang="en-US" sz="3000" dirty="0" smtClean="0">
                <a:ea typeface="+mn-ea"/>
                <a:cs typeface="+mn-cs"/>
              </a:rPr>
              <a:t>years (effective as of Sept. 2012) - </a:t>
            </a:r>
            <a:r>
              <a:rPr lang="en-US" i="1" dirty="0" smtClean="0">
                <a:ea typeface="+mn-ea"/>
                <a:cs typeface="+mn-cs"/>
                <a:hlinkClick r:id="rId3"/>
              </a:rPr>
              <a:t>source</a:t>
            </a:r>
            <a:endParaRPr lang="en-US" sz="3000" i="1" dirty="0">
              <a:ea typeface="+mn-ea"/>
              <a:cs typeface="+mn-cs"/>
            </a:endParaRPr>
          </a:p>
          <a:p>
            <a:r>
              <a:rPr lang="en-US" dirty="0" smtClean="0"/>
              <a:t>Added new ways to invalidate patents at the patent office: “IPR” – </a:t>
            </a:r>
            <a:r>
              <a:rPr lang="en-US" i="1" dirty="0"/>
              <a:t>Inter </a:t>
            </a:r>
            <a:r>
              <a:rPr lang="en-US" i="1" dirty="0" err="1"/>
              <a:t>Partes</a:t>
            </a:r>
            <a:r>
              <a:rPr lang="en-US" i="1" dirty="0"/>
              <a:t> </a:t>
            </a:r>
            <a:r>
              <a:rPr lang="en-US" i="1" dirty="0" smtClean="0"/>
              <a:t>Review</a:t>
            </a:r>
          </a:p>
          <a:p>
            <a:r>
              <a:rPr lang="en-US" dirty="0" smtClean="0"/>
              <a:t>Other rules to try to reduce “patent trolls”</a:t>
            </a:r>
          </a:p>
          <a:p>
            <a:r>
              <a:rPr lang="en-US" dirty="0"/>
              <a:t>Effective at first</a:t>
            </a:r>
          </a:p>
          <a:p>
            <a:r>
              <a:rPr lang="en-US" dirty="0" smtClean="0"/>
              <a:t>Also driven </a:t>
            </a:r>
            <a:r>
              <a:rPr lang="en-US" dirty="0"/>
              <a:t>by </a:t>
            </a:r>
            <a:r>
              <a:rPr lang="en-US" i="1" dirty="0"/>
              <a:t>Alice Corp. v. CLS Bank</a:t>
            </a:r>
            <a:r>
              <a:rPr lang="en-US" dirty="0"/>
              <a:t>, which </a:t>
            </a:r>
            <a:r>
              <a:rPr lang="en-US" dirty="0" smtClean="0"/>
              <a:t>raised the bar for patentability</a:t>
            </a:r>
          </a:p>
          <a:p>
            <a:r>
              <a:rPr lang="en-US" dirty="0" smtClean="0"/>
              <a:t>But back up in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026" name="Picture 2" descr="http://www.ipwatchdog.com/wp-content/uploads/2015/03/lex-machine-2014-fig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188"/>
            <a:ext cx="4572000" cy="28270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7951" y="61390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source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44354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source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499" y="4804756"/>
            <a:ext cx="4486501" cy="2075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879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8537171" cy="1295400"/>
          </a:xfrm>
        </p:spPr>
        <p:txBody>
          <a:bodyPr/>
          <a:lstStyle/>
          <a:p>
            <a:r>
              <a:rPr lang="en-US" dirty="0" smtClean="0"/>
              <a:t>Relevant Supreme </a:t>
            </a:r>
            <a:r>
              <a:rPr lang="en-US" dirty="0" smtClean="0"/>
              <a:t>Court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6166"/>
            <a:ext cx="8229600" cy="4962209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Alice Corp. v. CLS </a:t>
            </a:r>
            <a:r>
              <a:rPr lang="en-US" i="1" dirty="0" smtClean="0"/>
              <a:t>Bank (2014)</a:t>
            </a:r>
            <a:endParaRPr lang="en-US" i="1" dirty="0" smtClean="0"/>
          </a:p>
          <a:p>
            <a:r>
              <a:rPr lang="en-US" dirty="0" smtClean="0"/>
              <a:t>Computer-implemented technique for reducing risk in currency and financial transactions</a:t>
            </a:r>
          </a:p>
          <a:p>
            <a:r>
              <a:rPr lang="en-US" dirty="0" smtClean="0">
                <a:hlinkClick r:id="rId2"/>
              </a:rPr>
              <a:t>Detailed discussion</a:t>
            </a:r>
            <a:endParaRPr lang="en-US" dirty="0" smtClean="0"/>
          </a:p>
          <a:p>
            <a:r>
              <a:rPr lang="en-US" dirty="0" smtClean="0"/>
              <a:t>Argued in front of Supreme Court </a:t>
            </a:r>
            <a:endParaRPr lang="en-US" dirty="0" smtClean="0"/>
          </a:p>
          <a:p>
            <a:r>
              <a:rPr lang="en-US" dirty="0" smtClean="0"/>
              <a:t>Could </a:t>
            </a:r>
            <a:r>
              <a:rPr lang="en-US" dirty="0" smtClean="0"/>
              <a:t>overthrow all hundreds of thousands of software patents</a:t>
            </a:r>
          </a:p>
          <a:p>
            <a:pPr lvl="1"/>
            <a:r>
              <a:rPr lang="en-US" dirty="0" smtClean="0"/>
              <a:t>“Collectively </a:t>
            </a:r>
            <a:r>
              <a:rPr lang="en-US" dirty="0" smtClean="0"/>
              <a:t>worth billions of dollars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Suprem</a:t>
            </a:r>
            <a:r>
              <a:rPr lang="en-US" dirty="0" smtClean="0"/>
              <a:t>e court r</a:t>
            </a:r>
            <a:r>
              <a:rPr lang="en-US" dirty="0" smtClean="0"/>
              <a:t>uled that “</a:t>
            </a:r>
            <a:r>
              <a:rPr lang="en-US" dirty="0" smtClean="0"/>
              <a:t>abstract ideas” are “patent-</a:t>
            </a:r>
            <a:r>
              <a:rPr lang="en-US" u="sng" dirty="0" smtClean="0">
                <a:solidFill>
                  <a:schemeClr val="accent6"/>
                </a:solidFill>
              </a:rPr>
              <a:t>in</a:t>
            </a:r>
            <a:r>
              <a:rPr lang="en-US" dirty="0" smtClean="0"/>
              <a:t>eligible” – </a:t>
            </a:r>
            <a:r>
              <a:rPr lang="en-US" i="1" dirty="0" smtClean="0">
                <a:hlinkClick r:id="rId3"/>
              </a:rPr>
              <a:t>source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UI Patents for Researchers?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 an inventor of user interface techniques, shouldn’t I be compensated if someone used my invention?</a:t>
            </a:r>
          </a:p>
          <a:p>
            <a:r>
              <a:rPr lang="en-US" smtClean="0"/>
              <a:t>User interfaces cannot be trade secrets, by definition!</a:t>
            </a:r>
          </a:p>
          <a:p>
            <a:pPr lvl="1"/>
            <a:r>
              <a:rPr lang="en-US" smtClean="0"/>
              <a:t>If a product embodies the UI technique, it must be apparent!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04" y="207582"/>
            <a:ext cx="4742688" cy="706818"/>
          </a:xfrm>
        </p:spPr>
        <p:txBody>
          <a:bodyPr/>
          <a:lstStyle/>
          <a:p>
            <a:r>
              <a:rPr lang="en-US" sz="3600" dirty="0" smtClean="0"/>
              <a:t>Example: </a:t>
            </a:r>
            <a:r>
              <a:rPr lang="en-US" sz="3600" dirty="0" err="1" smtClean="0"/>
              <a:t>EdgeWrite</a:t>
            </a:r>
            <a:endParaRPr lang="en-US" sz="3600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24" y="1182815"/>
            <a:ext cx="4322064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Can’t embody idea in a system without making every detail apparent</a:t>
            </a:r>
          </a:p>
          <a:p>
            <a:r>
              <a:rPr lang="en-US" dirty="0" smtClean="0"/>
              <a:t>Allow idea to be revealed and protected</a:t>
            </a:r>
          </a:p>
          <a:p>
            <a:r>
              <a:rPr lang="en-US" dirty="0" smtClean="0"/>
              <a:t>Copyright, trade secret don’t seem relevant to UI ideas.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436938" y="5765800"/>
            <a:ext cx="1055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 action="ppaction://hlinkfile"/>
              </a:rPr>
              <a:t>patent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088" y="0"/>
            <a:ext cx="4379912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50658"/>
          </a:xfrm>
        </p:spPr>
        <p:txBody>
          <a:bodyPr/>
          <a:lstStyle/>
          <a:p>
            <a:r>
              <a:rPr lang="en-US" dirty="0" smtClean="0"/>
              <a:t>Patent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9935"/>
            <a:ext cx="8229600" cy="24382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Patents only protect what is in the claims</a:t>
            </a:r>
          </a:p>
          <a:p>
            <a:r>
              <a:rPr lang="en-US" dirty="0" smtClean="0"/>
              <a:t>Claims are negotiated with patent office</a:t>
            </a:r>
          </a:p>
          <a:p>
            <a:r>
              <a:rPr lang="en-US" dirty="0" smtClean="0"/>
              <a:t>Must differentiate what is covered from what already exists</a:t>
            </a:r>
          </a:p>
          <a:p>
            <a:r>
              <a:rPr lang="en-US" dirty="0" smtClean="0"/>
              <a:t>Often, there is a key difference</a:t>
            </a:r>
            <a:br>
              <a:rPr lang="en-US" dirty="0" smtClean="0"/>
            </a:br>
            <a:r>
              <a:rPr lang="en-US" dirty="0" smtClean="0"/>
              <a:t>between the invention and the</a:t>
            </a:r>
            <a:br>
              <a:rPr lang="en-US" dirty="0" smtClean="0"/>
            </a:br>
            <a:r>
              <a:rPr lang="en-US" dirty="0" smtClean="0"/>
              <a:t>prior systems</a:t>
            </a:r>
          </a:p>
        </p:txBody>
      </p:sp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5838"/>
            <a:ext cx="4064000" cy="811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2600"/>
            <a:ext cx="1527175" cy="133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4688" y="2512949"/>
            <a:ext cx="465931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6" cstate="print"/>
          <a:srcRect r="23375"/>
          <a:stretch>
            <a:fillRect/>
          </a:stretch>
        </p:blipFill>
        <p:spPr bwMode="auto">
          <a:xfrm>
            <a:off x="1670622" y="4529138"/>
            <a:ext cx="2786062" cy="23288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33538"/>
          </a:xfrm>
        </p:spPr>
        <p:txBody>
          <a:bodyPr/>
          <a:lstStyle/>
          <a:p>
            <a:r>
              <a:rPr lang="en-US" dirty="0" smtClean="0"/>
              <a:t>HCI Patents and HCI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Don’t want to infringe on other people’s patents as a designer</a:t>
            </a:r>
          </a:p>
          <a:p>
            <a:r>
              <a:rPr lang="en-US" smtClean="0"/>
              <a:t>But impossible to know about all relevant patents</a:t>
            </a:r>
          </a:p>
          <a:p>
            <a:pPr lvl="1"/>
            <a:r>
              <a:rPr lang="en-US" smtClean="0"/>
              <a:t>Hard to search, thousands of results</a:t>
            </a:r>
          </a:p>
          <a:p>
            <a:pPr lvl="1"/>
            <a:r>
              <a:rPr lang="en-US" smtClean="0"/>
              <a:t>Maybe patents pending</a:t>
            </a:r>
          </a:p>
          <a:p>
            <a:r>
              <a:rPr lang="en-US" smtClean="0"/>
              <a:t>Toolkit widgets generally protected by the vendor</a:t>
            </a:r>
          </a:p>
          <a:p>
            <a:pPr lvl="1"/>
            <a:r>
              <a:rPr lang="en-US" smtClean="0"/>
              <a:t>Standard Windows UI is covered by Microsoft’s patents</a:t>
            </a:r>
          </a:p>
          <a:p>
            <a:pPr lvl="1"/>
            <a:r>
              <a:rPr lang="en-US" smtClean="0"/>
              <a:t>But doesn’t help with web</a:t>
            </a:r>
          </a:p>
          <a:p>
            <a:pPr lvl="1"/>
            <a:r>
              <a:rPr lang="en-US" smtClean="0"/>
              <a:t>Didn’t help phone manufacturers</a:t>
            </a:r>
          </a:p>
          <a:p>
            <a:r>
              <a:rPr lang="en-US" smtClean="0"/>
              <a:t>Beware of “Indemnification clause” in contracts</a:t>
            </a:r>
          </a:p>
          <a:p>
            <a:pPr lvl="1"/>
            <a:r>
              <a:rPr lang="en-US" smtClean="0"/>
              <a:t>Who is liable if product that includes software from others is alleged to infringe a patent?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Intellectual Property (IP)?</a:t>
            </a:r>
          </a:p>
          <a:p>
            <a:r>
              <a:rPr lang="en-US" dirty="0" smtClean="0"/>
              <a:t>Why is IP relevant to HCI?</a:t>
            </a:r>
          </a:p>
          <a:p>
            <a:pPr lvl="1"/>
            <a:r>
              <a:rPr lang="en-US" dirty="0" smtClean="0"/>
              <a:t>To HCI research &amp; invention?</a:t>
            </a:r>
          </a:p>
          <a:p>
            <a:pPr lvl="1"/>
            <a:r>
              <a:rPr lang="en-US" dirty="0" smtClean="0"/>
              <a:t>To HCI Practice &amp; User Interface Design?</a:t>
            </a:r>
          </a:p>
          <a:p>
            <a:r>
              <a:rPr lang="en-US" dirty="0" smtClean="0"/>
              <a:t>CMU’s IP policies</a:t>
            </a:r>
          </a:p>
          <a:p>
            <a:r>
              <a:rPr lang="en-US" dirty="0" smtClean="0"/>
              <a:t>Controversy over software patents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32"/>
            <a:ext cx="7543800" cy="1161606"/>
          </a:xfrm>
        </p:spPr>
        <p:txBody>
          <a:bodyPr/>
          <a:lstStyle/>
          <a:p>
            <a:r>
              <a:rPr lang="en-US" dirty="0" smtClean="0"/>
              <a:t>CMU’s IP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36"/>
            <a:ext cx="8229600" cy="514502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hlinkClick r:id="rId2"/>
              </a:rPr>
              <a:t>http://www.cmu.edu/policies/documents/IntellProp.html</a:t>
            </a:r>
            <a:endParaRPr lang="en-US" sz="2800" dirty="0" smtClean="0"/>
          </a:p>
          <a:p>
            <a:r>
              <a:rPr lang="en-US" dirty="0" smtClean="0"/>
              <a:t>Copyrights generally owned by creator</a:t>
            </a:r>
          </a:p>
          <a:p>
            <a:pPr lvl="1"/>
            <a:r>
              <a:rPr lang="en-US" dirty="0" smtClean="0"/>
              <a:t>Books, papers, theses, musical compositions, etc.</a:t>
            </a:r>
          </a:p>
          <a:p>
            <a:pPr lvl="1"/>
            <a:r>
              <a:rPr lang="en-US" dirty="0" smtClean="0"/>
              <a:t>But not the copyright on software produced as research</a:t>
            </a:r>
          </a:p>
          <a:p>
            <a:r>
              <a:rPr lang="en-US" dirty="0" smtClean="0"/>
              <a:t>In general, results of sponsored research results are owned by the university</a:t>
            </a:r>
          </a:p>
          <a:p>
            <a:pPr lvl="1"/>
            <a:r>
              <a:rPr lang="en-US" dirty="0" smtClean="0"/>
              <a:t>Includes PhD research paid by grants, independent study, etc.</a:t>
            </a:r>
          </a:p>
          <a:p>
            <a:r>
              <a:rPr lang="en-US" dirty="0" smtClean="0"/>
              <a:t>Student work for classes generally owned by the student</a:t>
            </a:r>
          </a:p>
          <a:p>
            <a:pPr lvl="1"/>
            <a:r>
              <a:rPr lang="en-US" dirty="0" smtClean="0"/>
              <a:t>Includes Masters of HCI project work</a:t>
            </a:r>
          </a:p>
          <a:p>
            <a:pPr lvl="1"/>
            <a:r>
              <a:rPr lang="en-US" dirty="0" smtClean="0"/>
              <a:t>Even when created with “substantial use of university facilities”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2016 - Brad Myers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6274"/>
          </a:xfrm>
        </p:spPr>
        <p:txBody>
          <a:bodyPr/>
          <a:lstStyle/>
          <a:p>
            <a:r>
              <a:rPr lang="en-US" dirty="0" smtClean="0"/>
              <a:t>CMU’s Tech Transfer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085278"/>
            <a:ext cx="8229600" cy="5364289"/>
          </a:xfrm>
        </p:spPr>
        <p:txBody>
          <a:bodyPr>
            <a:normAutofit/>
          </a:bodyPr>
          <a:lstStyle/>
          <a:p>
            <a:r>
              <a:rPr lang="en-US" dirty="0" smtClean="0"/>
              <a:t>Center for Technology Transfer and Enterprise Creation (CTTEC)</a:t>
            </a:r>
          </a:p>
          <a:p>
            <a:r>
              <a:rPr lang="en-US" dirty="0" err="1" smtClean="0"/>
              <a:t>Bayh</a:t>
            </a:r>
            <a:r>
              <a:rPr lang="en-US" dirty="0" smtClean="0"/>
              <a:t>–Dole Act of 1980 says that universities can own IP from federal research</a:t>
            </a:r>
          </a:p>
          <a:p>
            <a:pPr lvl="1"/>
            <a:r>
              <a:rPr lang="en-US" dirty="0" smtClean="0"/>
              <a:t>Encourages licensing and technology transfer</a:t>
            </a:r>
          </a:p>
          <a:p>
            <a:r>
              <a:rPr lang="en-US" dirty="0" smtClean="0"/>
              <a:t>CMU has generous </a:t>
            </a:r>
            <a:r>
              <a:rPr lang="en-US" dirty="0" smtClean="0"/>
              <a:t>terms for </a:t>
            </a:r>
            <a:r>
              <a:rPr lang="en-US" dirty="0" smtClean="0"/>
              <a:t>inventors and </a:t>
            </a:r>
            <a:r>
              <a:rPr lang="en-US" dirty="0" smtClean="0"/>
              <a:t>people who </a:t>
            </a:r>
            <a:r>
              <a:rPr lang="en-US" dirty="0" smtClean="0"/>
              <a:t>want to do start-ups</a:t>
            </a:r>
          </a:p>
          <a:p>
            <a:r>
              <a:rPr lang="en-US" dirty="0" smtClean="0"/>
              <a:t>CTTEC helps in </a:t>
            </a:r>
            <a:r>
              <a:rPr lang="en-US" dirty="0" smtClean="0"/>
              <a:t>general with </a:t>
            </a:r>
            <a:r>
              <a:rPr lang="en-US" dirty="0" smtClean="0"/>
              <a:t>licensing / </a:t>
            </a:r>
            <a:r>
              <a:rPr lang="en-US" dirty="0" smtClean="0"/>
              <a:t>releasing as </a:t>
            </a:r>
            <a:r>
              <a:rPr lang="en-US" dirty="0" smtClean="0"/>
              <a:t>open source</a:t>
            </a:r>
          </a:p>
          <a:p>
            <a:r>
              <a:rPr lang="en-US" dirty="0" smtClean="0"/>
              <a:t>But what </a:t>
            </a:r>
            <a:r>
              <a:rPr lang="en-US" dirty="0" smtClean="0"/>
              <a:t>is worth </a:t>
            </a:r>
            <a:r>
              <a:rPr lang="en-US" dirty="0" smtClean="0"/>
              <a:t>getting patents </a:t>
            </a:r>
            <a:r>
              <a:rPr lang="en-US" dirty="0" smtClean="0"/>
              <a:t>on?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14082"/>
          </a:xfrm>
        </p:spPr>
        <p:txBody>
          <a:bodyPr/>
          <a:lstStyle/>
          <a:p>
            <a:r>
              <a:rPr lang="en-US" dirty="0" smtClean="0"/>
              <a:t>Software Patent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51450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Unlike with drugs, software products incorporate thousands of ideas, potentially thousands of patents</a:t>
            </a:r>
          </a:p>
          <a:p>
            <a:pPr lvl="1"/>
            <a:r>
              <a:rPr lang="en-US" dirty="0" smtClean="0"/>
              <a:t>Difficult to determine the value of a single idea</a:t>
            </a:r>
          </a:p>
          <a:p>
            <a:r>
              <a:rPr lang="en-US" dirty="0" smtClean="0"/>
              <a:t>Enforcing a disputed patent can cost over $2,000,000</a:t>
            </a:r>
          </a:p>
          <a:p>
            <a:r>
              <a:rPr lang="en-US" dirty="0" smtClean="0"/>
              <a:t>Something like most ideas have already appeared, so novelty is always questioned and questionable</a:t>
            </a:r>
          </a:p>
          <a:p>
            <a:r>
              <a:rPr lang="en-US" dirty="0" smtClean="0"/>
              <a:t>Startups and big companies now need to plan to spend $$$$ to defend against patents</a:t>
            </a:r>
          </a:p>
          <a:p>
            <a:r>
              <a:rPr lang="en-US" dirty="0" smtClean="0"/>
              <a:t>Even unrelated small businesses like coffee shops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572706"/>
          </a:xfrm>
        </p:spPr>
        <p:txBody>
          <a:bodyPr/>
          <a:lstStyle/>
          <a:p>
            <a:r>
              <a:rPr lang="en-US" sz="3200" dirty="0" smtClean="0"/>
              <a:t>IP Lawsuits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5" name="Picture 4" descr="C:\Users\bam\AppData\Local\Temp\SNAGHTML3323df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784225"/>
            <a:ext cx="8412289" cy="177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6202362" y="2202307"/>
            <a:ext cx="29416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hlinkClick r:id="rId3"/>
              </a:rPr>
              <a:t>http://press.rim.com/release.jsp?id=981</a:t>
            </a:r>
            <a:endParaRPr lang="en-US" sz="1200" dirty="0"/>
          </a:p>
        </p:txBody>
      </p:sp>
      <p:pic>
        <p:nvPicPr>
          <p:cNvPr id="25607" name="Picture 10" descr="http://www.patentlyo.com/.a/6a00d8341c588553ef0133f5601b4e970b-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692908"/>
            <a:ext cx="4645711" cy="34884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195072" y="6211888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i="1" dirty="0" smtClean="0">
                <a:hlinkClick r:id="rId5"/>
              </a:rPr>
              <a:t>source</a:t>
            </a:r>
            <a:endParaRPr lang="en-US" sz="1200" i="1" dirty="0"/>
          </a:p>
        </p:txBody>
      </p:sp>
      <p:sp>
        <p:nvSpPr>
          <p:cNvPr id="25609" name="Rounded Rectangle 13"/>
          <p:cNvSpPr>
            <a:spLocks noChangeArrowheads="1"/>
          </p:cNvSpPr>
          <p:nvPr/>
        </p:nvSpPr>
        <p:spPr bwMode="auto">
          <a:xfrm>
            <a:off x="2215769" y="863029"/>
            <a:ext cx="1530350" cy="325437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pic>
        <p:nvPicPr>
          <p:cNvPr id="6146" name="Picture 2" descr="http://ipwatchdog.com/images/brad-fig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6773" y="2603627"/>
            <a:ext cx="4737227" cy="3906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998208" y="6488668"/>
            <a:ext cx="170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hlinkClick r:id="rId7"/>
              </a:rPr>
              <a:t>source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2" descr="C:\Users\bam\AppData\Local\Temp\SNAGHTML33a874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360363"/>
            <a:ext cx="9496426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http://assets.fiercemarkets.com/files/wireless/fierceimages/smartphone_chart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63538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534150" y="2697163"/>
            <a:ext cx="2609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hlinkClick r:id="rId4"/>
              </a:rPr>
              <a:t>http://www.fiercewireless.com/ pages/chart-smartphone-patent-lawsuits</a:t>
            </a:r>
            <a:endParaRPr lang="en-US" sz="1200"/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3794125" y="1262063"/>
            <a:ext cx="543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hlinkClick r:id="rId5"/>
              </a:rPr>
              <a:t>http://www.eetimes.com/electronics-news/4235448/Intel-patents-purchase-RealNetworks-partnership?cid=NL_EETimesDaily</a:t>
            </a:r>
            <a:endParaRPr lang="en-US" sz="1200"/>
          </a:p>
        </p:txBody>
      </p:sp>
      <p:sp>
        <p:nvSpPr>
          <p:cNvPr id="26632" name="Rounded Rectangle 9"/>
          <p:cNvSpPr>
            <a:spLocks noChangeArrowheads="1"/>
          </p:cNvSpPr>
          <p:nvPr/>
        </p:nvSpPr>
        <p:spPr bwMode="auto">
          <a:xfrm>
            <a:off x="623888" y="755650"/>
            <a:ext cx="1046162" cy="29051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150864" cy="1295400"/>
          </a:xfrm>
        </p:spPr>
        <p:txBody>
          <a:bodyPr/>
          <a:lstStyle/>
          <a:p>
            <a:r>
              <a:rPr lang="en-US" dirty="0" smtClean="0"/>
              <a:t>Apple </a:t>
            </a:r>
            <a:r>
              <a:rPr lang="en-US" dirty="0" smtClean="0"/>
              <a:t>vs. Samsung cases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4098" name="Picture 2" descr="C:\Users\bam\AppData\Local\Temp\SNAGHTML152839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118" y="1"/>
            <a:ext cx="2382882" cy="320649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978" y="3072384"/>
            <a:ext cx="2524022" cy="104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4634" y="4120896"/>
            <a:ext cx="2359366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" y="1414272"/>
            <a:ext cx="6669024" cy="5431536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Apple Inc. v. Samsung Electronics Co. Ltd. et al., </a:t>
            </a:r>
            <a:r>
              <a:rPr lang="en-US" dirty="0" smtClean="0"/>
              <a:t>case number 5:12-cv-00630, in the U.S. District Court for the Northern District of California </a:t>
            </a:r>
          </a:p>
          <a:p>
            <a:pPr lvl="1"/>
            <a:r>
              <a:rPr lang="en-US" dirty="0" smtClean="0"/>
              <a:t>Apple patents: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5,946,647 – “System and method for performing an action on a structure in computer-generated data”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6,847,959 – “Universal interface for retrieval of information in a computer system”</a:t>
            </a:r>
          </a:p>
          <a:p>
            <a:pPr lvl="2"/>
            <a:r>
              <a:rPr lang="en-US" dirty="0" smtClean="0"/>
              <a:t>7,761,414; -- “Asynchronous data synchronization amongst devices”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8,074,172 – “Method, system, and graphical user interface for providing word recommendations”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8,046,721 – “Unlocking a device by performing gestures on an unlock image”</a:t>
            </a:r>
          </a:p>
          <a:p>
            <a:pPr lvl="1"/>
            <a:r>
              <a:rPr lang="en-US" dirty="0" smtClean="0"/>
              <a:t>The Samsung patents:</a:t>
            </a:r>
          </a:p>
          <a:p>
            <a:pPr lvl="2"/>
            <a:r>
              <a:rPr lang="en-US" dirty="0" smtClean="0"/>
              <a:t>7,577,757 – “Multimedia synchronization method and device”</a:t>
            </a:r>
          </a:p>
          <a:p>
            <a:pPr lvl="2"/>
            <a:r>
              <a:rPr lang="en-US" dirty="0" smtClean="0"/>
              <a:t>6,226,449 – “Apparatus for recording and reproducing digital image and speech”</a:t>
            </a:r>
          </a:p>
          <a:p>
            <a:r>
              <a:rPr lang="en-US" dirty="0" smtClean="0"/>
              <a:t>Source: </a:t>
            </a:r>
            <a:r>
              <a:rPr lang="en-US" sz="2900" u="sng" dirty="0" smtClean="0">
                <a:hlinkClick r:id="rId5"/>
              </a:rPr>
              <a:t>http://www.law360.com/m/ip/articles/523391</a:t>
            </a:r>
            <a:r>
              <a:rPr lang="en-US" sz="2900" u="sng" dirty="0" smtClean="0"/>
              <a:t> 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8581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52130"/>
          </a:xfrm>
        </p:spPr>
        <p:txBody>
          <a:bodyPr/>
          <a:lstStyle/>
          <a:p>
            <a:r>
              <a:rPr lang="en-US" dirty="0" smtClean="0"/>
              <a:t>CMU has benefited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74368"/>
            <a:ext cx="8229600" cy="4411662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www.cmu.edu/news/stories/archives/2016/february/settlement.html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38" y="1122440"/>
            <a:ext cx="6153862" cy="5735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ounded Rectangle 9"/>
          <p:cNvSpPr>
            <a:spLocks noChangeArrowheads="1"/>
          </p:cNvSpPr>
          <p:nvPr/>
        </p:nvSpPr>
        <p:spPr bwMode="auto">
          <a:xfrm>
            <a:off x="4831119" y="6107248"/>
            <a:ext cx="1046162" cy="29051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Lawsuits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390078"/>
            <a:ext cx="8229600" cy="48522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Big companies against each other</a:t>
            </a:r>
          </a:p>
          <a:p>
            <a:pPr lvl="1"/>
            <a:r>
              <a:rPr lang="en-US" dirty="0" smtClean="0"/>
              <a:t>Apple v. Samsung, etc.</a:t>
            </a:r>
          </a:p>
          <a:p>
            <a:r>
              <a:rPr lang="en-US" dirty="0" smtClean="0"/>
              <a:t>Non-practicing entities (NPEs) v. big or small companies</a:t>
            </a:r>
          </a:p>
          <a:p>
            <a:pPr lvl="1"/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</a:t>
            </a:r>
            <a:r>
              <a:rPr lang="en-US" dirty="0" smtClean="0"/>
              <a:t>patent assertion entities (PAEs), and “patent trolls”</a:t>
            </a:r>
            <a:endParaRPr lang="fr-FR" dirty="0" smtClean="0"/>
          </a:p>
          <a:p>
            <a:pPr lvl="1"/>
            <a:r>
              <a:rPr lang="fr-FR" dirty="0" smtClean="0"/>
              <a:t>NTP v. RIM, etc.</a:t>
            </a:r>
          </a:p>
          <a:p>
            <a:pPr lvl="1"/>
            <a:r>
              <a:rPr lang="en-US" dirty="0" smtClean="0"/>
              <a:t>But maybe also Carnegie Mellon vs. Marvell Technology Group </a:t>
            </a:r>
          </a:p>
          <a:p>
            <a:r>
              <a:rPr lang="en-US" dirty="0" smtClean="0">
                <a:hlinkClick r:id="rId2"/>
              </a:rPr>
              <a:t>Intellectual Ventures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Founded in 2000 by Nathan </a:t>
            </a:r>
            <a:r>
              <a:rPr lang="en-US" dirty="0" err="1" smtClean="0"/>
              <a:t>Myhrvold</a:t>
            </a:r>
            <a:r>
              <a:rPr lang="en-US" dirty="0" smtClean="0"/>
              <a:t> and Edward Jung of Microsoft</a:t>
            </a:r>
          </a:p>
          <a:p>
            <a:pPr lvl="1"/>
            <a:r>
              <a:rPr lang="en-US" dirty="0" smtClean="0"/>
              <a:t>Bought a huge number of patents and sues companies</a:t>
            </a:r>
          </a:p>
          <a:p>
            <a:pPr lvl="1"/>
            <a:r>
              <a:rPr lang="en-US" dirty="0" smtClean="0"/>
              <a:t>Also does some original research</a:t>
            </a:r>
          </a:p>
          <a:p>
            <a:pPr lvl="1"/>
            <a:r>
              <a:rPr lang="en-US" dirty="0" smtClean="0"/>
              <a:t>Income – all  about licensing fees for the patents</a:t>
            </a:r>
          </a:p>
          <a:p>
            <a:r>
              <a:rPr lang="en-US" dirty="0" smtClean="0"/>
              <a:t>Federal Courts</a:t>
            </a:r>
          </a:p>
          <a:p>
            <a:r>
              <a:rPr lang="en-US" dirty="0" smtClean="0"/>
              <a:t>International Trade Commission (ITC)</a:t>
            </a:r>
          </a:p>
          <a:p>
            <a:r>
              <a:rPr lang="en-US" dirty="0" smtClean="0"/>
              <a:t>Patent office re-examination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Trolls’ 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272"/>
            <a:ext cx="8406384" cy="48524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Buy or acquire patents</a:t>
            </a:r>
          </a:p>
          <a:p>
            <a:pPr lvl="1"/>
            <a:r>
              <a:rPr lang="en-US" dirty="0" smtClean="0"/>
              <a:t>Often poorly written and vague</a:t>
            </a:r>
          </a:p>
          <a:p>
            <a:r>
              <a:rPr lang="en-US" dirty="0" smtClean="0"/>
              <a:t>Threaten company with a patent lawsuit</a:t>
            </a:r>
          </a:p>
          <a:p>
            <a:r>
              <a:rPr lang="en-US" dirty="0" smtClean="0"/>
              <a:t>Sell the company a license for far less than defending a lawsuit would cost</a:t>
            </a:r>
          </a:p>
          <a:p>
            <a:r>
              <a:rPr lang="en-US" dirty="0" smtClean="0"/>
              <a:t>Repeat</a:t>
            </a:r>
          </a:p>
          <a:p>
            <a:pPr lvl="1"/>
            <a:r>
              <a:rPr lang="en-US" dirty="0" smtClean="0"/>
              <a:t>Having a collection of settlements makes the next one easier</a:t>
            </a:r>
          </a:p>
          <a:p>
            <a:r>
              <a:rPr lang="en-US" dirty="0" smtClean="0"/>
              <a:t>“One NPE has sent out over 17,000 demand letters to small companies who would rather pay than fight back. … Most of these incidents go unreported because once a company goes public about paying off an NPE, they become a target for future demand letters.”</a:t>
            </a:r>
          </a:p>
          <a:p>
            <a:r>
              <a:rPr lang="en-US" dirty="0" smtClean="0"/>
              <a:t>"Litigation by “patent trolls” cost defendants at least $29 billion in 2011, one study showed. Those costs are driven by software patents.” – </a:t>
            </a:r>
            <a:r>
              <a:rPr lang="en-US" dirty="0" smtClean="0">
                <a:hlinkClick r:id="rId2"/>
              </a:rPr>
              <a:t>citation </a:t>
            </a:r>
            <a:endParaRPr lang="en-US" dirty="0" smtClean="0"/>
          </a:p>
          <a:p>
            <a:r>
              <a:rPr lang="en-US" dirty="0" smtClean="0"/>
              <a:t>Legalized “extortion” – </a:t>
            </a:r>
            <a:r>
              <a:rPr lang="en-US" dirty="0" smtClean="0">
                <a:hlinkClick r:id="rId3"/>
              </a:rPr>
              <a:t>citation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91915"/>
          </a:xfrm>
        </p:spPr>
        <p:txBody>
          <a:bodyPr/>
          <a:lstStyle/>
          <a:p>
            <a:r>
              <a:rPr lang="en-US" dirty="0" smtClean="0"/>
              <a:t>Numbers about patent trolls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152"/>
            <a:ext cx="8229600" cy="5494223"/>
          </a:xfrm>
        </p:spPr>
        <p:txBody>
          <a:bodyPr>
            <a:noAutofit/>
          </a:bodyPr>
          <a:lstStyle/>
          <a:p>
            <a:r>
              <a:rPr lang="en-US" sz="1900" dirty="0" smtClean="0">
                <a:solidFill>
                  <a:schemeClr val="accent6"/>
                </a:solidFill>
              </a:rPr>
              <a:t>To </a:t>
            </a:r>
            <a:r>
              <a:rPr lang="en-US" sz="1900" dirty="0">
                <a:solidFill>
                  <a:schemeClr val="accent6"/>
                </a:solidFill>
              </a:rPr>
              <a:t>Take Out Patent Trolls, Team </a:t>
            </a:r>
            <a:r>
              <a:rPr lang="en-US" sz="1900" dirty="0" smtClean="0">
                <a:solidFill>
                  <a:schemeClr val="accent6"/>
                </a:solidFill>
              </a:rPr>
              <a:t>Up</a:t>
            </a:r>
            <a:r>
              <a:rPr lang="en-US" sz="1900" b="1" dirty="0" smtClean="0"/>
              <a:t> - </a:t>
            </a:r>
            <a:r>
              <a:rPr lang="en-US" sz="1900" i="1" dirty="0" smtClean="0">
                <a:hlinkClick r:id="rId2"/>
              </a:rPr>
              <a:t>source</a:t>
            </a:r>
            <a:endParaRPr lang="en-US" sz="1900" i="1" dirty="0" smtClean="0"/>
          </a:p>
          <a:p>
            <a:r>
              <a:rPr lang="en-US" sz="1900" dirty="0" smtClean="0"/>
              <a:t>“Over</a:t>
            </a:r>
            <a:r>
              <a:rPr lang="en-US" sz="1900" dirty="0"/>
              <a:t> </a:t>
            </a:r>
            <a:r>
              <a:rPr lang="en-US" sz="1900" dirty="0">
                <a:hlinkClick r:id="rId3"/>
              </a:rPr>
              <a:t>six times as many</a:t>
            </a:r>
            <a:r>
              <a:rPr lang="en-US" sz="1900" dirty="0"/>
              <a:t> patent lawsuits are filed today as in </a:t>
            </a:r>
            <a:r>
              <a:rPr lang="en-US" sz="1900" dirty="0" smtClean="0"/>
              <a:t>1980”</a:t>
            </a:r>
          </a:p>
          <a:p>
            <a:r>
              <a:rPr lang="en-US" sz="1900" dirty="0" smtClean="0"/>
              <a:t>“Litigation </a:t>
            </a:r>
            <a:r>
              <a:rPr lang="en-US" sz="1900" dirty="0"/>
              <a:t>by PAEs using acquired patents has increased at a compound annual growth rate (CAGR) of 33 percent</a:t>
            </a:r>
            <a:r>
              <a:rPr lang="en-US" sz="1900" dirty="0" smtClean="0"/>
              <a:t>.”</a:t>
            </a:r>
          </a:p>
          <a:p>
            <a:r>
              <a:rPr lang="en-US" sz="1900" dirty="0" smtClean="0"/>
              <a:t>“PAEs </a:t>
            </a:r>
            <a:r>
              <a:rPr lang="en-US" sz="1900" dirty="0"/>
              <a:t>are now responsible for over 84 percent of U.S. patent litigation, and more than 10,000 companies have been sued at least once by a PAE</a:t>
            </a:r>
            <a:r>
              <a:rPr lang="en-US" sz="1900" dirty="0" smtClean="0"/>
              <a:t>.”</a:t>
            </a:r>
            <a:endParaRPr lang="en-US" sz="1900" dirty="0"/>
          </a:p>
          <a:p>
            <a:r>
              <a:rPr lang="en-US" sz="1900" dirty="0" smtClean="0"/>
              <a:t>“The </a:t>
            </a:r>
            <a:r>
              <a:rPr lang="en-US" sz="1900" dirty="0"/>
              <a:t>direct costs of PAE litigation are tremendous, with estimates suggesting that companies spend more than $29 billion a year fighting these lawsuits on direct out-of-pocket expenses </a:t>
            </a:r>
            <a:r>
              <a:rPr lang="en-US" sz="1900" dirty="0" smtClean="0"/>
              <a:t>alone.”</a:t>
            </a:r>
          </a:p>
          <a:p>
            <a:r>
              <a:rPr lang="en-US" sz="1900" dirty="0" smtClean="0"/>
              <a:t>“The </a:t>
            </a:r>
            <a:r>
              <a:rPr lang="en-US" sz="1900" dirty="0"/>
              <a:t>cost to defend them at trial ranges from $500,000 to $5 million or more. As a result, around 80 percent of defendants settle before trial to avoid the expense, even though less than 1 percent of all defendants in PAE suits are found liable</a:t>
            </a:r>
            <a:r>
              <a:rPr lang="en-US" sz="1900" dirty="0" smtClean="0"/>
              <a:t>.”</a:t>
            </a:r>
          </a:p>
          <a:p>
            <a:r>
              <a:rPr lang="en-US" sz="1900" dirty="0" smtClean="0"/>
              <a:t>“Trolls </a:t>
            </a:r>
            <a:r>
              <a:rPr lang="en-US" sz="1900" dirty="0"/>
              <a:t>drain an estimated </a:t>
            </a:r>
            <a:r>
              <a:rPr lang="en-US" sz="1900" dirty="0">
                <a:hlinkClick r:id="rId4"/>
              </a:rPr>
              <a:t>$80 billion</a:t>
            </a:r>
            <a:r>
              <a:rPr lang="en-US" sz="1900" dirty="0"/>
              <a:t> a year from the U.S. </a:t>
            </a:r>
            <a:r>
              <a:rPr lang="en-US" sz="1900" dirty="0" smtClean="0"/>
              <a:t>economy.”</a:t>
            </a:r>
          </a:p>
          <a:p>
            <a:r>
              <a:rPr lang="en-US" sz="1900" dirty="0" smtClean="0"/>
              <a:t>“Lawsuits </a:t>
            </a:r>
            <a:r>
              <a:rPr lang="en-US" sz="1900" dirty="0"/>
              <a:t>from PAEs were responsible for a decline of $22 billion, or 14 percent, in venture investing over a five-year </a:t>
            </a:r>
            <a:r>
              <a:rPr lang="en-US" sz="1900" dirty="0" smtClean="0"/>
              <a:t>period.”</a:t>
            </a:r>
            <a:endParaRPr lang="en-US" sz="1900" dirty="0"/>
          </a:p>
          <a:p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8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"/>
            <a:ext cx="8686800" cy="868998"/>
          </a:xfrm>
        </p:spPr>
        <p:txBody>
          <a:bodyPr/>
          <a:lstStyle/>
          <a:p>
            <a:r>
              <a:rPr lang="en-US" dirty="0" smtClean="0"/>
              <a:t>Why Am I Talking About this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262"/>
            <a:ext cx="8229600" cy="51387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Increasing interest in IP issues among students and colleagues</a:t>
            </a:r>
          </a:p>
          <a:p>
            <a:r>
              <a:rPr lang="en-US" dirty="0" smtClean="0"/>
              <a:t>Increasing activity in IP in the HCI area including of interaction techniques</a:t>
            </a:r>
          </a:p>
          <a:p>
            <a:r>
              <a:rPr lang="en-US" dirty="0" smtClean="0"/>
              <a:t>Significant value of patents of interaction techniques</a:t>
            </a:r>
          </a:p>
          <a:p>
            <a:r>
              <a:rPr lang="en-US" dirty="0" smtClean="0"/>
              <a:t>Importance to companies, including start ups</a:t>
            </a:r>
          </a:p>
          <a:p>
            <a:endParaRPr lang="en-US" dirty="0" smtClean="0"/>
          </a:p>
          <a:p>
            <a:r>
              <a:rPr lang="en-US" dirty="0" smtClean="0"/>
              <a:t>I have 3 patents</a:t>
            </a:r>
          </a:p>
          <a:p>
            <a:pPr lvl="1"/>
            <a:r>
              <a:rPr lang="en-US" dirty="0" smtClean="0"/>
              <a:t>Authored the sidebar on IP in </a:t>
            </a:r>
            <a:r>
              <a:rPr lang="en-US" dirty="0" err="1" smtClean="0"/>
              <a:t>Hartson’s</a:t>
            </a:r>
            <a:r>
              <a:rPr lang="en-US" dirty="0" smtClean="0"/>
              <a:t> </a:t>
            </a:r>
            <a:r>
              <a:rPr lang="en-US" dirty="0" smtClean="0"/>
              <a:t>textbook </a:t>
            </a:r>
            <a:r>
              <a:rPr lang="en-US" dirty="0" smtClean="0"/>
              <a:t>(HW reading)</a:t>
            </a:r>
          </a:p>
          <a:p>
            <a:pPr lvl="1"/>
            <a:r>
              <a:rPr lang="en-US" dirty="0" smtClean="0"/>
              <a:t>I have worked for about </a:t>
            </a:r>
            <a:r>
              <a:rPr lang="en-US" dirty="0"/>
              <a:t>40 law firms </a:t>
            </a:r>
            <a:r>
              <a:rPr lang="en-US" dirty="0" smtClean="0"/>
              <a:t>on </a:t>
            </a:r>
            <a:r>
              <a:rPr lang="en-US" dirty="0"/>
              <a:t>over 68 </a:t>
            </a:r>
            <a:r>
              <a:rPr lang="en-US" dirty="0" smtClean="0"/>
              <a:t>IP </a:t>
            </a:r>
            <a:r>
              <a:rPr lang="en-US" dirty="0"/>
              <a:t>cases</a:t>
            </a:r>
            <a:r>
              <a:rPr lang="en-US" dirty="0" smtClean="0"/>
              <a:t>, including about </a:t>
            </a:r>
            <a:r>
              <a:rPr lang="en-US" dirty="0"/>
              <a:t>54 expert reports and declarations, about 21 depositions, and testimony at 2 jury trials, 2 ITC hearings, 1 </a:t>
            </a:r>
            <a:r>
              <a:rPr lang="en-US" dirty="0" err="1"/>
              <a:t>Markman</a:t>
            </a:r>
            <a:r>
              <a:rPr lang="en-US" dirty="0"/>
              <a:t> hearing, 2 technology tutorials, and 1 interview with the patent office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50178" name="Picture 2" descr="C:\Users\bam\AppData\Local\Temp\SNAGHTML1d1c287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8627"/>
            <a:ext cx="9217623" cy="6159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Some Institutions do Invent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664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universities (including CMU) are PAEs</a:t>
            </a:r>
          </a:p>
          <a:p>
            <a:r>
              <a:rPr lang="en-US" dirty="0" smtClean="0"/>
              <a:t>I worked on </a:t>
            </a:r>
            <a:r>
              <a:rPr lang="en-US" i="1" dirty="0"/>
              <a:t>Girafa.com, Inc., v. </a:t>
            </a:r>
            <a:r>
              <a:rPr lang="en-US" i="1" dirty="0" smtClean="0"/>
              <a:t>Amazon, Snap, Yahoo!, </a:t>
            </a:r>
            <a:r>
              <a:rPr lang="en-US" i="1" dirty="0" err="1" smtClean="0"/>
              <a:t>Smartdevil</a:t>
            </a:r>
            <a:r>
              <a:rPr lang="en-US" i="1" dirty="0" smtClean="0"/>
              <a:t>, and </a:t>
            </a:r>
            <a:r>
              <a:rPr lang="en-US" i="1" dirty="0" err="1" smtClean="0"/>
              <a:t>Exalead</a:t>
            </a:r>
            <a:endParaRPr lang="en-US" i="1" dirty="0"/>
          </a:p>
          <a:p>
            <a:pPr lvl="1"/>
            <a:r>
              <a:rPr lang="en-US" dirty="0" smtClean="0"/>
              <a:t>Small company driven out of business by bigger companies doing the same thing for free</a:t>
            </a:r>
          </a:p>
          <a:p>
            <a:r>
              <a:rPr lang="en-US" dirty="0" smtClean="0"/>
              <a:t>“</a:t>
            </a:r>
            <a:r>
              <a:rPr lang="en-US" dirty="0"/>
              <a:t>Are We Patent Trolls? Ask Jason </a:t>
            </a:r>
            <a:r>
              <a:rPr lang="en-US" dirty="0" smtClean="0"/>
              <a:t>Bourne” by </a:t>
            </a:r>
            <a:r>
              <a:rPr lang="en-US" dirty="0"/>
              <a:t>CEO </a:t>
            </a:r>
            <a:r>
              <a:rPr lang="en-US" dirty="0" smtClean="0"/>
              <a:t>of </a:t>
            </a:r>
            <a:r>
              <a:rPr lang="en-US" dirty="0" err="1" smtClean="0"/>
              <a:t>VirnetX</a:t>
            </a:r>
            <a:r>
              <a:rPr lang="en-US" dirty="0" smtClean="0"/>
              <a:t>: Kendall Larsen</a:t>
            </a:r>
          </a:p>
          <a:p>
            <a:pPr lvl="1"/>
            <a:r>
              <a:rPr lang="en-US" dirty="0" smtClean="0"/>
              <a:t>Small company with products and patents</a:t>
            </a:r>
          </a:p>
          <a:p>
            <a:pPr lvl="1"/>
            <a:r>
              <a:rPr lang="en-US" dirty="0" smtClean="0"/>
              <a:t>He says that Apple is using their inventions</a:t>
            </a:r>
          </a:p>
          <a:p>
            <a:pPr lvl="1"/>
            <a:r>
              <a:rPr lang="en-US" i="1" dirty="0" smtClean="0">
                <a:hlinkClick r:id="rId2"/>
              </a:rPr>
              <a:t>article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820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7: 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41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Intellectual Property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Property = something that can be owned</a:t>
            </a:r>
          </a:p>
          <a:p>
            <a:r>
              <a:rPr lang="en-US" smtClean="0"/>
              <a:t>Intellectual Property = “intangible property that is the result of creativity”</a:t>
            </a:r>
          </a:p>
          <a:p>
            <a:pPr lvl="1"/>
            <a:r>
              <a:rPr lang="en-US" smtClean="0"/>
              <a:t>Something non-tangible that can be owned</a:t>
            </a:r>
          </a:p>
          <a:p>
            <a:r>
              <a:rPr lang="en-US" smtClean="0"/>
              <a:t>4 main kinds:</a:t>
            </a:r>
          </a:p>
          <a:p>
            <a:pPr lvl="1"/>
            <a:r>
              <a:rPr lang="en-US" smtClean="0"/>
              <a:t>Copyrights</a:t>
            </a:r>
          </a:p>
          <a:p>
            <a:pPr lvl="1"/>
            <a:r>
              <a:rPr lang="en-US" smtClean="0"/>
              <a:t>Trademarks</a:t>
            </a:r>
          </a:p>
          <a:p>
            <a:pPr lvl="1"/>
            <a:r>
              <a:rPr lang="en-US" smtClean="0"/>
              <a:t>Trade Secrets</a:t>
            </a:r>
          </a:p>
          <a:p>
            <a:pPr lvl="1"/>
            <a:r>
              <a:rPr lang="en-US" smtClean="0"/>
              <a:t>Patents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Copyrights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262"/>
            <a:ext cx="8229600" cy="47891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Copyright gives the owner exclusive rights to the exact expression of an original work for a period of time.</a:t>
            </a:r>
          </a:p>
          <a:p>
            <a:pPr lvl="1"/>
            <a:r>
              <a:rPr lang="en-US" dirty="0" smtClean="0"/>
              <a:t>Does not cover ideas and information themselves, only the form or manner in which they are expressed</a:t>
            </a:r>
          </a:p>
          <a:p>
            <a:r>
              <a:rPr lang="en-US" dirty="0" smtClean="0"/>
              <a:t>Copyright © books, music, art, </a:t>
            </a:r>
            <a:r>
              <a:rPr lang="en-US" dirty="0" smtClean="0"/>
              <a:t>icons</a:t>
            </a:r>
          </a:p>
          <a:p>
            <a:pPr lvl="1"/>
            <a:r>
              <a:rPr lang="en-US" dirty="0" smtClean="0"/>
              <a:t>These slides!</a:t>
            </a:r>
            <a:endParaRPr lang="en-US" dirty="0" smtClean="0"/>
          </a:p>
          <a:p>
            <a:r>
              <a:rPr lang="en-US" dirty="0" smtClean="0"/>
              <a:t>Software code </a:t>
            </a:r>
          </a:p>
          <a:p>
            <a:pPr lvl="1"/>
            <a:r>
              <a:rPr lang="en-US" dirty="0" smtClean="0"/>
              <a:t>But only the exact expression</a:t>
            </a:r>
          </a:p>
          <a:p>
            <a:r>
              <a:rPr lang="en-US" dirty="0" smtClean="0"/>
              <a:t>Copyrights are available free and automatically for all works.</a:t>
            </a:r>
          </a:p>
          <a:p>
            <a:pPr lvl="1"/>
            <a:r>
              <a:rPr lang="en-US" dirty="0" smtClean="0"/>
              <a:t>Can be registered, if published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9647" y="3536252"/>
            <a:ext cx="1076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509" y="3548444"/>
            <a:ext cx="9271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35423"/>
          </a:xfrm>
        </p:spPr>
        <p:txBody>
          <a:bodyPr/>
          <a:lstStyle/>
          <a:p>
            <a:r>
              <a:rPr lang="en-US" dirty="0" smtClean="0"/>
              <a:t>Important Copyright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17638"/>
            <a:ext cx="8570422" cy="4830761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Oracle America, Inc. v. Google, Inc.</a:t>
            </a:r>
            <a:endParaRPr lang="en-US" dirty="0"/>
          </a:p>
          <a:p>
            <a:pPr lvl="1"/>
            <a:r>
              <a:rPr lang="en-US" dirty="0" smtClean="0"/>
              <a:t>Oracle bought Sun Microsystems, and all of Sun’s IP</a:t>
            </a:r>
          </a:p>
          <a:p>
            <a:pPr lvl="2"/>
            <a:r>
              <a:rPr lang="en-US" dirty="0" smtClean="0"/>
              <a:t>Including Java</a:t>
            </a:r>
          </a:p>
          <a:p>
            <a:pPr lvl="1"/>
            <a:r>
              <a:rPr lang="en-US" dirty="0" smtClean="0"/>
              <a:t>Google developed its own toolkit for Android</a:t>
            </a:r>
          </a:p>
          <a:p>
            <a:pPr lvl="2"/>
            <a:r>
              <a:rPr lang="en-US" dirty="0" smtClean="0"/>
              <a:t>How similar to Java’s SDK?</a:t>
            </a:r>
          </a:p>
          <a:p>
            <a:pPr lvl="1"/>
            <a:r>
              <a:rPr lang="en-US" dirty="0" smtClean="0"/>
              <a:t>Can an API (library definition) be copyrighted?</a:t>
            </a:r>
          </a:p>
          <a:p>
            <a:pPr lvl="2"/>
            <a:r>
              <a:rPr lang="en-US" dirty="0" smtClean="0"/>
              <a:t>As opposed to the code </a:t>
            </a:r>
            <a:r>
              <a:rPr lang="en-US" i="1" dirty="0" smtClean="0"/>
              <a:t>implementing</a:t>
            </a:r>
            <a:r>
              <a:rPr lang="en-US" dirty="0" smtClean="0"/>
              <a:t> the library</a:t>
            </a:r>
          </a:p>
          <a:p>
            <a:pPr lvl="1"/>
            <a:r>
              <a:rPr lang="en-US" dirty="0" smtClean="0"/>
              <a:t>Rulings have gone back and forth as appealed</a:t>
            </a:r>
          </a:p>
          <a:p>
            <a:r>
              <a:rPr lang="en-US" dirty="0" smtClean="0"/>
              <a:t>New case: “</a:t>
            </a:r>
            <a:r>
              <a:rPr lang="en-US" dirty="0"/>
              <a:t>Oracle demands $9.3 </a:t>
            </a:r>
            <a:r>
              <a:rPr lang="en-US" dirty="0" smtClean="0"/>
              <a:t>billion” – 3/30/16</a:t>
            </a:r>
          </a:p>
          <a:p>
            <a:pPr lvl="1"/>
            <a:r>
              <a:rPr lang="en-US" dirty="0" smtClean="0"/>
              <a:t>Biggest demand ever  -- </a:t>
            </a:r>
            <a:r>
              <a:rPr lang="en-US" i="1" dirty="0" smtClean="0">
                <a:hlinkClick r:id="rId2"/>
              </a:rPr>
              <a:t>source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11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Trademarks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11" y="1566862"/>
            <a:ext cx="8229600" cy="51387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distinctive phrase or indicator that uniquely identifies a particular commercial product</a:t>
            </a:r>
          </a:p>
          <a:p>
            <a:pPr lvl="1"/>
            <a:r>
              <a:rPr lang="en-US" dirty="0" smtClean="0"/>
              <a:t>To avoid confusion in the consumer’s mind</a:t>
            </a:r>
          </a:p>
          <a:p>
            <a:r>
              <a:rPr lang="en-US" dirty="0" smtClean="0"/>
              <a:t>®, ™, SM, etc.</a:t>
            </a:r>
          </a:p>
          <a:p>
            <a:r>
              <a:rPr lang="en-US" dirty="0" smtClean="0"/>
              <a:t>Can be a word, icon, color, etc.</a:t>
            </a:r>
          </a:p>
          <a:p>
            <a:r>
              <a:rPr lang="en-US" dirty="0" smtClean="0"/>
              <a:t>Can last as long as the product is available</a:t>
            </a:r>
          </a:p>
          <a:p>
            <a:r>
              <a:rPr lang="en-US" dirty="0" smtClean="0"/>
              <a:t>Costs lots to get and maintain</a:t>
            </a:r>
          </a:p>
          <a:p>
            <a:pPr lvl="1"/>
            <a:r>
              <a:rPr lang="en-US" dirty="0" smtClean="0"/>
              <a:t>U.S. Patent and Trademark Office (USPTO) for </a:t>
            </a:r>
            <a:r>
              <a:rPr lang="en-US" dirty="0" smtClean="0"/>
              <a:t>registration</a:t>
            </a:r>
          </a:p>
          <a:p>
            <a:r>
              <a:rPr lang="en-US" dirty="0" smtClean="0"/>
              <a:t>Has to be used commercially</a:t>
            </a:r>
          </a:p>
          <a:p>
            <a:pPr lvl="1"/>
            <a:r>
              <a:rPr lang="en-US" dirty="0" smtClean="0"/>
              <a:t>Not research projects</a:t>
            </a:r>
          </a:p>
          <a:p>
            <a:r>
              <a:rPr lang="en-US" dirty="0" smtClean="0"/>
              <a:t>Not used for book, movie titles – can have same name</a:t>
            </a:r>
            <a:endParaRPr lang="en-US" dirty="0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186" y="2767584"/>
            <a:ext cx="19462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10800000">
            <a:off x="8333486" y="3412681"/>
            <a:ext cx="603250" cy="392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 Secrets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Secrets are different from Patents</a:t>
            </a:r>
          </a:p>
          <a:p>
            <a:pPr lvl="1"/>
            <a:r>
              <a:rPr lang="en-US" smtClean="0"/>
              <a:t>Patents have to be disclosed</a:t>
            </a:r>
          </a:p>
          <a:p>
            <a:r>
              <a:rPr lang="en-US" smtClean="0"/>
              <a:t>Companies keep all sorts of secrets</a:t>
            </a:r>
          </a:p>
          <a:p>
            <a:pPr lvl="1"/>
            <a:r>
              <a:rPr lang="en-US" smtClean="0"/>
              <a:t>Plans, marketing analyses, exact algorithms, …</a:t>
            </a:r>
          </a:p>
          <a:p>
            <a:pPr lvl="1"/>
            <a:r>
              <a:rPr lang="en-US" smtClean="0"/>
              <a:t>“Trade secrets” – secrets related to the products of a company</a:t>
            </a:r>
          </a:p>
          <a:p>
            <a:pPr lvl="2"/>
            <a:r>
              <a:rPr lang="en-US" smtClean="0"/>
              <a:t>E.g., the formula for Coca-Cola</a:t>
            </a:r>
          </a:p>
          <a:p>
            <a:pPr lvl="2"/>
            <a:r>
              <a:rPr lang="en-US" smtClean="0"/>
              <a:t>HCI example: exact algorithm for implementing something</a:t>
            </a:r>
          </a:p>
          <a:p>
            <a:pPr lvl="3"/>
            <a:r>
              <a:rPr lang="en-US" smtClean="0"/>
              <a:t>Different from copyright of the exact code – reimplementation issue</a:t>
            </a:r>
          </a:p>
          <a:p>
            <a:r>
              <a:rPr lang="en-US" smtClean="0"/>
              <a:t>Non-disclosure agreements (NDA) say you won’t reveal a company’s secrets</a:t>
            </a:r>
          </a:p>
          <a:p>
            <a:r>
              <a:rPr lang="en-US" smtClean="0"/>
              <a:t>If you want to get a patent, have to keep invention secret until patent is filed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Patents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6649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Exclusive rights to an invention for a period of time</a:t>
            </a:r>
          </a:p>
          <a:p>
            <a:pPr lvl="1"/>
            <a:r>
              <a:rPr lang="en-US" dirty="0" smtClean="0"/>
              <a:t>You can prevent others from doing it</a:t>
            </a:r>
          </a:p>
          <a:p>
            <a:pPr lvl="1"/>
            <a:r>
              <a:rPr lang="en-US" dirty="0" smtClean="0"/>
              <a:t>Ironically, does not necessarily allow you to do it</a:t>
            </a:r>
          </a:p>
          <a:p>
            <a:r>
              <a:rPr lang="en-US" dirty="0" smtClean="0"/>
              <a:t>US Patents: </a:t>
            </a:r>
            <a:r>
              <a:rPr lang="en-US" dirty="0" smtClean="0"/>
              <a:t>are good for 20 </a:t>
            </a:r>
            <a:r>
              <a:rPr lang="en-US" dirty="0" smtClean="0"/>
              <a:t>years from date of submission</a:t>
            </a:r>
          </a:p>
          <a:p>
            <a:r>
              <a:rPr lang="en-US" dirty="0" smtClean="0"/>
              <a:t>Patents may take 5 years and $20,000 or more to get </a:t>
            </a:r>
            <a:r>
              <a:rPr lang="en-US" dirty="0" smtClean="0"/>
              <a:t>in the US</a:t>
            </a:r>
            <a:endParaRPr lang="en-US" dirty="0" smtClean="0"/>
          </a:p>
          <a:p>
            <a:pPr lvl="1"/>
            <a:r>
              <a:rPr lang="en-US" dirty="0" smtClean="0"/>
              <a:t>Significant lawyer time is involved</a:t>
            </a:r>
          </a:p>
          <a:p>
            <a:pPr lvl="1"/>
            <a:r>
              <a:rPr lang="en-US" dirty="0" smtClean="0"/>
              <a:t>Can be up to $100,000 for patents across many countries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85358</TotalTime>
  <Words>2072</Words>
  <Application>Microsoft Office PowerPoint</Application>
  <PresentationFormat>On-screen Show (4:3)</PresentationFormat>
  <Paragraphs>321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Tahoma</vt:lpstr>
      <vt:lpstr>Arial</vt:lpstr>
      <vt:lpstr>Wingdings</vt:lpstr>
      <vt:lpstr>lecture template_polo</vt:lpstr>
      <vt:lpstr>Lecture 23:  Legal Issues Around Interaction Techniques such as Patents</vt:lpstr>
      <vt:lpstr>Talk Outline</vt:lpstr>
      <vt:lpstr>Why Am I Talking About this Topic?</vt:lpstr>
      <vt:lpstr>Intellectual Property</vt:lpstr>
      <vt:lpstr>Copyrights</vt:lpstr>
      <vt:lpstr>Important Copyright Case</vt:lpstr>
      <vt:lpstr>Trademarks</vt:lpstr>
      <vt:lpstr>Trade Secrets</vt:lpstr>
      <vt:lpstr>Patents</vt:lpstr>
      <vt:lpstr>Patents</vt:lpstr>
      <vt:lpstr>Types of Patents</vt:lpstr>
      <vt:lpstr>Software Patents Originally Not Allowed</vt:lpstr>
      <vt:lpstr>Some People Have Always Been Against Software Patents</vt:lpstr>
      <vt:lpstr>Patent Reform</vt:lpstr>
      <vt:lpstr>Relevant Supreme Court Cases</vt:lpstr>
      <vt:lpstr>Why UI Patents for Researchers?</vt:lpstr>
      <vt:lpstr>Example: EdgeWrite</vt:lpstr>
      <vt:lpstr>Patent Claims</vt:lpstr>
      <vt:lpstr>HCI Patents and HCI Design</vt:lpstr>
      <vt:lpstr>CMU’s IP Policies</vt:lpstr>
      <vt:lpstr>CMU’s Tech Transfer Office</vt:lpstr>
      <vt:lpstr>Software Patent Issues</vt:lpstr>
      <vt:lpstr>IP Lawsuits</vt:lpstr>
      <vt:lpstr>PowerPoint Presentation</vt:lpstr>
      <vt:lpstr>Apple vs. Samsung cases</vt:lpstr>
      <vt:lpstr>CMU has benefited</vt:lpstr>
      <vt:lpstr>Types of Lawsuits</vt:lpstr>
      <vt:lpstr>Patent Trolls’ business model</vt:lpstr>
      <vt:lpstr>Numbers about patent trolls</vt:lpstr>
      <vt:lpstr>PowerPoint Presentation</vt:lpstr>
      <vt:lpstr>But Some Institutions do Invent Things</vt:lpstr>
      <vt:lpstr>Quiz 7: What do you think?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A. Myers</cp:lastModifiedBy>
  <cp:revision>2478</cp:revision>
  <cp:lastPrinted>1601-01-01T00:00:00Z</cp:lastPrinted>
  <dcterms:created xsi:type="dcterms:W3CDTF">2001-06-15T20:03:27Z</dcterms:created>
  <dcterms:modified xsi:type="dcterms:W3CDTF">2016-04-06T03:12:01Z</dcterms:modified>
</cp:coreProperties>
</file>